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6.jpg" ContentType="image/jpg"/>
  <Override PartName="/ppt/media/image7.jpg" ContentType="image/jpg"/>
  <Override PartName="/ppt/media/image8.jpg" ContentType="image/jpg"/>
  <Override PartName="/ppt/media/image9.jpg" ContentType="image/jpg"/>
  <Override PartName="/ppt/media/image10.jpg" ContentType="image/jpg"/>
  <Override PartName="/ppt/media/image11.jpg" ContentType="image/jpg"/>
  <Override PartName="/ppt/media/image12.jpg" ContentType="image/jpg"/>
  <Override PartName="/ppt/media/image13.jpg" ContentType="image/jpg"/>
  <Override PartName="/ppt/media/image14.jpg" ContentType="image/jpg"/>
  <Override PartName="/ppt/media/image15.jpg" ContentType="image/jpg"/>
  <Override PartName="/ppt/media/image16.jpg" ContentType="image/jpg"/>
  <Override PartName="/ppt/media/image17.jpg" ContentType="image/jpg"/>
  <Override PartName="/ppt/media/image18.jpg" ContentType="image/jpg"/>
  <Override PartName="/ppt/media/image19.jpg" ContentType="image/jpg"/>
  <Override PartName="/ppt/media/image20.jpg" ContentType="image/jpg"/>
  <Override PartName="/ppt/media/image21.jpg" ContentType="image/jpg"/>
  <Override PartName="/ppt/media/image22.jpg" ContentType="image/jpg"/>
  <Override PartName="/ppt/media/image24.jpg" ContentType="image/jpg"/>
  <Override PartName="/ppt/media/image25.jpg" ContentType="image/jpg"/>
  <Override PartName="/ppt/media/image27.jpg" ContentType="image/jpg"/>
  <Override PartName="/ppt/media/image33.jpg" ContentType="image/jpg"/>
  <Override PartName="/ppt/notesSlides/notesSlide1.xml" ContentType="application/vnd.openxmlformats-officedocument.presentationml.notesSlide+xml"/>
  <Override PartName="/ppt/media/image36.jpg" ContentType="image/jpg"/>
  <Override PartName="/ppt/media/image40.jpg" ContentType="image/jpg"/>
  <Override PartName="/ppt/media/image41.jpg" ContentType="image/jpg"/>
  <Override PartName="/ppt/media/image42.jpg" ContentType="image/jpg"/>
  <Override PartName="/ppt/media/image43.jpg" ContentType="image/jpg"/>
  <Override PartName="/ppt/media/image44.jpg" ContentType="image/jpg"/>
  <Override PartName="/ppt/media/image45.jpg" ContentType="image/jpg"/>
  <Override PartName="/ppt/media/image46.jpg" ContentType="image/jpg"/>
  <Override PartName="/ppt/media/image49.jpg" ContentType="image/jpg"/>
  <Override PartName="/ppt/media/image50.jpg" ContentType="image/jpg"/>
  <Override PartName="/ppt/media/image51.jpg" ContentType="image/jpg"/>
  <Override PartName="/ppt/media/image52.jpg" ContentType="image/jpg"/>
  <Override PartName="/ppt/media/image53.jpg" ContentType="image/jpg"/>
  <Override PartName="/ppt/media/image54.jpg" ContentType="image/jpg"/>
  <Override PartName="/ppt/media/image63.jpg" ContentType="image/jpg"/>
  <Override PartName="/ppt/media/image64.jpg" ContentType="image/jpg"/>
  <Override PartName="/ppt/media/image65.jpg" ContentType="image/jpg"/>
  <Override PartName="/ppt/media/image66.jpg" ContentType="image/jpg"/>
  <Override PartName="/ppt/media/image67.jpg" ContentType="image/jpg"/>
  <Override PartName="/ppt/media/image68.jpg" ContentType="image/jpg"/>
  <Override PartName="/ppt/media/image69.jpg" ContentType="image/jpg"/>
  <Override PartName="/ppt/media/image70.jpg" ContentType="image/jpg"/>
  <Override PartName="/ppt/media/image72.jpg" ContentType="image/jpg"/>
  <Override PartName="/ppt/media/image77.jpg" ContentType="image/jpg"/>
  <Override PartName="/ppt/media/image80.jpg" ContentType="image/jpg"/>
  <Override PartName="/ppt/media/image81.jpg" ContentType="image/jpg"/>
  <Override PartName="/ppt/media/image82.jpg" ContentType="image/jpg"/>
  <Override PartName="/ppt/media/image83.jpg" ContentType="image/jpg"/>
  <Override PartName="/ppt/media/image85.jpg" ContentType="image/jpg"/>
  <Override PartName="/ppt/media/image86.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37"/>
  </p:notesMasterIdLst>
  <p:sldIdLst>
    <p:sldId id="290" r:id="rId2"/>
    <p:sldId id="291" r:id="rId3"/>
    <p:sldId id="406" r:id="rId4"/>
    <p:sldId id="293" r:id="rId5"/>
    <p:sldId id="257" r:id="rId6"/>
    <p:sldId id="259" r:id="rId7"/>
    <p:sldId id="407" r:id="rId8"/>
    <p:sldId id="262" r:id="rId9"/>
    <p:sldId id="408" r:id="rId10"/>
    <p:sldId id="409" r:id="rId11"/>
    <p:sldId id="265" r:id="rId12"/>
    <p:sldId id="266" r:id="rId13"/>
    <p:sldId id="267" r:id="rId14"/>
    <p:sldId id="268" r:id="rId15"/>
    <p:sldId id="269" r:id="rId16"/>
    <p:sldId id="270" r:id="rId17"/>
    <p:sldId id="271" r:id="rId18"/>
    <p:sldId id="272" r:id="rId19"/>
    <p:sldId id="273" r:id="rId20"/>
    <p:sldId id="274" r:id="rId21"/>
    <p:sldId id="276" r:id="rId22"/>
    <p:sldId id="417" r:id="rId23"/>
    <p:sldId id="418" r:id="rId24"/>
    <p:sldId id="419" r:id="rId25"/>
    <p:sldId id="412" r:id="rId26"/>
    <p:sldId id="287" r:id="rId27"/>
    <p:sldId id="413" r:id="rId28"/>
    <p:sldId id="414" r:id="rId29"/>
    <p:sldId id="415" r:id="rId30"/>
    <p:sldId id="420" r:id="rId31"/>
    <p:sldId id="416" r:id="rId32"/>
    <p:sldId id="410" r:id="rId33"/>
    <p:sldId id="421" r:id="rId34"/>
    <p:sldId id="422" r:id="rId35"/>
    <p:sldId id="423" r:id="rId36"/>
    <p:sldId id="424" r:id="rId37"/>
    <p:sldId id="425" r:id="rId38"/>
    <p:sldId id="426" r:id="rId39"/>
    <p:sldId id="263" r:id="rId40"/>
    <p:sldId id="428" r:id="rId41"/>
    <p:sldId id="427" r:id="rId42"/>
    <p:sldId id="300" r:id="rId43"/>
    <p:sldId id="301" r:id="rId44"/>
    <p:sldId id="305" r:id="rId45"/>
    <p:sldId id="306" r:id="rId46"/>
    <p:sldId id="310" r:id="rId47"/>
    <p:sldId id="430" r:id="rId48"/>
    <p:sldId id="311" r:id="rId49"/>
    <p:sldId id="312" r:id="rId50"/>
    <p:sldId id="313" r:id="rId51"/>
    <p:sldId id="431" r:id="rId52"/>
    <p:sldId id="432" r:id="rId53"/>
    <p:sldId id="433" r:id="rId54"/>
    <p:sldId id="314" r:id="rId55"/>
    <p:sldId id="315" r:id="rId56"/>
    <p:sldId id="434" r:id="rId57"/>
    <p:sldId id="316" r:id="rId58"/>
    <p:sldId id="435" r:id="rId59"/>
    <p:sldId id="436" r:id="rId60"/>
    <p:sldId id="317" r:id="rId61"/>
    <p:sldId id="437" r:id="rId62"/>
    <p:sldId id="438" r:id="rId63"/>
    <p:sldId id="439" r:id="rId64"/>
    <p:sldId id="440" r:id="rId65"/>
    <p:sldId id="441" r:id="rId66"/>
    <p:sldId id="442" r:id="rId67"/>
    <p:sldId id="443" r:id="rId68"/>
    <p:sldId id="444" r:id="rId69"/>
    <p:sldId id="446" r:id="rId70"/>
    <p:sldId id="447" r:id="rId71"/>
    <p:sldId id="448" r:id="rId72"/>
    <p:sldId id="445" r:id="rId73"/>
    <p:sldId id="449" r:id="rId74"/>
    <p:sldId id="451" r:id="rId75"/>
    <p:sldId id="452" r:id="rId76"/>
    <p:sldId id="453" r:id="rId77"/>
    <p:sldId id="454" r:id="rId78"/>
    <p:sldId id="455" r:id="rId79"/>
    <p:sldId id="456" r:id="rId80"/>
    <p:sldId id="457" r:id="rId81"/>
    <p:sldId id="458" r:id="rId82"/>
    <p:sldId id="459" r:id="rId83"/>
    <p:sldId id="460" r:id="rId84"/>
    <p:sldId id="461" r:id="rId85"/>
    <p:sldId id="462" r:id="rId86"/>
    <p:sldId id="463" r:id="rId87"/>
    <p:sldId id="464" r:id="rId88"/>
    <p:sldId id="465" r:id="rId89"/>
    <p:sldId id="466" r:id="rId90"/>
    <p:sldId id="467" r:id="rId91"/>
    <p:sldId id="468" r:id="rId92"/>
    <p:sldId id="469" r:id="rId93"/>
    <p:sldId id="470" r:id="rId94"/>
    <p:sldId id="471" r:id="rId95"/>
    <p:sldId id="472" r:id="rId96"/>
    <p:sldId id="473" r:id="rId97"/>
    <p:sldId id="474" r:id="rId98"/>
    <p:sldId id="476" r:id="rId99"/>
    <p:sldId id="478" r:id="rId100"/>
    <p:sldId id="479" r:id="rId101"/>
    <p:sldId id="477" r:id="rId102"/>
    <p:sldId id="480" r:id="rId103"/>
    <p:sldId id="481" r:id="rId104"/>
    <p:sldId id="482" r:id="rId105"/>
    <p:sldId id="483" r:id="rId106"/>
    <p:sldId id="484" r:id="rId107"/>
    <p:sldId id="485" r:id="rId108"/>
    <p:sldId id="486" r:id="rId109"/>
    <p:sldId id="487" r:id="rId110"/>
    <p:sldId id="488" r:id="rId111"/>
    <p:sldId id="489" r:id="rId112"/>
    <p:sldId id="490" r:id="rId113"/>
    <p:sldId id="491" r:id="rId114"/>
    <p:sldId id="492" r:id="rId115"/>
    <p:sldId id="493" r:id="rId116"/>
    <p:sldId id="494" r:id="rId117"/>
    <p:sldId id="495" r:id="rId118"/>
    <p:sldId id="496" r:id="rId119"/>
    <p:sldId id="497" r:id="rId120"/>
    <p:sldId id="498" r:id="rId121"/>
    <p:sldId id="499" r:id="rId122"/>
    <p:sldId id="500" r:id="rId123"/>
    <p:sldId id="501" r:id="rId124"/>
    <p:sldId id="502" r:id="rId125"/>
    <p:sldId id="503" r:id="rId126"/>
    <p:sldId id="504" r:id="rId127"/>
    <p:sldId id="505" r:id="rId128"/>
    <p:sldId id="506" r:id="rId129"/>
    <p:sldId id="507" r:id="rId130"/>
    <p:sldId id="508" r:id="rId131"/>
    <p:sldId id="509" r:id="rId132"/>
    <p:sldId id="510" r:id="rId133"/>
    <p:sldId id="511" r:id="rId134"/>
    <p:sldId id="512" r:id="rId135"/>
    <p:sldId id="513" r:id="rId1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3082" autoAdjust="0"/>
  </p:normalViewPr>
  <p:slideViewPr>
    <p:cSldViewPr snapToGrid="0">
      <p:cViewPr varScale="1">
        <p:scale>
          <a:sx n="86" d="100"/>
          <a:sy n="86" d="100"/>
        </p:scale>
        <p:origin x="571" y="82"/>
      </p:cViewPr>
      <p:guideLst>
        <p:guide orient="horz" pos="2160"/>
        <p:guide pos="3840"/>
      </p:guideLst>
    </p:cSldViewPr>
  </p:slideViewPr>
  <p:notesTextViewPr>
    <p:cViewPr>
      <p:scale>
        <a:sx n="1" d="1"/>
        <a:sy n="1" d="1"/>
      </p:scale>
      <p:origin x="0" y="0"/>
    </p:cViewPr>
  </p:notesTextViewPr>
  <p:sorterViewPr>
    <p:cViewPr>
      <p:scale>
        <a:sx n="100" d="100"/>
        <a:sy n="100" d="100"/>
      </p:scale>
      <p:origin x="0" y="-9552"/>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9EFC5B-1C37-4AD3-B319-7AAD1427B024}" type="datetimeFigureOut">
              <a:rPr lang="en-IN" smtClean="0"/>
              <a:pPr/>
              <a:t>04-07-2021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E44E1-2C74-4B00-BA29-F00522309030}" type="slidenum">
              <a:rPr lang="en-IN" smtClean="0"/>
              <a:pPr/>
              <a:t>‹#›</a:t>
            </a:fld>
            <a:endParaRPr lang="en-IN"/>
          </a:p>
        </p:txBody>
      </p:sp>
    </p:spTree>
    <p:extLst>
      <p:ext uri="{BB962C8B-B14F-4D97-AF65-F5344CB8AC3E}">
        <p14:creationId xmlns:p14="http://schemas.microsoft.com/office/powerpoint/2010/main" val="3858934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DE44E1-2C74-4B00-BA29-F00522309030}" type="slidenum">
              <a:rPr lang="en-IN" smtClean="0"/>
              <a:pPr/>
              <a:t>45</a:t>
            </a:fld>
            <a:endParaRPr lang="en-IN"/>
          </a:p>
        </p:txBody>
      </p:sp>
    </p:spTree>
    <p:extLst>
      <p:ext uri="{BB962C8B-B14F-4D97-AF65-F5344CB8AC3E}">
        <p14:creationId xmlns:p14="http://schemas.microsoft.com/office/powerpoint/2010/main" val="3417640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32E086-1F42-4C43-9D6E-FA00C49C0782}" type="datetime1">
              <a:rPr lang="en-IN" smtClean="0"/>
              <a:pPr/>
              <a:t>04-07-2021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A9F79F9-620A-454C-B44A-099229A02D1C}" type="slidenum">
              <a:rPr lang="en-IN" smtClean="0"/>
              <a:pPr/>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9211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07BE64-7010-4C41-B200-8FD335AC641E}" type="datetime1">
              <a:rPr lang="en-IN" smtClean="0"/>
              <a:pPr/>
              <a:t>04-07-2021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A9F79F9-620A-454C-B44A-099229A02D1C}" type="slidenum">
              <a:rPr lang="en-IN" smtClean="0"/>
              <a:pPr/>
              <a:t>‹#›</a:t>
            </a:fld>
            <a:endParaRPr lang="en-IN"/>
          </a:p>
        </p:txBody>
      </p:sp>
    </p:spTree>
    <p:extLst>
      <p:ext uri="{BB962C8B-B14F-4D97-AF65-F5344CB8AC3E}">
        <p14:creationId xmlns:p14="http://schemas.microsoft.com/office/powerpoint/2010/main" val="1726984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1BDA0-7A01-47FA-A4D3-6FCEEE6AC795}" type="datetime1">
              <a:rPr lang="en-IN" smtClean="0"/>
              <a:pPr/>
              <a:t>04-07-2021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A9F79F9-620A-454C-B44A-099229A02D1C}" type="slidenum">
              <a:rPr lang="en-IN" smtClean="0"/>
              <a:pPr/>
              <a:t>‹#›</a:t>
            </a:fld>
            <a:endParaRPr lang="en-IN"/>
          </a:p>
        </p:txBody>
      </p:sp>
    </p:spTree>
    <p:extLst>
      <p:ext uri="{BB962C8B-B14F-4D97-AF65-F5344CB8AC3E}">
        <p14:creationId xmlns:p14="http://schemas.microsoft.com/office/powerpoint/2010/main" val="1293670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B0BFA6-7D44-4441-BF98-41E3C819A729}" type="datetime1">
              <a:rPr lang="en-IN" smtClean="0"/>
              <a:pPr/>
              <a:t>04-07-2021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A9F79F9-620A-454C-B44A-099229A02D1C}" type="slidenum">
              <a:rPr lang="en-IN" smtClean="0"/>
              <a:pPr/>
              <a:t>‹#›</a:t>
            </a:fld>
            <a:endParaRPr lang="en-IN"/>
          </a:p>
        </p:txBody>
      </p:sp>
    </p:spTree>
    <p:extLst>
      <p:ext uri="{BB962C8B-B14F-4D97-AF65-F5344CB8AC3E}">
        <p14:creationId xmlns:p14="http://schemas.microsoft.com/office/powerpoint/2010/main" val="2356961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64A9E1-A545-4937-B51C-9D4DB8660486}" type="datetime1">
              <a:rPr lang="en-IN" smtClean="0"/>
              <a:pPr/>
              <a:t>04-07-2021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A9F79F9-620A-454C-B44A-099229A02D1C}" type="slidenum">
              <a:rPr lang="en-IN" smtClean="0"/>
              <a:pPr/>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875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DBB7B0-8047-4D38-89DB-D5E843C26883}" type="datetime1">
              <a:rPr lang="en-IN" smtClean="0"/>
              <a:pPr/>
              <a:t>04-07-2021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A9F79F9-620A-454C-B44A-099229A02D1C}" type="slidenum">
              <a:rPr lang="en-IN" smtClean="0"/>
              <a:pPr/>
              <a:t>‹#›</a:t>
            </a:fld>
            <a:endParaRPr lang="en-IN"/>
          </a:p>
        </p:txBody>
      </p:sp>
    </p:spTree>
    <p:extLst>
      <p:ext uri="{BB962C8B-B14F-4D97-AF65-F5344CB8AC3E}">
        <p14:creationId xmlns:p14="http://schemas.microsoft.com/office/powerpoint/2010/main" val="3555298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12FB46-9AA3-4FD3-8CC1-3FC7EB147011}" type="datetime1">
              <a:rPr lang="en-IN" smtClean="0"/>
              <a:pPr/>
              <a:t>04-07-2021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A9F79F9-620A-454C-B44A-099229A02D1C}" type="slidenum">
              <a:rPr lang="en-IN" smtClean="0"/>
              <a:pPr/>
              <a:t>‹#›</a:t>
            </a:fld>
            <a:endParaRPr lang="en-IN"/>
          </a:p>
        </p:txBody>
      </p:sp>
    </p:spTree>
    <p:extLst>
      <p:ext uri="{BB962C8B-B14F-4D97-AF65-F5344CB8AC3E}">
        <p14:creationId xmlns:p14="http://schemas.microsoft.com/office/powerpoint/2010/main" val="1433818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994D13-B191-4334-BF57-FC169F91C7C2}" type="datetime1">
              <a:rPr lang="en-IN" smtClean="0"/>
              <a:pPr/>
              <a:t>04-07-2021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A9F79F9-620A-454C-B44A-099229A02D1C}" type="slidenum">
              <a:rPr lang="en-IN" smtClean="0"/>
              <a:pPr/>
              <a:t>‹#›</a:t>
            </a:fld>
            <a:endParaRPr lang="en-IN"/>
          </a:p>
        </p:txBody>
      </p:sp>
    </p:spTree>
    <p:extLst>
      <p:ext uri="{BB962C8B-B14F-4D97-AF65-F5344CB8AC3E}">
        <p14:creationId xmlns:p14="http://schemas.microsoft.com/office/powerpoint/2010/main" val="915932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19AEAD7-5A77-4BBC-943E-E43DD6822A9A}" type="datetime1">
              <a:rPr lang="en-IN" smtClean="0"/>
              <a:pPr/>
              <a:t>04-07-2021</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CA9F79F9-620A-454C-B44A-099229A02D1C}" type="slidenum">
              <a:rPr lang="en-IN" smtClean="0"/>
              <a:pPr/>
              <a:t>‹#›</a:t>
            </a:fld>
            <a:endParaRPr lang="en-IN"/>
          </a:p>
        </p:txBody>
      </p:sp>
    </p:spTree>
    <p:extLst>
      <p:ext uri="{BB962C8B-B14F-4D97-AF65-F5344CB8AC3E}">
        <p14:creationId xmlns:p14="http://schemas.microsoft.com/office/powerpoint/2010/main" val="2272540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BB2C087-5626-4914-8A6C-8B63FD89B49F}" type="datetime1">
              <a:rPr lang="en-IN" smtClean="0"/>
              <a:pPr/>
              <a:t>04-07-2021</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9F79F9-620A-454C-B44A-099229A02D1C}" type="slidenum">
              <a:rPr lang="en-IN" smtClean="0"/>
              <a:pPr/>
              <a:t>‹#›</a:t>
            </a:fld>
            <a:endParaRPr lang="en-IN"/>
          </a:p>
        </p:txBody>
      </p:sp>
    </p:spTree>
    <p:extLst>
      <p:ext uri="{BB962C8B-B14F-4D97-AF65-F5344CB8AC3E}">
        <p14:creationId xmlns:p14="http://schemas.microsoft.com/office/powerpoint/2010/main" val="53151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548AE36-4622-4A5C-A59A-4E304FF877E1}" type="datetime1">
              <a:rPr lang="en-IN" smtClean="0"/>
              <a:pPr/>
              <a:t>04-07-2021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A9F79F9-620A-454C-B44A-099229A02D1C}" type="slidenum">
              <a:rPr lang="en-IN" smtClean="0"/>
              <a:pPr/>
              <a:t>‹#›</a:t>
            </a:fld>
            <a:endParaRPr lang="en-IN"/>
          </a:p>
        </p:txBody>
      </p:sp>
    </p:spTree>
    <p:extLst>
      <p:ext uri="{BB962C8B-B14F-4D97-AF65-F5344CB8AC3E}">
        <p14:creationId xmlns:p14="http://schemas.microsoft.com/office/powerpoint/2010/main" val="2021648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CF27C73-12E8-4669-B467-4EDA9C01AD20}" type="datetime1">
              <a:rPr lang="en-IN" smtClean="0"/>
              <a:pPr/>
              <a:t>04-07-2021</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A9F79F9-620A-454C-B44A-099229A02D1C}" type="slidenum">
              <a:rPr lang="en-IN" smtClean="0"/>
              <a:pPr/>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5118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4.jp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jpg"/><Relationship Id="rId5" Type="http://schemas.openxmlformats.org/officeDocument/2006/relationships/image" Target="../media/image76.png"/><Relationship Id="rId4" Type="http://schemas.openxmlformats.org/officeDocument/2006/relationships/image" Target="../media/image75.png"/></Relationships>
</file>

<file path=ppt/slides/_rels/slide116.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4.jp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2.jpg"/><Relationship Id="rId5" Type="http://schemas.openxmlformats.org/officeDocument/2006/relationships/image" Target="../media/image81.jpg"/><Relationship Id="rId4" Type="http://schemas.openxmlformats.org/officeDocument/2006/relationships/image" Target="../media/image80.jpg"/></Relationships>
</file>

<file path=ppt/slides/_rels/slide1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3.jp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5.jp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6.jp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hyperlink" Target="http://www.scribd.com/" TargetMode="External"/><Relationship Id="rId2" Type="http://schemas.openxmlformats.org/officeDocument/2006/relationships/hyperlink" Target="http://www.slideshare.net/" TargetMode="Externa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hyperlink" Target="http://www.nptel.ac.in/" TargetMode="External"/><Relationship Id="rId4" Type="http://schemas.openxmlformats.org/officeDocument/2006/relationships/hyperlink" Target="http://www.slideworld.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g"/></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5.jp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6.jp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hyperlink" Target="https://www.electrical4u.com/protection-of-lines-or-feeder/" TargetMode="External"/><Relationship Id="rId2" Type="http://schemas.openxmlformats.org/officeDocument/2006/relationships/hyperlink" Target="https://www.electrical4u.com/protection-system-in-power-system/" TargetMode="External"/><Relationship Id="rId1" Type="http://schemas.openxmlformats.org/officeDocument/2006/relationships/slideLayout" Target="../slideLayouts/slideLayout5.xml"/><Relationship Id="rId6" Type="http://schemas.openxmlformats.org/officeDocument/2006/relationships/image" Target="../media/image4.jpg"/><Relationship Id="rId5" Type="http://schemas.openxmlformats.org/officeDocument/2006/relationships/hyperlink" Target="https://www.electrical4u.com/electromagnetic-relay-working-types-of-electromagnetic-relays/" TargetMode="External"/><Relationship Id="rId4" Type="http://schemas.openxmlformats.org/officeDocument/2006/relationships/hyperlink" Target="https://www.electrical4u.com/types-of-electrical-protection-relays-or-protective-relays/" TargetMode="Externa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hyperlink" Target="https://www.electrical4u.com/distribution-transformer-efficiency-of-distribution-transformer-all-day-efficiency/" TargetMode="External"/><Relationship Id="rId3" Type="http://schemas.openxmlformats.org/officeDocument/2006/relationships/hyperlink" Target="https://www.electrical4u.com/electrical-power-transformer-definition-and-types-of-transformer/" TargetMode="External"/><Relationship Id="rId7" Type="http://schemas.openxmlformats.org/officeDocument/2006/relationships/hyperlink" Target="https://www.electrical4u.com/buchholz-relay-in-transformer-buchholz-relay-operation-and-principle/" TargetMode="External"/><Relationship Id="rId2" Type="http://schemas.openxmlformats.org/officeDocument/2006/relationships/hyperlink" Target="https://www.electrical4u.com/what-is-transformer-definition-working-principle-of-transformer/" TargetMode="External"/><Relationship Id="rId1" Type="http://schemas.openxmlformats.org/officeDocument/2006/relationships/slideLayout" Target="../slideLayouts/slideLayout2.xml"/><Relationship Id="rId6" Type="http://schemas.openxmlformats.org/officeDocument/2006/relationships/hyperlink" Target="https://www.electrical4u.com/equipment-earthing/" TargetMode="External"/><Relationship Id="rId11" Type="http://schemas.openxmlformats.org/officeDocument/2006/relationships/image" Target="../media/image4.jpg"/><Relationship Id="rId5" Type="http://schemas.openxmlformats.org/officeDocument/2006/relationships/hyperlink" Target="https://www.electrical4u.com/what-is-earthing-transformer-or-grounding-transformer/" TargetMode="External"/><Relationship Id="rId10" Type="http://schemas.openxmlformats.org/officeDocument/2006/relationships/hyperlink" Target="https://www.electrical4u.com/restricted-earth-fault-protection-of-transformer-ref-protection/" TargetMode="External"/><Relationship Id="rId4" Type="http://schemas.openxmlformats.org/officeDocument/2006/relationships/hyperlink" Target="https://www.electrical4u.com/what-is-auto-transformer/" TargetMode="External"/><Relationship Id="rId9" Type="http://schemas.openxmlformats.org/officeDocument/2006/relationships/hyperlink" Target="https://www.electrical4u.com/voltage-or-electric-potential-difference/"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54.jpg"/><Relationship Id="rId4" Type="http://schemas.openxmlformats.org/officeDocument/2006/relationships/image" Target="../media/image53.jpg"/></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58.png"/></Relationships>
</file>

<file path=ppt/slides/_rels/slide89.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56.png"/><Relationship Id="rId7" Type="http://schemas.openxmlformats.org/officeDocument/2006/relationships/image" Target="../media/image62.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17785"/>
            <a:ext cx="12192000" cy="5240215"/>
          </a:xfrm>
        </p:spPr>
        <p:txBody>
          <a:bodyPr/>
          <a:lstStyle/>
          <a:p>
            <a:pPr>
              <a:buNone/>
            </a:pPr>
            <a:endParaRPr lang="en-US" sz="1800" b="1" dirty="0"/>
          </a:p>
          <a:p>
            <a:pPr>
              <a:buNone/>
            </a:pPr>
            <a:r>
              <a:rPr lang="en-US" b="1" dirty="0"/>
              <a:t>                                                                                       </a:t>
            </a:r>
            <a:r>
              <a:rPr lang="en-US" sz="2800" b="1" dirty="0"/>
              <a:t>BRANCH :  ELECTRICAL ENGINEERING</a:t>
            </a:r>
          </a:p>
          <a:p>
            <a:pPr>
              <a:buNone/>
            </a:pPr>
            <a:r>
              <a:rPr lang="en-US" sz="2800" b="1" dirty="0"/>
              <a:t>                                                              SEMESTER: 6TH   </a:t>
            </a:r>
          </a:p>
          <a:p>
            <a:pPr algn="ctr">
              <a:buNone/>
            </a:pPr>
            <a:r>
              <a:rPr lang="en-US" sz="2800" b="1" dirty="0"/>
              <a:t>             </a:t>
            </a:r>
            <a:r>
              <a:rPr lang="en-US" dirty="0"/>
              <a:t> </a:t>
            </a:r>
            <a:r>
              <a:rPr lang="en-US" sz="2800" b="1" dirty="0"/>
              <a:t>ELECTRIC POWER SYSTEM PROTECTION(EPSP)</a:t>
            </a:r>
          </a:p>
          <a:p>
            <a:pPr algn="ctr">
              <a:buNone/>
            </a:pPr>
            <a:endParaRPr lang="en-US" sz="2800" b="1" dirty="0"/>
          </a:p>
          <a:p>
            <a:endParaRPr lang="en-US" dirty="0"/>
          </a:p>
          <a:p>
            <a:pPr>
              <a:buNone/>
            </a:pPr>
            <a:endParaRPr lang="en-US" dirty="0"/>
          </a:p>
          <a:p>
            <a:pPr>
              <a:buNone/>
            </a:pPr>
            <a:endParaRPr lang="en-IN"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1</a:t>
            </a:fld>
            <a:endParaRPr lang="en-IN"/>
          </a:p>
        </p:txBody>
      </p:sp>
      <p:pic>
        <p:nvPicPr>
          <p:cNvPr id="6" name="Google Shape;2207;p40"/>
          <p:cNvPicPr preferRelativeResize="0"/>
          <p:nvPr/>
        </p:nvPicPr>
        <p:blipFill>
          <a:blip r:embed="rId2" cstate="print"/>
          <a:srcRect l="30764" r="30764"/>
          <a:stretch/>
        </p:blipFill>
        <p:spPr>
          <a:xfrm>
            <a:off x="-131117" y="-1"/>
            <a:ext cx="3425004" cy="6276514"/>
          </a:xfrm>
          <a:prstGeom prst="rect">
            <a:avLst/>
          </a:prstGeom>
          <a:noFill/>
          <a:ln>
            <a:noFill/>
          </a:ln>
        </p:spPr>
      </p:pic>
      <p:pic>
        <p:nvPicPr>
          <p:cNvPr id="5" name="Picture 4">
            <a:extLst>
              <a:ext uri="{FF2B5EF4-FFF2-40B4-BE49-F238E27FC236}">
                <a16:creationId xmlns:a16="http://schemas.microsoft.com/office/drawing/2014/main" id="{AE265F68-37CD-4EB3-B137-3AD4BB845C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8960" y="0"/>
            <a:ext cx="3831404" cy="1617785"/>
          </a:xfrm>
          <a:prstGeom prst="rect">
            <a:avLst/>
          </a:prstGeom>
        </p:spPr>
      </p:pic>
      <p:pic>
        <p:nvPicPr>
          <p:cNvPr id="9" name="Picture 8">
            <a:extLst>
              <a:ext uri="{FF2B5EF4-FFF2-40B4-BE49-F238E27FC236}">
                <a16:creationId xmlns:a16="http://schemas.microsoft.com/office/drawing/2014/main" id="{8D8D946E-DD65-4B25-BFE9-0216310D56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7746" y="167819"/>
            <a:ext cx="4058992" cy="1415789"/>
          </a:xfrm>
          <a:prstGeom prst="rect">
            <a:avLst/>
          </a:prstGeom>
        </p:spPr>
      </p:pic>
      <p:pic>
        <p:nvPicPr>
          <p:cNvPr id="11" name="Picture 10">
            <a:extLst>
              <a:ext uri="{FF2B5EF4-FFF2-40B4-BE49-F238E27FC236}">
                <a16:creationId xmlns:a16="http://schemas.microsoft.com/office/drawing/2014/main" id="{3ACDF40B-4CA9-4F05-8E4D-EE61040C5B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3887" y="3629634"/>
            <a:ext cx="8726477" cy="2646880"/>
          </a:xfrm>
          <a:prstGeom prst="rect">
            <a:avLst/>
          </a:prstGeom>
        </p:spPr>
      </p:pic>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297787-5EC4-49BC-93C6-F84AD954DCB6}"/>
              </a:ext>
            </a:extLst>
          </p:cNvPr>
          <p:cNvSpPr>
            <a:spLocks noGrp="1"/>
          </p:cNvSpPr>
          <p:nvPr>
            <p:ph type="sldNum" sz="quarter" idx="12"/>
          </p:nvPr>
        </p:nvSpPr>
        <p:spPr/>
        <p:txBody>
          <a:bodyPr/>
          <a:lstStyle/>
          <a:p>
            <a:fld id="{CA9F79F9-620A-454C-B44A-099229A02D1C}" type="slidenum">
              <a:rPr lang="en-IN" smtClean="0"/>
              <a:pPr/>
              <a:t>10</a:t>
            </a:fld>
            <a:endParaRPr lang="en-IN"/>
          </a:p>
        </p:txBody>
      </p:sp>
      <p:sp>
        <p:nvSpPr>
          <p:cNvPr id="4" name="TextBox 3">
            <a:extLst>
              <a:ext uri="{FF2B5EF4-FFF2-40B4-BE49-F238E27FC236}">
                <a16:creationId xmlns:a16="http://schemas.microsoft.com/office/drawing/2014/main" id="{41ADE0B2-4E9D-4B4A-9E73-317A29ECBC4C}"/>
              </a:ext>
            </a:extLst>
          </p:cNvPr>
          <p:cNvSpPr txBox="1"/>
          <p:nvPr/>
        </p:nvSpPr>
        <p:spPr>
          <a:xfrm>
            <a:off x="2505722" y="760805"/>
            <a:ext cx="6094520" cy="707886"/>
          </a:xfrm>
          <a:prstGeom prst="rect">
            <a:avLst/>
          </a:prstGeom>
          <a:noFill/>
        </p:spPr>
        <p:txBody>
          <a:bodyPr wrap="square">
            <a:spAutoFit/>
          </a:bodyPr>
          <a:lstStyle/>
          <a:p>
            <a:pPr algn="ctr"/>
            <a:r>
              <a:rPr lang="en-IN" sz="4000" b="0" dirty="0">
                <a:latin typeface="Times New Roman"/>
                <a:cs typeface="Times New Roman"/>
              </a:rPr>
              <a:t>Needs</a:t>
            </a:r>
            <a:r>
              <a:rPr lang="en-IN" sz="4000" b="0" spc="-15" dirty="0">
                <a:latin typeface="Times New Roman"/>
                <a:cs typeface="Times New Roman"/>
              </a:rPr>
              <a:t> </a:t>
            </a:r>
            <a:r>
              <a:rPr lang="en-IN" sz="4000" b="0" dirty="0">
                <a:latin typeface="Times New Roman"/>
                <a:cs typeface="Times New Roman"/>
              </a:rPr>
              <a:t>for</a:t>
            </a:r>
            <a:r>
              <a:rPr lang="en-IN" sz="4000" b="0" spc="-25" dirty="0">
                <a:latin typeface="Times New Roman"/>
                <a:cs typeface="Times New Roman"/>
              </a:rPr>
              <a:t> </a:t>
            </a:r>
            <a:r>
              <a:rPr lang="en-IN" sz="4000" b="0" dirty="0">
                <a:latin typeface="Times New Roman"/>
                <a:cs typeface="Times New Roman"/>
              </a:rPr>
              <a:t>the protecti</a:t>
            </a:r>
            <a:r>
              <a:rPr lang="en-IN" sz="4000" b="0" spc="10" dirty="0">
                <a:latin typeface="Times New Roman"/>
                <a:cs typeface="Times New Roman"/>
              </a:rPr>
              <a:t>o</a:t>
            </a:r>
            <a:r>
              <a:rPr lang="en-IN" sz="4000" b="0" dirty="0">
                <a:latin typeface="Times New Roman"/>
                <a:cs typeface="Times New Roman"/>
              </a:rPr>
              <a:t>n</a:t>
            </a:r>
            <a:endParaRPr lang="en-IN" sz="4000" dirty="0"/>
          </a:p>
        </p:txBody>
      </p:sp>
      <p:sp>
        <p:nvSpPr>
          <p:cNvPr id="6" name="TextBox 5">
            <a:extLst>
              <a:ext uri="{FF2B5EF4-FFF2-40B4-BE49-F238E27FC236}">
                <a16:creationId xmlns:a16="http://schemas.microsoft.com/office/drawing/2014/main" id="{E871B96B-E42E-40DA-8EF0-DE774E7D0023}"/>
              </a:ext>
            </a:extLst>
          </p:cNvPr>
          <p:cNvSpPr txBox="1"/>
          <p:nvPr/>
        </p:nvSpPr>
        <p:spPr>
          <a:xfrm>
            <a:off x="1768874" y="1789175"/>
            <a:ext cx="8342791" cy="2190343"/>
          </a:xfrm>
          <a:prstGeom prst="rect">
            <a:avLst/>
          </a:prstGeom>
          <a:noFill/>
        </p:spPr>
        <p:txBody>
          <a:bodyPr wrap="square">
            <a:spAutoFit/>
          </a:bodyPr>
          <a:lstStyle/>
          <a:p>
            <a:pPr marL="287020" marR="407670" indent="-274320">
              <a:lnSpc>
                <a:spcPct val="100000"/>
              </a:lnSpc>
              <a:spcBef>
                <a:spcPts val="100"/>
              </a:spcBef>
              <a:buClr>
                <a:srgbClr val="D16248"/>
              </a:buClr>
              <a:buSzPct val="85185"/>
              <a:buFont typeface="Segoe UI Symbol"/>
              <a:buChar char="⚫"/>
              <a:tabLst>
                <a:tab pos="287020" algn="l"/>
              </a:tabLst>
            </a:pPr>
            <a:r>
              <a:rPr lang="en-US" sz="1800" dirty="0">
                <a:latin typeface="Georgia"/>
                <a:cs typeface="Georgia"/>
              </a:rPr>
              <a:t>The</a:t>
            </a:r>
            <a:r>
              <a:rPr lang="en-US" sz="1800" spc="-25" dirty="0">
                <a:latin typeface="Georgia"/>
                <a:cs typeface="Georgia"/>
              </a:rPr>
              <a:t> </a:t>
            </a:r>
            <a:r>
              <a:rPr lang="en-US" sz="1800" spc="-5" dirty="0">
                <a:latin typeface="Georgia"/>
                <a:cs typeface="Georgia"/>
              </a:rPr>
              <a:t>power</a:t>
            </a:r>
            <a:r>
              <a:rPr lang="en-US" sz="1800" spc="-35" dirty="0">
                <a:latin typeface="Georgia"/>
                <a:cs typeface="Georgia"/>
              </a:rPr>
              <a:t> </a:t>
            </a:r>
            <a:r>
              <a:rPr lang="en-US" sz="1800" spc="-5" dirty="0">
                <a:latin typeface="Georgia"/>
                <a:cs typeface="Georgia"/>
              </a:rPr>
              <a:t>system</a:t>
            </a:r>
            <a:r>
              <a:rPr lang="en-US" sz="1800" spc="-25" dirty="0">
                <a:latin typeface="Georgia"/>
                <a:cs typeface="Georgia"/>
              </a:rPr>
              <a:t> </a:t>
            </a:r>
            <a:r>
              <a:rPr lang="en-US" sz="1800" spc="-5" dirty="0">
                <a:latin typeface="Georgia"/>
                <a:cs typeface="Georgia"/>
              </a:rPr>
              <a:t>must</a:t>
            </a:r>
            <a:r>
              <a:rPr lang="en-US" sz="1800" spc="-10" dirty="0">
                <a:latin typeface="Georgia"/>
                <a:cs typeface="Georgia"/>
              </a:rPr>
              <a:t> </a:t>
            </a:r>
            <a:r>
              <a:rPr lang="en-US" sz="1800" dirty="0">
                <a:latin typeface="Georgia"/>
                <a:cs typeface="Georgia"/>
              </a:rPr>
              <a:t>maintain</a:t>
            </a:r>
            <a:r>
              <a:rPr lang="en-US" sz="1800" spc="-5" dirty="0">
                <a:latin typeface="Georgia"/>
                <a:cs typeface="Georgia"/>
              </a:rPr>
              <a:t> acceptable </a:t>
            </a:r>
            <a:r>
              <a:rPr lang="en-US" sz="1800" spc="-640" dirty="0">
                <a:latin typeface="Georgia"/>
                <a:cs typeface="Georgia"/>
              </a:rPr>
              <a:t> </a:t>
            </a:r>
            <a:r>
              <a:rPr lang="en-US" sz="1800" spc="-5" dirty="0">
                <a:latin typeface="Georgia"/>
                <a:cs typeface="Georgia"/>
              </a:rPr>
              <a:t>operation</a:t>
            </a:r>
            <a:r>
              <a:rPr lang="en-US" sz="1800" spc="-35" dirty="0">
                <a:latin typeface="Georgia"/>
                <a:cs typeface="Georgia"/>
              </a:rPr>
              <a:t> </a:t>
            </a:r>
            <a:r>
              <a:rPr lang="en-US" sz="1800" dirty="0">
                <a:latin typeface="Georgia"/>
                <a:cs typeface="Georgia"/>
              </a:rPr>
              <a:t>24 </a:t>
            </a:r>
            <a:r>
              <a:rPr lang="en-US" sz="1800" spc="-5" dirty="0">
                <a:latin typeface="Georgia"/>
                <a:cs typeface="Georgia"/>
              </a:rPr>
              <a:t>hours</a:t>
            </a:r>
            <a:r>
              <a:rPr lang="en-US" sz="1800" spc="-15" dirty="0">
                <a:latin typeface="Georgia"/>
                <a:cs typeface="Georgia"/>
              </a:rPr>
              <a:t> </a:t>
            </a:r>
            <a:r>
              <a:rPr lang="en-US" sz="1800" dirty="0">
                <a:latin typeface="Georgia"/>
                <a:cs typeface="Georgia"/>
              </a:rPr>
              <a:t>a </a:t>
            </a:r>
            <a:r>
              <a:rPr lang="en-US" sz="1800" spc="-5" dirty="0">
                <a:latin typeface="Georgia"/>
                <a:cs typeface="Georgia"/>
              </a:rPr>
              <a:t>day</a:t>
            </a:r>
            <a:endParaRPr lang="en-US" sz="1800" dirty="0">
              <a:latin typeface="Georgia"/>
              <a:cs typeface="Georgia"/>
            </a:endParaRPr>
          </a:p>
          <a:p>
            <a:pPr marL="287020" marR="5080" indent="-274320">
              <a:lnSpc>
                <a:spcPct val="100000"/>
              </a:lnSpc>
              <a:spcBef>
                <a:spcPts val="650"/>
              </a:spcBef>
              <a:buClr>
                <a:srgbClr val="D16248"/>
              </a:buClr>
              <a:buSzPct val="85185"/>
              <a:buFont typeface="Segoe UI Symbol"/>
              <a:buChar char="⚫"/>
              <a:tabLst>
                <a:tab pos="287020" algn="l"/>
              </a:tabLst>
            </a:pPr>
            <a:r>
              <a:rPr lang="en-US" sz="1800" spc="-5" dirty="0">
                <a:latin typeface="Georgia"/>
                <a:cs typeface="Georgia"/>
              </a:rPr>
              <a:t>Voltage </a:t>
            </a:r>
            <a:r>
              <a:rPr lang="en-US" sz="1800" dirty="0">
                <a:latin typeface="Georgia"/>
                <a:cs typeface="Georgia"/>
              </a:rPr>
              <a:t>and </a:t>
            </a:r>
            <a:r>
              <a:rPr lang="en-US" sz="1800" spc="-5" dirty="0">
                <a:latin typeface="Georgia"/>
                <a:cs typeface="Georgia"/>
              </a:rPr>
              <a:t>frequency must stay within certain </a:t>
            </a:r>
            <a:r>
              <a:rPr lang="en-US" sz="1800" spc="-640" dirty="0">
                <a:latin typeface="Georgia"/>
                <a:cs typeface="Georgia"/>
              </a:rPr>
              <a:t> </a:t>
            </a:r>
            <a:r>
              <a:rPr lang="en-US" sz="1800" spc="-5" dirty="0">
                <a:latin typeface="Georgia"/>
                <a:cs typeface="Georgia"/>
              </a:rPr>
              <a:t>limits</a:t>
            </a:r>
            <a:endParaRPr lang="en-US" sz="1800" dirty="0">
              <a:latin typeface="Georgia"/>
              <a:cs typeface="Georgia"/>
            </a:endParaRPr>
          </a:p>
          <a:p>
            <a:pPr marL="287020" indent="-274320">
              <a:lnSpc>
                <a:spcPct val="100000"/>
              </a:lnSpc>
              <a:spcBef>
                <a:spcPts val="650"/>
              </a:spcBef>
              <a:buClr>
                <a:srgbClr val="D16248"/>
              </a:buClr>
              <a:buSzPct val="85185"/>
              <a:buFont typeface="Segoe UI Symbol"/>
              <a:buChar char="⚫"/>
              <a:tabLst>
                <a:tab pos="287020" algn="l"/>
              </a:tabLst>
            </a:pPr>
            <a:r>
              <a:rPr lang="en-US" sz="1800" spc="-5" dirty="0">
                <a:latin typeface="Georgia"/>
                <a:cs typeface="Georgia"/>
              </a:rPr>
              <a:t>Protect</a:t>
            </a:r>
            <a:r>
              <a:rPr lang="en-US" sz="1800" spc="-40" dirty="0">
                <a:latin typeface="Georgia"/>
                <a:cs typeface="Georgia"/>
              </a:rPr>
              <a:t> </a:t>
            </a:r>
            <a:r>
              <a:rPr lang="en-US" sz="1800" spc="-5" dirty="0">
                <a:latin typeface="Georgia"/>
                <a:cs typeface="Georgia"/>
              </a:rPr>
              <a:t>the</a:t>
            </a:r>
            <a:r>
              <a:rPr lang="en-US" sz="1800" spc="-25" dirty="0">
                <a:latin typeface="Georgia"/>
                <a:cs typeface="Georgia"/>
              </a:rPr>
              <a:t> </a:t>
            </a:r>
            <a:r>
              <a:rPr lang="en-US" sz="1800" spc="-5" dirty="0">
                <a:latin typeface="Georgia"/>
                <a:cs typeface="Georgia"/>
              </a:rPr>
              <a:t>public</a:t>
            </a:r>
            <a:endParaRPr lang="en-US" sz="1800" dirty="0">
              <a:latin typeface="Georgia"/>
              <a:cs typeface="Georgia"/>
            </a:endParaRPr>
          </a:p>
          <a:p>
            <a:pPr marL="287020" indent="-274320">
              <a:lnSpc>
                <a:spcPct val="100000"/>
              </a:lnSpc>
              <a:spcBef>
                <a:spcPts val="650"/>
              </a:spcBef>
              <a:buClr>
                <a:srgbClr val="D16248"/>
              </a:buClr>
              <a:buSzPct val="85185"/>
              <a:buFont typeface="Segoe UI Symbol"/>
              <a:buChar char="⚫"/>
              <a:tabLst>
                <a:tab pos="287020" algn="l"/>
              </a:tabLst>
            </a:pPr>
            <a:r>
              <a:rPr lang="en-US" sz="1800" dirty="0">
                <a:latin typeface="Georgia"/>
                <a:cs typeface="Georgia"/>
              </a:rPr>
              <a:t>Improve</a:t>
            </a:r>
            <a:r>
              <a:rPr lang="en-US" sz="1800" spc="-85" dirty="0">
                <a:latin typeface="Georgia"/>
                <a:cs typeface="Georgia"/>
              </a:rPr>
              <a:t> </a:t>
            </a:r>
            <a:r>
              <a:rPr lang="en-US" sz="1800" spc="-5" dirty="0">
                <a:latin typeface="Georgia"/>
                <a:cs typeface="Georgia"/>
              </a:rPr>
              <a:t>system</a:t>
            </a:r>
            <a:r>
              <a:rPr lang="en-US" sz="1800" spc="-40" dirty="0">
                <a:latin typeface="Georgia"/>
                <a:cs typeface="Georgia"/>
              </a:rPr>
              <a:t> </a:t>
            </a:r>
            <a:r>
              <a:rPr lang="en-US" sz="1800" spc="-5" dirty="0">
                <a:latin typeface="Georgia"/>
                <a:cs typeface="Georgia"/>
              </a:rPr>
              <a:t>stability</a:t>
            </a:r>
            <a:endParaRPr lang="en-US" sz="1800" dirty="0">
              <a:latin typeface="Georgia"/>
              <a:cs typeface="Georgia"/>
            </a:endParaRPr>
          </a:p>
          <a:p>
            <a:pPr marL="287020" indent="-274320">
              <a:lnSpc>
                <a:spcPct val="100000"/>
              </a:lnSpc>
              <a:spcBef>
                <a:spcPts val="645"/>
              </a:spcBef>
              <a:buClr>
                <a:srgbClr val="D16248"/>
              </a:buClr>
              <a:buSzPct val="85185"/>
              <a:buFont typeface="Segoe UI Symbol"/>
              <a:buChar char="⚫"/>
              <a:tabLst>
                <a:tab pos="287020" algn="l"/>
              </a:tabLst>
            </a:pPr>
            <a:r>
              <a:rPr lang="en-US" sz="1800" spc="-5" dirty="0">
                <a:latin typeface="Georgia"/>
                <a:cs typeface="Georgia"/>
              </a:rPr>
              <a:t>Minimize</a:t>
            </a:r>
            <a:r>
              <a:rPr lang="en-US" sz="1800" spc="-40" dirty="0">
                <a:latin typeface="Georgia"/>
                <a:cs typeface="Georgia"/>
              </a:rPr>
              <a:t> </a:t>
            </a:r>
            <a:r>
              <a:rPr lang="en-US" sz="1800" spc="-5" dirty="0">
                <a:latin typeface="Georgia"/>
                <a:cs typeface="Georgia"/>
              </a:rPr>
              <a:t>damage</a:t>
            </a:r>
            <a:r>
              <a:rPr lang="en-US" sz="1800" spc="-15" dirty="0">
                <a:latin typeface="Georgia"/>
                <a:cs typeface="Georgia"/>
              </a:rPr>
              <a:t> </a:t>
            </a:r>
            <a:r>
              <a:rPr lang="en-US" sz="1800" spc="-5" dirty="0">
                <a:latin typeface="Georgia"/>
                <a:cs typeface="Georgia"/>
              </a:rPr>
              <a:t>to</a:t>
            </a:r>
            <a:r>
              <a:rPr lang="en-US" sz="1800" spc="-20" dirty="0">
                <a:latin typeface="Georgia"/>
                <a:cs typeface="Georgia"/>
              </a:rPr>
              <a:t> </a:t>
            </a:r>
            <a:r>
              <a:rPr lang="en-US" sz="1800" spc="-5" dirty="0">
                <a:latin typeface="Georgia"/>
                <a:cs typeface="Georgia"/>
              </a:rPr>
              <a:t>equipment</a:t>
            </a:r>
            <a:endParaRPr lang="en-US" sz="1800" dirty="0">
              <a:latin typeface="Georgia"/>
              <a:cs typeface="Georgia"/>
            </a:endParaRPr>
          </a:p>
          <a:p>
            <a:pPr marL="287020" indent="-274320">
              <a:lnSpc>
                <a:spcPct val="100000"/>
              </a:lnSpc>
              <a:spcBef>
                <a:spcPts val="650"/>
              </a:spcBef>
              <a:buClr>
                <a:srgbClr val="D16248"/>
              </a:buClr>
              <a:buSzPct val="85185"/>
              <a:buFont typeface="Segoe UI Symbol"/>
              <a:buChar char="⚫"/>
              <a:tabLst>
                <a:tab pos="287020" algn="l"/>
              </a:tabLst>
            </a:pPr>
            <a:r>
              <a:rPr lang="en-US" sz="1800" spc="-5" dirty="0">
                <a:latin typeface="Georgia"/>
                <a:cs typeface="Georgia"/>
              </a:rPr>
              <a:t>Protect</a:t>
            </a:r>
            <a:r>
              <a:rPr lang="en-US" sz="1800" spc="-25" dirty="0">
                <a:latin typeface="Georgia"/>
                <a:cs typeface="Georgia"/>
              </a:rPr>
              <a:t> </a:t>
            </a:r>
            <a:r>
              <a:rPr lang="en-US" sz="1800" dirty="0">
                <a:latin typeface="Georgia"/>
                <a:cs typeface="Georgia"/>
              </a:rPr>
              <a:t>against</a:t>
            </a:r>
            <a:r>
              <a:rPr lang="en-US" sz="1800" spc="-10" dirty="0">
                <a:latin typeface="Georgia"/>
                <a:cs typeface="Georgia"/>
              </a:rPr>
              <a:t> overloads</a:t>
            </a:r>
          </a:p>
        </p:txBody>
      </p:sp>
      <p:pic>
        <p:nvPicPr>
          <p:cNvPr id="8" name="Picture 7">
            <a:extLst>
              <a:ext uri="{FF2B5EF4-FFF2-40B4-BE49-F238E27FC236}">
                <a16:creationId xmlns:a16="http://schemas.microsoft.com/office/drawing/2014/main" id="{97D2780E-9F20-4D94-99BC-71BABFE5B7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2373" y="215508"/>
            <a:ext cx="2148396" cy="885324"/>
          </a:xfrm>
          <a:prstGeom prst="rect">
            <a:avLst/>
          </a:prstGeom>
        </p:spPr>
      </p:pic>
    </p:spTree>
    <p:extLst>
      <p:ext uri="{BB962C8B-B14F-4D97-AF65-F5344CB8AC3E}">
        <p14:creationId xmlns:p14="http://schemas.microsoft.com/office/powerpoint/2010/main" val="18250848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B35F2-D34A-4402-AA0B-C837886F65D1}"/>
              </a:ext>
            </a:extLst>
          </p:cNvPr>
          <p:cNvSpPr>
            <a:spLocks noGrp="1"/>
          </p:cNvSpPr>
          <p:nvPr>
            <p:ph type="title"/>
          </p:nvPr>
        </p:nvSpPr>
        <p:spPr>
          <a:xfrm>
            <a:off x="1097280" y="923278"/>
            <a:ext cx="8215396" cy="734183"/>
          </a:xfrm>
        </p:spPr>
        <p:txBody>
          <a:bodyPr>
            <a:normAutofit/>
          </a:bodyPr>
          <a:lstStyle/>
          <a:p>
            <a:r>
              <a:rPr lang="en-IN" sz="4000" spc="-20" dirty="0">
                <a:solidFill>
                  <a:srgbClr val="FF0000"/>
                </a:solidFill>
              </a:rPr>
              <a:t>Different</a:t>
            </a:r>
            <a:r>
              <a:rPr lang="en-IN" sz="4000" spc="-85" dirty="0">
                <a:solidFill>
                  <a:srgbClr val="FF0000"/>
                </a:solidFill>
              </a:rPr>
              <a:t> </a:t>
            </a:r>
            <a:r>
              <a:rPr lang="en-IN" sz="4000" spc="-5" dirty="0">
                <a:solidFill>
                  <a:srgbClr val="FF0000"/>
                </a:solidFill>
              </a:rPr>
              <a:t>elements</a:t>
            </a:r>
            <a:r>
              <a:rPr lang="en-IN" sz="4000" spc="-65" dirty="0">
                <a:solidFill>
                  <a:srgbClr val="FF0000"/>
                </a:solidFill>
              </a:rPr>
              <a:t> </a:t>
            </a:r>
            <a:r>
              <a:rPr lang="en-IN" sz="4000" spc="-5" dirty="0">
                <a:solidFill>
                  <a:srgbClr val="FF0000"/>
                </a:solidFill>
              </a:rPr>
              <a:t>of</a:t>
            </a:r>
            <a:r>
              <a:rPr lang="en-IN" sz="4000" spc="-30" dirty="0">
                <a:solidFill>
                  <a:srgbClr val="FF0000"/>
                </a:solidFill>
              </a:rPr>
              <a:t> </a:t>
            </a:r>
            <a:r>
              <a:rPr lang="en-IN" sz="4000" spc="-15" dirty="0">
                <a:solidFill>
                  <a:srgbClr val="FF0000"/>
                </a:solidFill>
              </a:rPr>
              <a:t>switchgear</a:t>
            </a:r>
            <a:endParaRPr lang="en-IN" sz="4000" dirty="0">
              <a:solidFill>
                <a:srgbClr val="FF0000"/>
              </a:solidFill>
            </a:endParaRPr>
          </a:p>
        </p:txBody>
      </p:sp>
      <p:sp>
        <p:nvSpPr>
          <p:cNvPr id="3" name="Content Placeholder 2">
            <a:extLst>
              <a:ext uri="{FF2B5EF4-FFF2-40B4-BE49-F238E27FC236}">
                <a16:creationId xmlns:a16="http://schemas.microsoft.com/office/drawing/2014/main" id="{1BD4B309-D966-45B7-B3F4-7DF3604BFDA1}"/>
              </a:ext>
            </a:extLst>
          </p:cNvPr>
          <p:cNvSpPr>
            <a:spLocks noGrp="1"/>
          </p:cNvSpPr>
          <p:nvPr>
            <p:ph idx="1"/>
          </p:nvPr>
        </p:nvSpPr>
        <p:spPr>
          <a:xfrm>
            <a:off x="1097280" y="1845733"/>
            <a:ext cx="5063823" cy="2380037"/>
          </a:xfrm>
        </p:spPr>
        <p:txBody>
          <a:bodyPr/>
          <a:lstStyle/>
          <a:p>
            <a:pPr marL="355600" indent="-343535">
              <a:lnSpc>
                <a:spcPct val="100000"/>
              </a:lnSpc>
              <a:spcBef>
                <a:spcPts val="505"/>
              </a:spcBef>
              <a:buFont typeface="Arial MT"/>
              <a:buChar char="•"/>
              <a:tabLst>
                <a:tab pos="355600" algn="l"/>
                <a:tab pos="356235" algn="l"/>
              </a:tabLst>
            </a:pPr>
            <a:r>
              <a:rPr lang="en-US" sz="2800" b="1" spc="20" dirty="0">
                <a:solidFill>
                  <a:srgbClr val="7030A0"/>
                </a:solidFill>
                <a:latin typeface="Cambria"/>
                <a:cs typeface="Cambria"/>
              </a:rPr>
              <a:t>Circuit</a:t>
            </a:r>
            <a:r>
              <a:rPr lang="en-US" sz="2800" b="1" spc="70" dirty="0">
                <a:solidFill>
                  <a:srgbClr val="7030A0"/>
                </a:solidFill>
                <a:latin typeface="Cambria"/>
                <a:cs typeface="Cambria"/>
              </a:rPr>
              <a:t> </a:t>
            </a:r>
            <a:r>
              <a:rPr lang="en-US" sz="2800" b="1" spc="-85" dirty="0">
                <a:solidFill>
                  <a:srgbClr val="7030A0"/>
                </a:solidFill>
                <a:latin typeface="Cambria"/>
                <a:cs typeface="Cambria"/>
              </a:rPr>
              <a:t>breaker</a:t>
            </a:r>
            <a:endParaRPr lang="en-US" sz="2800" dirty="0">
              <a:latin typeface="Cambria"/>
              <a:cs typeface="Cambria"/>
            </a:endParaRPr>
          </a:p>
          <a:p>
            <a:pPr marL="354965" marR="5080" indent="54610">
              <a:lnSpc>
                <a:spcPct val="100000"/>
              </a:lnSpc>
              <a:spcBef>
                <a:spcPts val="295"/>
              </a:spcBef>
              <a:tabLst>
                <a:tab pos="2320925" algn="l"/>
                <a:tab pos="2656205" algn="l"/>
                <a:tab pos="2830195" algn="l"/>
              </a:tabLst>
            </a:pPr>
            <a:r>
              <a:rPr lang="en-US" sz="1800" spc="-5" dirty="0">
                <a:latin typeface="Calibri"/>
                <a:cs typeface="Calibri"/>
              </a:rPr>
              <a:t>Air</a:t>
            </a:r>
            <a:r>
              <a:rPr lang="en-US" sz="1800" spc="15" dirty="0">
                <a:latin typeface="Calibri"/>
                <a:cs typeface="Calibri"/>
              </a:rPr>
              <a:t> </a:t>
            </a:r>
            <a:r>
              <a:rPr lang="en-US" sz="1800" spc="-5" dirty="0" err="1">
                <a:latin typeface="Calibri"/>
                <a:cs typeface="Calibri"/>
              </a:rPr>
              <a:t>ckt</a:t>
            </a:r>
            <a:r>
              <a:rPr lang="en-US" sz="1800" spc="10" dirty="0">
                <a:latin typeface="Calibri"/>
                <a:cs typeface="Calibri"/>
              </a:rPr>
              <a:t> </a:t>
            </a:r>
            <a:r>
              <a:rPr lang="en-US" sz="1800" spc="-15" dirty="0">
                <a:latin typeface="Calibri"/>
                <a:cs typeface="Calibri"/>
              </a:rPr>
              <a:t>breaker	</a:t>
            </a:r>
            <a:r>
              <a:rPr lang="en-US" sz="1800" b="1" spc="-10" dirty="0">
                <a:solidFill>
                  <a:srgbClr val="FF0066"/>
                </a:solidFill>
                <a:latin typeface="Calibri"/>
                <a:cs typeface="Calibri"/>
              </a:rPr>
              <a:t>ACB </a:t>
            </a:r>
            <a:r>
              <a:rPr lang="en-US" sz="1800" b="1" spc="-5" dirty="0">
                <a:solidFill>
                  <a:srgbClr val="FF0066"/>
                </a:solidFill>
                <a:latin typeface="Calibri"/>
                <a:cs typeface="Calibri"/>
              </a:rPr>
              <a:t> </a:t>
            </a:r>
          </a:p>
          <a:p>
            <a:pPr marL="354965" marR="5080" indent="54610">
              <a:lnSpc>
                <a:spcPct val="100000"/>
              </a:lnSpc>
              <a:spcBef>
                <a:spcPts val="295"/>
              </a:spcBef>
              <a:tabLst>
                <a:tab pos="2320925" algn="l"/>
                <a:tab pos="2656205" algn="l"/>
                <a:tab pos="2830195" algn="l"/>
              </a:tabLst>
            </a:pPr>
            <a:r>
              <a:rPr lang="en-US" sz="1800" spc="-15" dirty="0">
                <a:latin typeface="Calibri"/>
                <a:cs typeface="Calibri"/>
              </a:rPr>
              <a:t>Vacuumed</a:t>
            </a:r>
            <a:r>
              <a:rPr lang="en-US" sz="1800" spc="-20" dirty="0">
                <a:latin typeface="Calibri"/>
                <a:cs typeface="Calibri"/>
              </a:rPr>
              <a:t> </a:t>
            </a:r>
            <a:r>
              <a:rPr lang="en-US" sz="1800" spc="-5" dirty="0" err="1">
                <a:latin typeface="Calibri"/>
                <a:cs typeface="Calibri"/>
              </a:rPr>
              <a:t>ckt</a:t>
            </a:r>
            <a:r>
              <a:rPr lang="en-US" sz="1800" spc="20" dirty="0">
                <a:latin typeface="Calibri"/>
                <a:cs typeface="Calibri"/>
              </a:rPr>
              <a:t> </a:t>
            </a:r>
            <a:r>
              <a:rPr lang="en-US" sz="1800" spc="-15" dirty="0">
                <a:latin typeface="Calibri"/>
                <a:cs typeface="Calibri"/>
              </a:rPr>
              <a:t>breaker	</a:t>
            </a:r>
            <a:r>
              <a:rPr lang="en-US" sz="1800" b="1" spc="-15" dirty="0">
                <a:solidFill>
                  <a:srgbClr val="CC0066"/>
                </a:solidFill>
                <a:latin typeface="Calibri"/>
                <a:cs typeface="Calibri"/>
              </a:rPr>
              <a:t>VCB </a:t>
            </a:r>
            <a:r>
              <a:rPr lang="en-US" sz="1800" b="1" spc="-10" dirty="0">
                <a:solidFill>
                  <a:srgbClr val="CC0066"/>
                </a:solidFill>
                <a:latin typeface="Calibri"/>
                <a:cs typeface="Calibri"/>
              </a:rPr>
              <a:t> </a:t>
            </a:r>
          </a:p>
          <a:p>
            <a:pPr marL="354965" marR="5080" indent="54610">
              <a:lnSpc>
                <a:spcPct val="100000"/>
              </a:lnSpc>
              <a:spcBef>
                <a:spcPts val="295"/>
              </a:spcBef>
              <a:tabLst>
                <a:tab pos="2320925" algn="l"/>
                <a:tab pos="2656205" algn="l"/>
                <a:tab pos="2830195" algn="l"/>
              </a:tabLst>
            </a:pPr>
            <a:r>
              <a:rPr lang="en-US" sz="1800" dirty="0">
                <a:latin typeface="Calibri"/>
                <a:cs typeface="Calibri"/>
              </a:rPr>
              <a:t>Oil</a:t>
            </a:r>
            <a:r>
              <a:rPr lang="en-US" sz="1800" spc="5" dirty="0">
                <a:latin typeface="Calibri"/>
                <a:cs typeface="Calibri"/>
              </a:rPr>
              <a:t> </a:t>
            </a:r>
            <a:r>
              <a:rPr lang="en-US" sz="1800" spc="-5" dirty="0">
                <a:latin typeface="Calibri"/>
                <a:cs typeface="Calibri"/>
              </a:rPr>
              <a:t>filled</a:t>
            </a:r>
            <a:r>
              <a:rPr lang="en-US" sz="1800" spc="30" dirty="0">
                <a:latin typeface="Calibri"/>
                <a:cs typeface="Calibri"/>
              </a:rPr>
              <a:t> </a:t>
            </a:r>
            <a:r>
              <a:rPr lang="en-US" sz="1800" spc="-5" dirty="0" err="1">
                <a:latin typeface="Calibri"/>
                <a:cs typeface="Calibri"/>
              </a:rPr>
              <a:t>ckt</a:t>
            </a:r>
            <a:r>
              <a:rPr lang="en-US" sz="1800" spc="15" dirty="0">
                <a:latin typeface="Calibri"/>
                <a:cs typeface="Calibri"/>
              </a:rPr>
              <a:t> </a:t>
            </a:r>
            <a:r>
              <a:rPr lang="en-US" sz="1800" spc="-15" dirty="0">
                <a:latin typeface="Calibri"/>
                <a:cs typeface="Calibri"/>
              </a:rPr>
              <a:t>breaker	</a:t>
            </a:r>
            <a:r>
              <a:rPr lang="en-US" sz="1800" b="1" spc="-5" dirty="0">
                <a:solidFill>
                  <a:srgbClr val="FF3399"/>
                </a:solidFill>
                <a:latin typeface="Calibri"/>
                <a:cs typeface="Calibri"/>
              </a:rPr>
              <a:t>OCB</a:t>
            </a:r>
            <a:endParaRPr lang="en-IN" sz="1800" b="1" spc="-5" dirty="0">
              <a:solidFill>
                <a:srgbClr val="FF3399"/>
              </a:solidFill>
              <a:latin typeface="Calibri"/>
              <a:cs typeface="Calibri"/>
            </a:endParaRPr>
          </a:p>
          <a:p>
            <a:pPr marL="354965" marR="5080" indent="54610">
              <a:lnSpc>
                <a:spcPct val="100000"/>
              </a:lnSpc>
              <a:spcBef>
                <a:spcPts val="295"/>
              </a:spcBef>
              <a:tabLst>
                <a:tab pos="2320925" algn="l"/>
                <a:tab pos="2656205" algn="l"/>
                <a:tab pos="2830195" algn="l"/>
              </a:tabLst>
            </a:pPr>
            <a:r>
              <a:rPr lang="en-IN" sz="1800" spc="-5" dirty="0">
                <a:solidFill>
                  <a:schemeClr val="tx1"/>
                </a:solidFill>
                <a:latin typeface="Calibri"/>
                <a:cs typeface="Calibri"/>
              </a:rPr>
              <a:t>SF6 CIRCUIT BREAKER</a:t>
            </a:r>
            <a:endParaRPr lang="en-US" sz="1800" dirty="0">
              <a:solidFill>
                <a:schemeClr val="tx1"/>
              </a:solidFill>
              <a:latin typeface="Calibri"/>
              <a:cs typeface="Calibri"/>
            </a:endParaRPr>
          </a:p>
        </p:txBody>
      </p:sp>
      <p:sp>
        <p:nvSpPr>
          <p:cNvPr id="4" name="Slide Number Placeholder 3">
            <a:extLst>
              <a:ext uri="{FF2B5EF4-FFF2-40B4-BE49-F238E27FC236}">
                <a16:creationId xmlns:a16="http://schemas.microsoft.com/office/drawing/2014/main" id="{88CD30A5-2AC2-4F1E-8616-257421E938C4}"/>
              </a:ext>
            </a:extLst>
          </p:cNvPr>
          <p:cNvSpPr>
            <a:spLocks noGrp="1"/>
          </p:cNvSpPr>
          <p:nvPr>
            <p:ph type="sldNum" sz="quarter" idx="12"/>
          </p:nvPr>
        </p:nvSpPr>
        <p:spPr/>
        <p:txBody>
          <a:bodyPr/>
          <a:lstStyle/>
          <a:p>
            <a:fld id="{CA9F79F9-620A-454C-B44A-099229A02D1C}" type="slidenum">
              <a:rPr lang="en-IN" smtClean="0"/>
              <a:pPr/>
              <a:t>100</a:t>
            </a:fld>
            <a:endParaRPr lang="en-IN"/>
          </a:p>
        </p:txBody>
      </p:sp>
      <p:sp>
        <p:nvSpPr>
          <p:cNvPr id="5" name="object 6">
            <a:extLst>
              <a:ext uri="{FF2B5EF4-FFF2-40B4-BE49-F238E27FC236}">
                <a16:creationId xmlns:a16="http://schemas.microsoft.com/office/drawing/2014/main" id="{B477A28C-7928-4790-B498-C6D666DE7A6C}"/>
              </a:ext>
            </a:extLst>
          </p:cNvPr>
          <p:cNvSpPr txBox="1"/>
          <p:nvPr/>
        </p:nvSpPr>
        <p:spPr>
          <a:xfrm>
            <a:off x="944313" y="4010476"/>
            <a:ext cx="3249930" cy="1920398"/>
          </a:xfrm>
          <a:prstGeom prst="rect">
            <a:avLst/>
          </a:prstGeom>
        </p:spPr>
        <p:txBody>
          <a:bodyPr vert="horz" wrap="square" lIns="0" tIns="47625" rIns="0" bIns="0" rtlCol="0">
            <a:spAutoFit/>
          </a:bodyPr>
          <a:lstStyle/>
          <a:p>
            <a:pPr marL="355600" marR="133350" indent="-342900">
              <a:lnSpc>
                <a:spcPts val="2160"/>
              </a:lnSpc>
              <a:spcBef>
                <a:spcPts val="375"/>
              </a:spcBef>
              <a:buFont typeface="Arial MT"/>
              <a:buChar char="•"/>
              <a:tabLst>
                <a:tab pos="354965" algn="l"/>
                <a:tab pos="355600" algn="l"/>
                <a:tab pos="1160145" algn="l"/>
              </a:tabLst>
            </a:pPr>
            <a:r>
              <a:rPr sz="2000" b="1" dirty="0">
                <a:solidFill>
                  <a:srgbClr val="FF0066"/>
                </a:solidFill>
                <a:latin typeface="Calibri"/>
                <a:cs typeface="Calibri"/>
              </a:rPr>
              <a:t>MCCB	</a:t>
            </a:r>
            <a:r>
              <a:rPr sz="2000" dirty="0">
                <a:latin typeface="Calibri"/>
                <a:cs typeface="Calibri"/>
              </a:rPr>
              <a:t>(Moulded</a:t>
            </a:r>
            <a:r>
              <a:rPr sz="2000" spc="-55" dirty="0">
                <a:latin typeface="Calibri"/>
                <a:cs typeface="Calibri"/>
              </a:rPr>
              <a:t> </a:t>
            </a:r>
            <a:r>
              <a:rPr sz="2000" spc="-5" dirty="0">
                <a:latin typeface="Calibri"/>
                <a:cs typeface="Calibri"/>
              </a:rPr>
              <a:t>Case</a:t>
            </a:r>
            <a:r>
              <a:rPr sz="2000" spc="-35" dirty="0">
                <a:latin typeface="Calibri"/>
                <a:cs typeface="Calibri"/>
              </a:rPr>
              <a:t> </a:t>
            </a:r>
            <a:r>
              <a:rPr sz="2000" spc="-5" dirty="0">
                <a:latin typeface="Calibri"/>
                <a:cs typeface="Calibri"/>
              </a:rPr>
              <a:t>Ckt </a:t>
            </a:r>
            <a:r>
              <a:rPr sz="2000" spc="-434" dirty="0">
                <a:latin typeface="Calibri"/>
                <a:cs typeface="Calibri"/>
              </a:rPr>
              <a:t> </a:t>
            </a:r>
            <a:r>
              <a:rPr sz="2000" spc="-15" dirty="0">
                <a:latin typeface="Calibri"/>
                <a:cs typeface="Calibri"/>
              </a:rPr>
              <a:t>Breakers)</a:t>
            </a:r>
            <a:endParaRPr sz="2300" dirty="0">
              <a:latin typeface="Calibri"/>
              <a:cs typeface="Calibri"/>
            </a:endParaRPr>
          </a:p>
          <a:p>
            <a:pPr marL="354965" indent="-342900">
              <a:lnSpc>
                <a:spcPct val="100000"/>
              </a:lnSpc>
              <a:buFont typeface="Arial MT"/>
              <a:buChar char="•"/>
              <a:tabLst>
                <a:tab pos="354965" algn="l"/>
                <a:tab pos="355600" algn="l"/>
              </a:tabLst>
            </a:pPr>
            <a:r>
              <a:rPr sz="2000" b="1" spc="-5" dirty="0">
                <a:solidFill>
                  <a:srgbClr val="FF0066"/>
                </a:solidFill>
                <a:latin typeface="Calibri"/>
                <a:cs typeface="Calibri"/>
              </a:rPr>
              <a:t>MCB</a:t>
            </a:r>
            <a:endParaRPr sz="2000" dirty="0">
              <a:latin typeface="Calibri"/>
              <a:cs typeface="Calibri"/>
            </a:endParaRPr>
          </a:p>
          <a:p>
            <a:pPr marR="14604" algn="ctr">
              <a:lnSpc>
                <a:spcPct val="100000"/>
              </a:lnSpc>
              <a:spcBef>
                <a:spcPts val="240"/>
              </a:spcBef>
            </a:pPr>
            <a:r>
              <a:rPr sz="2000" spc="-5" dirty="0">
                <a:latin typeface="Calibri"/>
                <a:cs typeface="Calibri"/>
              </a:rPr>
              <a:t>(Miniature</a:t>
            </a:r>
            <a:r>
              <a:rPr sz="2000" spc="-15" dirty="0">
                <a:latin typeface="Calibri"/>
                <a:cs typeface="Calibri"/>
              </a:rPr>
              <a:t> </a:t>
            </a:r>
            <a:r>
              <a:rPr sz="2000" spc="-5" dirty="0">
                <a:latin typeface="Calibri"/>
                <a:cs typeface="Calibri"/>
              </a:rPr>
              <a:t>Circuit</a:t>
            </a:r>
            <a:r>
              <a:rPr sz="2000" spc="-25" dirty="0">
                <a:latin typeface="Calibri"/>
                <a:cs typeface="Calibri"/>
              </a:rPr>
              <a:t> </a:t>
            </a:r>
            <a:r>
              <a:rPr sz="2000" spc="-15" dirty="0">
                <a:latin typeface="Calibri"/>
                <a:cs typeface="Calibri"/>
              </a:rPr>
              <a:t>Breaker)</a:t>
            </a:r>
            <a:endParaRPr sz="2000" dirty="0">
              <a:latin typeface="Calibri"/>
              <a:cs typeface="Calibri"/>
            </a:endParaRPr>
          </a:p>
          <a:p>
            <a:pPr marL="354965" indent="-342900">
              <a:lnSpc>
                <a:spcPct val="100000"/>
              </a:lnSpc>
              <a:spcBef>
                <a:spcPts val="240"/>
              </a:spcBef>
              <a:buFont typeface="Arial MT"/>
              <a:buChar char="•"/>
              <a:tabLst>
                <a:tab pos="354965" algn="l"/>
                <a:tab pos="355600" algn="l"/>
              </a:tabLst>
            </a:pPr>
            <a:r>
              <a:rPr sz="2000" b="1" spc="-10" dirty="0">
                <a:solidFill>
                  <a:srgbClr val="FF0066"/>
                </a:solidFill>
                <a:latin typeface="Calibri"/>
                <a:cs typeface="Calibri"/>
              </a:rPr>
              <a:t>RCCB</a:t>
            </a:r>
            <a:endParaRPr sz="2000" dirty="0">
              <a:latin typeface="Calibri"/>
              <a:cs typeface="Calibri"/>
            </a:endParaRPr>
          </a:p>
          <a:p>
            <a:pPr algn="ctr">
              <a:lnSpc>
                <a:spcPct val="100000"/>
              </a:lnSpc>
              <a:spcBef>
                <a:spcPts val="235"/>
              </a:spcBef>
            </a:pPr>
            <a:r>
              <a:rPr sz="2000" spc="-10" dirty="0">
                <a:latin typeface="Calibri"/>
                <a:cs typeface="Calibri"/>
              </a:rPr>
              <a:t>Residual</a:t>
            </a:r>
            <a:r>
              <a:rPr sz="2000" spc="-25" dirty="0">
                <a:latin typeface="Calibri"/>
                <a:cs typeface="Calibri"/>
              </a:rPr>
              <a:t> </a:t>
            </a:r>
            <a:r>
              <a:rPr sz="2000" spc="-10" dirty="0">
                <a:latin typeface="Calibri"/>
                <a:cs typeface="Calibri"/>
              </a:rPr>
              <a:t>current</a:t>
            </a:r>
            <a:r>
              <a:rPr sz="2000" spc="-5" dirty="0">
                <a:latin typeface="Calibri"/>
                <a:cs typeface="Calibri"/>
              </a:rPr>
              <a:t> circuit </a:t>
            </a:r>
            <a:r>
              <a:rPr sz="2000" spc="-15" dirty="0">
                <a:latin typeface="Calibri"/>
                <a:cs typeface="Calibri"/>
              </a:rPr>
              <a:t>breaker</a:t>
            </a:r>
            <a:endParaRPr sz="2000" dirty="0">
              <a:latin typeface="Calibri"/>
              <a:cs typeface="Calibri"/>
            </a:endParaRPr>
          </a:p>
        </p:txBody>
      </p:sp>
      <p:sp>
        <p:nvSpPr>
          <p:cNvPr id="6" name="object 7">
            <a:extLst>
              <a:ext uri="{FF2B5EF4-FFF2-40B4-BE49-F238E27FC236}">
                <a16:creationId xmlns:a16="http://schemas.microsoft.com/office/drawing/2014/main" id="{B34F256D-E4FB-4108-A7DF-D4BB950673E1}"/>
              </a:ext>
            </a:extLst>
          </p:cNvPr>
          <p:cNvSpPr txBox="1"/>
          <p:nvPr/>
        </p:nvSpPr>
        <p:spPr>
          <a:xfrm>
            <a:off x="5428276" y="1962283"/>
            <a:ext cx="3499485" cy="2146935"/>
          </a:xfrm>
          <a:prstGeom prst="rect">
            <a:avLst/>
          </a:prstGeom>
        </p:spPr>
        <p:txBody>
          <a:bodyPr vert="horz" wrap="square" lIns="0" tIns="85725" rIns="0" bIns="0" rtlCol="0">
            <a:spAutoFit/>
          </a:bodyPr>
          <a:lstStyle/>
          <a:p>
            <a:pPr marL="355600" indent="-342900">
              <a:lnSpc>
                <a:spcPct val="100000"/>
              </a:lnSpc>
              <a:spcBef>
                <a:spcPts val="675"/>
              </a:spcBef>
              <a:buFont typeface="Arial MT"/>
              <a:buChar char="•"/>
              <a:tabLst>
                <a:tab pos="354965" algn="l"/>
                <a:tab pos="355600" algn="l"/>
              </a:tabLst>
            </a:pPr>
            <a:r>
              <a:rPr sz="2400" spc="-5" dirty="0">
                <a:solidFill>
                  <a:srgbClr val="7030A0"/>
                </a:solidFill>
                <a:latin typeface="Calibri"/>
                <a:cs typeface="Calibri"/>
              </a:rPr>
              <a:t>Load</a:t>
            </a:r>
            <a:r>
              <a:rPr sz="2400" spc="-45" dirty="0">
                <a:solidFill>
                  <a:srgbClr val="7030A0"/>
                </a:solidFill>
                <a:latin typeface="Calibri"/>
                <a:cs typeface="Calibri"/>
              </a:rPr>
              <a:t> </a:t>
            </a:r>
            <a:r>
              <a:rPr sz="2400" spc="-5" dirty="0">
                <a:solidFill>
                  <a:srgbClr val="7030A0"/>
                </a:solidFill>
                <a:latin typeface="Calibri"/>
                <a:cs typeface="Calibri"/>
              </a:rPr>
              <a:t>Breaking</a:t>
            </a:r>
            <a:r>
              <a:rPr sz="2400" spc="-45" dirty="0">
                <a:solidFill>
                  <a:srgbClr val="7030A0"/>
                </a:solidFill>
                <a:latin typeface="Calibri"/>
                <a:cs typeface="Calibri"/>
              </a:rPr>
              <a:t> </a:t>
            </a:r>
            <a:r>
              <a:rPr sz="2400" spc="-10" dirty="0">
                <a:solidFill>
                  <a:srgbClr val="7030A0"/>
                </a:solidFill>
                <a:latin typeface="Calibri"/>
                <a:cs typeface="Calibri"/>
              </a:rPr>
              <a:t>Switch</a:t>
            </a:r>
            <a:r>
              <a:rPr sz="2400" spc="-50" dirty="0">
                <a:solidFill>
                  <a:srgbClr val="7030A0"/>
                </a:solidFill>
                <a:latin typeface="Calibri"/>
                <a:cs typeface="Calibri"/>
              </a:rPr>
              <a:t> </a:t>
            </a:r>
            <a:r>
              <a:rPr sz="2400" b="1" dirty="0">
                <a:solidFill>
                  <a:srgbClr val="FF0066"/>
                </a:solidFill>
                <a:latin typeface="Calibri"/>
                <a:cs typeface="Calibri"/>
              </a:rPr>
              <a:t>LBS</a:t>
            </a:r>
            <a:endParaRPr sz="2400" dirty="0">
              <a:latin typeface="Calibri"/>
              <a:cs typeface="Calibri"/>
            </a:endParaRPr>
          </a:p>
          <a:p>
            <a:pPr marL="355600" marR="182245" indent="-342900">
              <a:lnSpc>
                <a:spcPct val="100000"/>
              </a:lnSpc>
              <a:spcBef>
                <a:spcPts val="575"/>
              </a:spcBef>
              <a:buFont typeface="Arial MT"/>
              <a:buChar char="•"/>
              <a:tabLst>
                <a:tab pos="354965" algn="l"/>
                <a:tab pos="355600" algn="l"/>
              </a:tabLst>
            </a:pPr>
            <a:r>
              <a:rPr sz="2400" spc="-15" dirty="0">
                <a:solidFill>
                  <a:srgbClr val="7030A0"/>
                </a:solidFill>
                <a:latin typeface="Calibri"/>
                <a:cs typeface="Calibri"/>
              </a:rPr>
              <a:t>By</a:t>
            </a:r>
            <a:r>
              <a:rPr sz="2400" spc="-45" dirty="0">
                <a:solidFill>
                  <a:srgbClr val="7030A0"/>
                </a:solidFill>
                <a:latin typeface="Calibri"/>
                <a:cs typeface="Calibri"/>
              </a:rPr>
              <a:t> </a:t>
            </a:r>
            <a:r>
              <a:rPr sz="2400" spc="-5" dirty="0">
                <a:solidFill>
                  <a:srgbClr val="7030A0"/>
                </a:solidFill>
                <a:latin typeface="Calibri"/>
                <a:cs typeface="Calibri"/>
              </a:rPr>
              <a:t>pass</a:t>
            </a:r>
            <a:r>
              <a:rPr sz="2400" spc="-25" dirty="0">
                <a:solidFill>
                  <a:srgbClr val="7030A0"/>
                </a:solidFill>
                <a:latin typeface="Calibri"/>
                <a:cs typeface="Calibri"/>
              </a:rPr>
              <a:t> </a:t>
            </a:r>
            <a:r>
              <a:rPr sz="2400" spc="-5" dirty="0">
                <a:solidFill>
                  <a:srgbClr val="7030A0"/>
                </a:solidFill>
                <a:latin typeface="Calibri"/>
                <a:cs typeface="Calibri"/>
              </a:rPr>
              <a:t>and</a:t>
            </a:r>
            <a:r>
              <a:rPr sz="2400" spc="-20" dirty="0">
                <a:solidFill>
                  <a:srgbClr val="7030A0"/>
                </a:solidFill>
                <a:latin typeface="Calibri"/>
                <a:cs typeface="Calibri"/>
              </a:rPr>
              <a:t> </a:t>
            </a:r>
            <a:r>
              <a:rPr sz="2400" spc="-10" dirty="0">
                <a:solidFill>
                  <a:srgbClr val="7030A0"/>
                </a:solidFill>
                <a:latin typeface="Calibri"/>
                <a:cs typeface="Calibri"/>
              </a:rPr>
              <a:t>changeover </a:t>
            </a:r>
            <a:r>
              <a:rPr sz="2400" spc="-530" dirty="0">
                <a:solidFill>
                  <a:srgbClr val="7030A0"/>
                </a:solidFill>
                <a:latin typeface="Calibri"/>
                <a:cs typeface="Calibri"/>
              </a:rPr>
              <a:t> </a:t>
            </a:r>
            <a:r>
              <a:rPr sz="2400" spc="-5" dirty="0">
                <a:solidFill>
                  <a:srgbClr val="7030A0"/>
                </a:solidFill>
                <a:latin typeface="Calibri"/>
                <a:cs typeface="Calibri"/>
              </a:rPr>
              <a:t>switches</a:t>
            </a:r>
            <a:endParaRPr sz="2400" dirty="0">
              <a:latin typeface="Calibri"/>
              <a:cs typeface="Calibri"/>
            </a:endParaRPr>
          </a:p>
          <a:p>
            <a:pPr marL="355600" indent="-342900">
              <a:lnSpc>
                <a:spcPct val="100000"/>
              </a:lnSpc>
              <a:spcBef>
                <a:spcPts val="575"/>
              </a:spcBef>
              <a:buFont typeface="Arial MT"/>
              <a:buChar char="•"/>
              <a:tabLst>
                <a:tab pos="354965" algn="l"/>
                <a:tab pos="355600" algn="l"/>
              </a:tabLst>
            </a:pPr>
            <a:r>
              <a:rPr sz="2400" spc="-15" dirty="0">
                <a:solidFill>
                  <a:srgbClr val="7030A0"/>
                </a:solidFill>
                <a:latin typeface="Calibri"/>
                <a:cs typeface="Calibri"/>
              </a:rPr>
              <a:t>Isolators(</a:t>
            </a:r>
            <a:r>
              <a:rPr sz="2400" b="1" spc="-15" dirty="0">
                <a:solidFill>
                  <a:srgbClr val="FF0000"/>
                </a:solidFill>
                <a:latin typeface="Cambria"/>
                <a:cs typeface="Cambria"/>
              </a:rPr>
              <a:t>switches</a:t>
            </a:r>
            <a:r>
              <a:rPr sz="2400" spc="-15" dirty="0">
                <a:solidFill>
                  <a:srgbClr val="7030A0"/>
                </a:solidFill>
                <a:latin typeface="Calibri"/>
                <a:cs typeface="Calibri"/>
              </a:rPr>
              <a:t>)</a:t>
            </a:r>
            <a:endParaRPr sz="2400" dirty="0">
              <a:latin typeface="Calibri"/>
              <a:cs typeface="Calibri"/>
            </a:endParaRPr>
          </a:p>
          <a:p>
            <a:pPr marL="355600" indent="-342900">
              <a:lnSpc>
                <a:spcPct val="100000"/>
              </a:lnSpc>
              <a:spcBef>
                <a:spcPts val="575"/>
              </a:spcBef>
              <a:buFont typeface="Arial MT"/>
              <a:buChar char="•"/>
              <a:tabLst>
                <a:tab pos="354965" algn="l"/>
                <a:tab pos="355600" algn="l"/>
              </a:tabLst>
            </a:pPr>
            <a:r>
              <a:rPr sz="2400" spc="-5" dirty="0">
                <a:solidFill>
                  <a:srgbClr val="7030A0"/>
                </a:solidFill>
                <a:latin typeface="Calibri"/>
                <a:cs typeface="Calibri"/>
              </a:rPr>
              <a:t>Fuses</a:t>
            </a:r>
            <a:endParaRPr sz="2400" dirty="0">
              <a:latin typeface="Calibri"/>
              <a:cs typeface="Calibri"/>
            </a:endParaRPr>
          </a:p>
        </p:txBody>
      </p:sp>
      <p:pic>
        <p:nvPicPr>
          <p:cNvPr id="7" name="Picture 6">
            <a:extLst>
              <a:ext uri="{FF2B5EF4-FFF2-40B4-BE49-F238E27FC236}">
                <a16:creationId xmlns:a16="http://schemas.microsoft.com/office/drawing/2014/main" id="{E01CB748-7370-4C59-AB35-C2B4355E8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24132756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7FCDF-0C45-482A-9C80-961F60ECBE04}"/>
              </a:ext>
            </a:extLst>
          </p:cNvPr>
          <p:cNvSpPr>
            <a:spLocks noGrp="1"/>
          </p:cNvSpPr>
          <p:nvPr>
            <p:ph type="title"/>
          </p:nvPr>
        </p:nvSpPr>
        <p:spPr>
          <a:xfrm>
            <a:off x="1097280" y="988906"/>
            <a:ext cx="6502005" cy="748454"/>
          </a:xfrm>
        </p:spPr>
        <p:txBody>
          <a:bodyPr/>
          <a:lstStyle/>
          <a:p>
            <a:r>
              <a:rPr lang="en-IN" sz="4800" spc="-5" dirty="0">
                <a:solidFill>
                  <a:srgbClr val="FF0000"/>
                </a:solidFill>
              </a:rPr>
              <a:t>Function</a:t>
            </a:r>
            <a:r>
              <a:rPr lang="en-IN" sz="4800" spc="-35" dirty="0">
                <a:solidFill>
                  <a:srgbClr val="FF0000"/>
                </a:solidFill>
              </a:rPr>
              <a:t> </a:t>
            </a:r>
            <a:r>
              <a:rPr lang="en-IN" sz="4800" dirty="0">
                <a:solidFill>
                  <a:srgbClr val="FF0000"/>
                </a:solidFill>
              </a:rPr>
              <a:t>wise</a:t>
            </a:r>
            <a:r>
              <a:rPr lang="en-IN" sz="4800" spc="-35" dirty="0">
                <a:solidFill>
                  <a:srgbClr val="FF0000"/>
                </a:solidFill>
              </a:rPr>
              <a:t> </a:t>
            </a:r>
            <a:r>
              <a:rPr lang="en-IN" sz="4800" spc="-25" dirty="0">
                <a:solidFill>
                  <a:srgbClr val="FF0000"/>
                </a:solidFill>
              </a:rPr>
              <a:t>categories</a:t>
            </a:r>
            <a:endParaRPr lang="en-IN" dirty="0">
              <a:solidFill>
                <a:srgbClr val="FF0000"/>
              </a:solidFill>
            </a:endParaRPr>
          </a:p>
        </p:txBody>
      </p:sp>
      <p:sp>
        <p:nvSpPr>
          <p:cNvPr id="4" name="Slide Number Placeholder 3">
            <a:extLst>
              <a:ext uri="{FF2B5EF4-FFF2-40B4-BE49-F238E27FC236}">
                <a16:creationId xmlns:a16="http://schemas.microsoft.com/office/drawing/2014/main" id="{3B33B18B-E3BB-4D71-9B02-B812A6BD1443}"/>
              </a:ext>
            </a:extLst>
          </p:cNvPr>
          <p:cNvSpPr>
            <a:spLocks noGrp="1"/>
          </p:cNvSpPr>
          <p:nvPr>
            <p:ph type="sldNum" sz="quarter" idx="12"/>
          </p:nvPr>
        </p:nvSpPr>
        <p:spPr/>
        <p:txBody>
          <a:bodyPr/>
          <a:lstStyle/>
          <a:p>
            <a:fld id="{CA9F79F9-620A-454C-B44A-099229A02D1C}" type="slidenum">
              <a:rPr lang="en-IN" smtClean="0"/>
              <a:pPr/>
              <a:t>101</a:t>
            </a:fld>
            <a:endParaRPr lang="en-IN"/>
          </a:p>
        </p:txBody>
      </p:sp>
      <p:sp>
        <p:nvSpPr>
          <p:cNvPr id="5" name="object 3">
            <a:extLst>
              <a:ext uri="{FF2B5EF4-FFF2-40B4-BE49-F238E27FC236}">
                <a16:creationId xmlns:a16="http://schemas.microsoft.com/office/drawing/2014/main" id="{29CA61E9-9747-46F8-B2EE-D14BB2C5124F}"/>
              </a:ext>
            </a:extLst>
          </p:cNvPr>
          <p:cNvSpPr txBox="1"/>
          <p:nvPr/>
        </p:nvSpPr>
        <p:spPr>
          <a:xfrm>
            <a:off x="1036320" y="1737360"/>
            <a:ext cx="9937738" cy="3752850"/>
          </a:xfrm>
          <a:prstGeom prst="rect">
            <a:avLst/>
          </a:prstGeom>
        </p:spPr>
        <p:txBody>
          <a:bodyPr vert="horz" wrap="square" lIns="0" tIns="85725" rIns="0" bIns="0" rtlCol="0">
            <a:spAutoFit/>
          </a:bodyPr>
          <a:lstStyle/>
          <a:p>
            <a:pPr marL="355600" indent="-342900">
              <a:lnSpc>
                <a:spcPct val="100000"/>
              </a:lnSpc>
              <a:spcBef>
                <a:spcPts val="675"/>
              </a:spcBef>
              <a:buFont typeface="Arial MT"/>
              <a:buChar char="•"/>
              <a:tabLst>
                <a:tab pos="354965" algn="l"/>
                <a:tab pos="355600" algn="l"/>
                <a:tab pos="1772285" algn="l"/>
              </a:tabLst>
            </a:pPr>
            <a:r>
              <a:rPr sz="2400" spc="-10" dirty="0">
                <a:latin typeface="Calibri"/>
                <a:cs typeface="Calibri"/>
              </a:rPr>
              <a:t>Automatic	</a:t>
            </a:r>
            <a:r>
              <a:rPr sz="2400" dirty="0">
                <a:latin typeface="Calibri"/>
                <a:cs typeface="Calibri"/>
              </a:rPr>
              <a:t>&amp;</a:t>
            </a:r>
            <a:r>
              <a:rPr sz="2400" spc="-25" dirty="0">
                <a:latin typeface="Calibri"/>
                <a:cs typeface="Calibri"/>
              </a:rPr>
              <a:t> </a:t>
            </a:r>
            <a:r>
              <a:rPr sz="2400" spc="-5" dirty="0">
                <a:latin typeface="Calibri"/>
                <a:cs typeface="Calibri"/>
              </a:rPr>
              <a:t>Manual</a:t>
            </a:r>
            <a:r>
              <a:rPr sz="2400" spc="-25" dirty="0">
                <a:latin typeface="Calibri"/>
                <a:cs typeface="Calibri"/>
              </a:rPr>
              <a:t> </a:t>
            </a:r>
            <a:r>
              <a:rPr sz="2400" spc="-15" dirty="0">
                <a:latin typeface="Calibri"/>
                <a:cs typeface="Calibri"/>
              </a:rPr>
              <a:t>operation</a:t>
            </a:r>
            <a:endParaRPr sz="2400" dirty="0">
              <a:latin typeface="Calibri"/>
              <a:cs typeface="Calibri"/>
            </a:endParaRPr>
          </a:p>
          <a:p>
            <a:pPr marL="352425">
              <a:lnSpc>
                <a:spcPct val="100000"/>
              </a:lnSpc>
              <a:spcBef>
                <a:spcPts val="575"/>
              </a:spcBef>
              <a:tabLst>
                <a:tab pos="593090" algn="l"/>
                <a:tab pos="2025650" algn="l"/>
                <a:tab pos="5739130" algn="l"/>
              </a:tabLst>
            </a:pPr>
            <a:r>
              <a:rPr sz="2400" b="1" dirty="0">
                <a:solidFill>
                  <a:srgbClr val="FF3399"/>
                </a:solidFill>
                <a:latin typeface="Calibri"/>
                <a:cs typeface="Calibri"/>
              </a:rPr>
              <a:t>{	</a:t>
            </a:r>
            <a:r>
              <a:rPr sz="2400" b="1" spc="-35" dirty="0">
                <a:latin typeface="Calibri"/>
                <a:cs typeface="Calibri"/>
              </a:rPr>
              <a:t>ex</a:t>
            </a:r>
            <a:r>
              <a:rPr sz="2400" b="1" dirty="0">
                <a:latin typeface="Calibri"/>
                <a:cs typeface="Calibri"/>
              </a:rPr>
              <a:t>am</a:t>
            </a:r>
            <a:r>
              <a:rPr sz="2400" b="1" spc="-10" dirty="0">
                <a:latin typeface="Calibri"/>
                <a:cs typeface="Calibri"/>
              </a:rPr>
              <a:t>p</a:t>
            </a:r>
            <a:r>
              <a:rPr sz="2400" b="1" spc="-5" dirty="0">
                <a:latin typeface="Calibri"/>
                <a:cs typeface="Calibri"/>
              </a:rPr>
              <a:t>l</a:t>
            </a:r>
            <a:r>
              <a:rPr sz="2400" b="1" dirty="0">
                <a:latin typeface="Calibri"/>
                <a:cs typeface="Calibri"/>
              </a:rPr>
              <a:t>e:	</a:t>
            </a:r>
            <a:r>
              <a:rPr sz="2400" b="1" dirty="0">
                <a:solidFill>
                  <a:srgbClr val="FF3399"/>
                </a:solidFill>
                <a:latin typeface="Calibri"/>
                <a:cs typeface="Calibri"/>
              </a:rPr>
              <a:t>C</a:t>
            </a:r>
            <a:r>
              <a:rPr sz="2400" b="1" spc="-5" dirty="0">
                <a:solidFill>
                  <a:srgbClr val="FF3399"/>
                </a:solidFill>
                <a:latin typeface="Calibri"/>
                <a:cs typeface="Calibri"/>
              </a:rPr>
              <a:t>i</a:t>
            </a:r>
            <a:r>
              <a:rPr sz="2400" b="1" spc="-40" dirty="0">
                <a:solidFill>
                  <a:srgbClr val="FF3399"/>
                </a:solidFill>
                <a:latin typeface="Calibri"/>
                <a:cs typeface="Calibri"/>
              </a:rPr>
              <a:t>r</a:t>
            </a:r>
            <a:r>
              <a:rPr sz="2400" b="1" dirty="0">
                <a:solidFill>
                  <a:srgbClr val="FF3399"/>
                </a:solidFill>
                <a:latin typeface="Calibri"/>
                <a:cs typeface="Calibri"/>
              </a:rPr>
              <a:t>c</a:t>
            </a:r>
            <a:r>
              <a:rPr sz="2400" b="1" spc="-5" dirty="0">
                <a:solidFill>
                  <a:srgbClr val="FF3399"/>
                </a:solidFill>
                <a:latin typeface="Calibri"/>
                <a:cs typeface="Calibri"/>
              </a:rPr>
              <a:t>ui</a:t>
            </a:r>
            <a:r>
              <a:rPr sz="2400" b="1" dirty="0">
                <a:solidFill>
                  <a:srgbClr val="FF3399"/>
                </a:solidFill>
                <a:latin typeface="Calibri"/>
                <a:cs typeface="Calibri"/>
              </a:rPr>
              <a:t>t</a:t>
            </a:r>
            <a:r>
              <a:rPr sz="2400" b="1" spc="-10" dirty="0">
                <a:solidFill>
                  <a:srgbClr val="FF3399"/>
                </a:solidFill>
                <a:latin typeface="Calibri"/>
                <a:cs typeface="Calibri"/>
              </a:rPr>
              <a:t> </a:t>
            </a:r>
            <a:r>
              <a:rPr sz="2400" b="1" spc="-5" dirty="0">
                <a:solidFill>
                  <a:srgbClr val="FF3399"/>
                </a:solidFill>
                <a:latin typeface="Calibri"/>
                <a:cs typeface="Calibri"/>
              </a:rPr>
              <a:t>b</a:t>
            </a:r>
            <a:r>
              <a:rPr sz="2400" b="1" spc="-30" dirty="0">
                <a:solidFill>
                  <a:srgbClr val="FF3399"/>
                </a:solidFill>
                <a:latin typeface="Calibri"/>
                <a:cs typeface="Calibri"/>
              </a:rPr>
              <a:t>r</a:t>
            </a:r>
            <a:r>
              <a:rPr sz="2400" b="1" dirty="0">
                <a:solidFill>
                  <a:srgbClr val="FF3399"/>
                </a:solidFill>
                <a:latin typeface="Calibri"/>
                <a:cs typeface="Calibri"/>
              </a:rPr>
              <a:t>ea</a:t>
            </a:r>
            <a:r>
              <a:rPr sz="2400" b="1" spc="-60" dirty="0">
                <a:solidFill>
                  <a:srgbClr val="FF3399"/>
                </a:solidFill>
                <a:latin typeface="Calibri"/>
                <a:cs typeface="Calibri"/>
              </a:rPr>
              <a:t>k</a:t>
            </a:r>
            <a:r>
              <a:rPr sz="2400" b="1" dirty="0">
                <a:solidFill>
                  <a:srgbClr val="FF3399"/>
                </a:solidFill>
                <a:latin typeface="Calibri"/>
                <a:cs typeface="Calibri"/>
              </a:rPr>
              <a:t>er</a:t>
            </a:r>
            <a:r>
              <a:rPr sz="2400" b="1" spc="-20" dirty="0">
                <a:solidFill>
                  <a:srgbClr val="FF3399"/>
                </a:solidFill>
                <a:latin typeface="Calibri"/>
                <a:cs typeface="Calibri"/>
              </a:rPr>
              <a:t> </a:t>
            </a:r>
            <a:r>
              <a:rPr sz="2400" b="1" spc="5" dirty="0">
                <a:solidFill>
                  <a:srgbClr val="FF3399"/>
                </a:solidFill>
                <a:latin typeface="Calibri"/>
                <a:cs typeface="Calibri"/>
              </a:rPr>
              <a:t>,</a:t>
            </a:r>
            <a:r>
              <a:rPr sz="2400" b="1" dirty="0">
                <a:solidFill>
                  <a:srgbClr val="FF3399"/>
                </a:solidFill>
                <a:latin typeface="Calibri"/>
                <a:cs typeface="Calibri"/>
              </a:rPr>
              <a:t>MCB</a:t>
            </a:r>
            <a:r>
              <a:rPr sz="2400" b="1" spc="5" dirty="0">
                <a:solidFill>
                  <a:srgbClr val="FF3399"/>
                </a:solidFill>
                <a:latin typeface="Calibri"/>
                <a:cs typeface="Calibri"/>
              </a:rPr>
              <a:t> </a:t>
            </a:r>
            <a:r>
              <a:rPr sz="2400" b="1" dirty="0">
                <a:solidFill>
                  <a:srgbClr val="FF3399"/>
                </a:solidFill>
                <a:latin typeface="Calibri"/>
                <a:cs typeface="Calibri"/>
              </a:rPr>
              <a:t>, MCCB	}</a:t>
            </a:r>
            <a:endParaRPr sz="2400" dirty="0">
              <a:latin typeface="Calibri"/>
              <a:cs typeface="Calibri"/>
            </a:endParaRPr>
          </a:p>
          <a:p>
            <a:pPr>
              <a:lnSpc>
                <a:spcPct val="100000"/>
              </a:lnSpc>
              <a:spcBef>
                <a:spcPts val="5"/>
              </a:spcBef>
            </a:pPr>
            <a:endParaRPr sz="3300" dirty="0">
              <a:latin typeface="Calibri"/>
              <a:cs typeface="Calibri"/>
            </a:endParaRPr>
          </a:p>
          <a:p>
            <a:pPr marL="355600" indent="-342900">
              <a:lnSpc>
                <a:spcPct val="100000"/>
              </a:lnSpc>
              <a:buFont typeface="Arial MT"/>
              <a:buChar char="•"/>
              <a:tabLst>
                <a:tab pos="354965" algn="l"/>
                <a:tab pos="355600" algn="l"/>
              </a:tabLst>
            </a:pPr>
            <a:r>
              <a:rPr sz="2400" spc="-5" dirty="0">
                <a:latin typeface="Calibri"/>
                <a:cs typeface="Calibri"/>
              </a:rPr>
              <a:t>Only</a:t>
            </a:r>
            <a:r>
              <a:rPr sz="2400" spc="-20" dirty="0">
                <a:latin typeface="Calibri"/>
                <a:cs typeface="Calibri"/>
              </a:rPr>
              <a:t> </a:t>
            </a:r>
            <a:r>
              <a:rPr sz="2400" spc="-10" dirty="0">
                <a:latin typeface="Calibri"/>
                <a:cs typeface="Calibri"/>
              </a:rPr>
              <a:t>automatic</a:t>
            </a:r>
            <a:r>
              <a:rPr sz="2400" spc="-35" dirty="0">
                <a:latin typeface="Calibri"/>
                <a:cs typeface="Calibri"/>
              </a:rPr>
              <a:t> </a:t>
            </a:r>
            <a:r>
              <a:rPr sz="2400" spc="-15" dirty="0">
                <a:latin typeface="Calibri"/>
                <a:cs typeface="Calibri"/>
              </a:rPr>
              <a:t>operation</a:t>
            </a:r>
            <a:endParaRPr sz="2400" dirty="0">
              <a:latin typeface="Calibri"/>
              <a:cs typeface="Calibri"/>
            </a:endParaRPr>
          </a:p>
          <a:p>
            <a:pPr marL="1376045">
              <a:lnSpc>
                <a:spcPct val="100000"/>
              </a:lnSpc>
              <a:spcBef>
                <a:spcPts val="725"/>
              </a:spcBef>
            </a:pPr>
            <a:r>
              <a:rPr sz="3200" b="1" dirty="0">
                <a:solidFill>
                  <a:srgbClr val="FF3399"/>
                </a:solidFill>
                <a:latin typeface="Calibri"/>
                <a:cs typeface="Calibri"/>
              </a:rPr>
              <a:t>Fuse</a:t>
            </a:r>
            <a:endParaRPr sz="3200" dirty="0">
              <a:latin typeface="Calibri"/>
              <a:cs typeface="Calibri"/>
            </a:endParaRPr>
          </a:p>
          <a:p>
            <a:pPr>
              <a:lnSpc>
                <a:spcPct val="100000"/>
              </a:lnSpc>
              <a:spcBef>
                <a:spcPts val="45"/>
              </a:spcBef>
            </a:pPr>
            <a:endParaRPr sz="3300" dirty="0">
              <a:latin typeface="Calibri"/>
              <a:cs typeface="Calibri"/>
            </a:endParaRPr>
          </a:p>
          <a:p>
            <a:pPr marL="355600" indent="-342900">
              <a:lnSpc>
                <a:spcPct val="100000"/>
              </a:lnSpc>
              <a:buFont typeface="Arial MT"/>
              <a:buChar char="•"/>
              <a:tabLst>
                <a:tab pos="354965" algn="l"/>
                <a:tab pos="355600" algn="l"/>
                <a:tab pos="2261870" algn="l"/>
              </a:tabLst>
            </a:pPr>
            <a:r>
              <a:rPr sz="2400" spc="-5" dirty="0">
                <a:latin typeface="Calibri"/>
                <a:cs typeface="Calibri"/>
              </a:rPr>
              <a:t>Only manually	</a:t>
            </a:r>
            <a:r>
              <a:rPr sz="2400" spc="-10" dirty="0">
                <a:latin typeface="Calibri"/>
                <a:cs typeface="Calibri"/>
              </a:rPr>
              <a:t>activated</a:t>
            </a:r>
            <a:r>
              <a:rPr sz="2400" spc="-40" dirty="0">
                <a:latin typeface="Calibri"/>
                <a:cs typeface="Calibri"/>
              </a:rPr>
              <a:t> </a:t>
            </a:r>
            <a:r>
              <a:rPr sz="2400" dirty="0">
                <a:latin typeface="Calibri"/>
                <a:cs typeface="Calibri"/>
              </a:rPr>
              <a:t>/</a:t>
            </a:r>
            <a:r>
              <a:rPr sz="2400" spc="-35" dirty="0">
                <a:latin typeface="Calibri"/>
                <a:cs typeface="Calibri"/>
              </a:rPr>
              <a:t> </a:t>
            </a:r>
            <a:r>
              <a:rPr sz="2400" spc="-15" dirty="0">
                <a:latin typeface="Calibri"/>
                <a:cs typeface="Calibri"/>
              </a:rPr>
              <a:t>operated</a:t>
            </a:r>
            <a:endParaRPr sz="2400" dirty="0">
              <a:latin typeface="Calibri"/>
              <a:cs typeface="Calibri"/>
            </a:endParaRPr>
          </a:p>
          <a:p>
            <a:pPr marL="1225550">
              <a:lnSpc>
                <a:spcPct val="100000"/>
              </a:lnSpc>
              <a:spcBef>
                <a:spcPts val="645"/>
              </a:spcBef>
            </a:pPr>
            <a:r>
              <a:rPr sz="2800" b="1" spc="-35" dirty="0">
                <a:solidFill>
                  <a:srgbClr val="FF3399"/>
                </a:solidFill>
                <a:latin typeface="Calibri"/>
                <a:cs typeface="Calibri"/>
              </a:rPr>
              <a:t>Isolator,</a:t>
            </a:r>
            <a:r>
              <a:rPr sz="2800" b="1" dirty="0">
                <a:solidFill>
                  <a:srgbClr val="FF3399"/>
                </a:solidFill>
                <a:latin typeface="Calibri"/>
                <a:cs typeface="Calibri"/>
              </a:rPr>
              <a:t> </a:t>
            </a:r>
            <a:r>
              <a:rPr sz="2800" b="1" spc="-5" dirty="0">
                <a:solidFill>
                  <a:srgbClr val="FF3399"/>
                </a:solidFill>
                <a:latin typeface="Calibri"/>
                <a:cs typeface="Calibri"/>
              </a:rPr>
              <a:t>LBS</a:t>
            </a:r>
            <a:endParaRPr sz="2800" dirty="0">
              <a:latin typeface="Calibri"/>
              <a:cs typeface="Calibri"/>
            </a:endParaRPr>
          </a:p>
        </p:txBody>
      </p:sp>
      <p:pic>
        <p:nvPicPr>
          <p:cNvPr id="6" name="Picture 5">
            <a:extLst>
              <a:ext uri="{FF2B5EF4-FFF2-40B4-BE49-F238E27FC236}">
                <a16:creationId xmlns:a16="http://schemas.microsoft.com/office/drawing/2014/main" id="{3E0B0F7B-7E19-4666-99CD-682790CC79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21648625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7FCDF-0C45-482A-9C80-961F60ECBE04}"/>
              </a:ext>
            </a:extLst>
          </p:cNvPr>
          <p:cNvSpPr>
            <a:spLocks noGrp="1"/>
          </p:cNvSpPr>
          <p:nvPr>
            <p:ph type="title"/>
          </p:nvPr>
        </p:nvSpPr>
        <p:spPr>
          <a:xfrm>
            <a:off x="1097280" y="988906"/>
            <a:ext cx="7771512" cy="748454"/>
          </a:xfrm>
        </p:spPr>
        <p:txBody>
          <a:bodyPr>
            <a:normAutofit fontScale="90000"/>
          </a:bodyPr>
          <a:lstStyle/>
          <a:p>
            <a:r>
              <a:rPr lang="en-IN" sz="4800" spc="-45" dirty="0">
                <a:solidFill>
                  <a:srgbClr val="FF0000"/>
                </a:solidFill>
              </a:rPr>
              <a:t>Voltage</a:t>
            </a:r>
            <a:r>
              <a:rPr lang="en-IN" sz="4800" spc="-10" dirty="0">
                <a:solidFill>
                  <a:srgbClr val="FF0000"/>
                </a:solidFill>
              </a:rPr>
              <a:t> </a:t>
            </a:r>
            <a:r>
              <a:rPr lang="en-IN" sz="4800" spc="-5" dirty="0">
                <a:solidFill>
                  <a:srgbClr val="FF0000"/>
                </a:solidFill>
              </a:rPr>
              <a:t>wise</a:t>
            </a:r>
            <a:r>
              <a:rPr lang="en-IN" sz="4800" spc="5" dirty="0">
                <a:solidFill>
                  <a:srgbClr val="FF0000"/>
                </a:solidFill>
              </a:rPr>
              <a:t> </a:t>
            </a:r>
            <a:r>
              <a:rPr lang="en-IN" sz="4800" spc="-20" dirty="0">
                <a:solidFill>
                  <a:srgbClr val="FF0000"/>
                </a:solidFill>
              </a:rPr>
              <a:t>switchgear</a:t>
            </a:r>
            <a:r>
              <a:rPr lang="en-IN" sz="4800" spc="15" dirty="0">
                <a:solidFill>
                  <a:srgbClr val="FF0000"/>
                </a:solidFill>
              </a:rPr>
              <a:t> </a:t>
            </a:r>
            <a:r>
              <a:rPr lang="en-IN" sz="4800" spc="-25" dirty="0">
                <a:solidFill>
                  <a:srgbClr val="FF0000"/>
                </a:solidFill>
              </a:rPr>
              <a:t>categories</a:t>
            </a:r>
            <a:endParaRPr lang="en-IN" dirty="0">
              <a:solidFill>
                <a:srgbClr val="FF0000"/>
              </a:solidFill>
            </a:endParaRPr>
          </a:p>
        </p:txBody>
      </p:sp>
      <p:sp>
        <p:nvSpPr>
          <p:cNvPr id="4" name="Slide Number Placeholder 3">
            <a:extLst>
              <a:ext uri="{FF2B5EF4-FFF2-40B4-BE49-F238E27FC236}">
                <a16:creationId xmlns:a16="http://schemas.microsoft.com/office/drawing/2014/main" id="{3B33B18B-E3BB-4D71-9B02-B812A6BD1443}"/>
              </a:ext>
            </a:extLst>
          </p:cNvPr>
          <p:cNvSpPr>
            <a:spLocks noGrp="1"/>
          </p:cNvSpPr>
          <p:nvPr>
            <p:ph type="sldNum" sz="quarter" idx="12"/>
          </p:nvPr>
        </p:nvSpPr>
        <p:spPr/>
        <p:txBody>
          <a:bodyPr/>
          <a:lstStyle/>
          <a:p>
            <a:fld id="{CA9F79F9-620A-454C-B44A-099229A02D1C}" type="slidenum">
              <a:rPr lang="en-IN" smtClean="0"/>
              <a:pPr/>
              <a:t>102</a:t>
            </a:fld>
            <a:endParaRPr lang="en-IN"/>
          </a:p>
        </p:txBody>
      </p:sp>
      <p:sp>
        <p:nvSpPr>
          <p:cNvPr id="5" name="object 3">
            <a:extLst>
              <a:ext uri="{FF2B5EF4-FFF2-40B4-BE49-F238E27FC236}">
                <a16:creationId xmlns:a16="http://schemas.microsoft.com/office/drawing/2014/main" id="{29CA61E9-9747-46F8-B2EE-D14BB2C5124F}"/>
              </a:ext>
            </a:extLst>
          </p:cNvPr>
          <p:cNvSpPr txBox="1"/>
          <p:nvPr/>
        </p:nvSpPr>
        <p:spPr>
          <a:xfrm>
            <a:off x="1036320" y="1737360"/>
            <a:ext cx="8089925" cy="2659061"/>
          </a:xfrm>
          <a:prstGeom prst="rect">
            <a:avLst/>
          </a:prstGeom>
        </p:spPr>
        <p:txBody>
          <a:bodyPr vert="horz" wrap="square" lIns="0" tIns="85725" rIns="0" bIns="0" rtlCol="0">
            <a:spAutoFit/>
          </a:bodyPr>
          <a:lstStyle/>
          <a:p>
            <a:pPr marL="355600" marR="1022350" indent="-355600">
              <a:lnSpc>
                <a:spcPts val="3460"/>
              </a:lnSpc>
              <a:spcBef>
                <a:spcPts val="535"/>
              </a:spcBef>
              <a:buFont typeface="Arial MT"/>
              <a:buChar char="•"/>
              <a:tabLst>
                <a:tab pos="355600" algn="l"/>
                <a:tab pos="356235" algn="l"/>
              </a:tabLst>
            </a:pPr>
            <a:r>
              <a:rPr lang="en-IN" sz="2800" spc="-5" dirty="0">
                <a:solidFill>
                  <a:srgbClr val="C00000"/>
                </a:solidFill>
                <a:latin typeface="Calibri"/>
                <a:cs typeface="Calibri"/>
              </a:rPr>
              <a:t>Low</a:t>
            </a:r>
            <a:r>
              <a:rPr lang="en-IN" sz="2800" spc="-50" dirty="0">
                <a:solidFill>
                  <a:srgbClr val="C00000"/>
                </a:solidFill>
                <a:latin typeface="Calibri"/>
                <a:cs typeface="Calibri"/>
              </a:rPr>
              <a:t> </a:t>
            </a:r>
            <a:r>
              <a:rPr lang="en-IN" sz="2800" spc="-15" dirty="0">
                <a:latin typeface="Calibri"/>
                <a:cs typeface="Calibri"/>
              </a:rPr>
              <a:t>voltage</a:t>
            </a:r>
            <a:r>
              <a:rPr lang="en-IN" sz="2800" spc="-40" dirty="0">
                <a:latin typeface="Calibri"/>
                <a:cs typeface="Calibri"/>
              </a:rPr>
              <a:t> </a:t>
            </a:r>
            <a:r>
              <a:rPr lang="en-IN" sz="2800" spc="-10" dirty="0">
                <a:latin typeface="Calibri"/>
                <a:cs typeface="Calibri"/>
              </a:rPr>
              <a:t>Switchgear </a:t>
            </a:r>
            <a:r>
              <a:rPr lang="en-IN" sz="2800" spc="-705" dirty="0">
                <a:latin typeface="Calibri"/>
                <a:cs typeface="Calibri"/>
              </a:rPr>
              <a:t> </a:t>
            </a:r>
            <a:r>
              <a:rPr lang="en-IN" sz="2800" spc="-5" dirty="0">
                <a:solidFill>
                  <a:srgbClr val="FF0066"/>
                </a:solidFill>
                <a:latin typeface="Calibri"/>
                <a:cs typeface="Calibri"/>
              </a:rPr>
              <a:t>up </a:t>
            </a:r>
            <a:r>
              <a:rPr lang="en-IN" sz="2800" spc="-25" dirty="0">
                <a:solidFill>
                  <a:srgbClr val="FF0066"/>
                </a:solidFill>
                <a:latin typeface="Calibri"/>
                <a:cs typeface="Calibri"/>
              </a:rPr>
              <a:t>to</a:t>
            </a:r>
            <a:r>
              <a:rPr lang="en-IN" sz="2800" dirty="0">
                <a:solidFill>
                  <a:srgbClr val="FF0066"/>
                </a:solidFill>
                <a:latin typeface="Calibri"/>
                <a:cs typeface="Calibri"/>
              </a:rPr>
              <a:t> </a:t>
            </a:r>
            <a:r>
              <a:rPr lang="en-IN" sz="2800" spc="-5" dirty="0">
                <a:solidFill>
                  <a:srgbClr val="FF0066"/>
                </a:solidFill>
                <a:latin typeface="Calibri"/>
                <a:cs typeface="Calibri"/>
              </a:rPr>
              <a:t>11KV</a:t>
            </a:r>
            <a:endParaRPr lang="en-IN" sz="2800" dirty="0">
              <a:latin typeface="Calibri"/>
              <a:cs typeface="Calibri"/>
            </a:endParaRPr>
          </a:p>
          <a:p>
            <a:pPr marL="355600" marR="326390" indent="-355600">
              <a:lnSpc>
                <a:spcPts val="3460"/>
              </a:lnSpc>
              <a:spcBef>
                <a:spcPts val="760"/>
              </a:spcBef>
              <a:buFont typeface="Arial MT"/>
              <a:buChar char="•"/>
              <a:tabLst>
                <a:tab pos="355600" algn="l"/>
                <a:tab pos="356235" algn="l"/>
              </a:tabLst>
            </a:pPr>
            <a:r>
              <a:rPr lang="en-IN" sz="2800" spc="-5" dirty="0">
                <a:solidFill>
                  <a:srgbClr val="C00000"/>
                </a:solidFill>
                <a:latin typeface="Calibri"/>
                <a:cs typeface="Calibri"/>
              </a:rPr>
              <a:t>Medium </a:t>
            </a:r>
            <a:r>
              <a:rPr lang="en-IN" sz="2800" spc="-15" dirty="0">
                <a:latin typeface="Calibri"/>
                <a:cs typeface="Calibri"/>
              </a:rPr>
              <a:t>voltage </a:t>
            </a:r>
            <a:r>
              <a:rPr lang="en-IN" sz="2800" spc="-10" dirty="0">
                <a:latin typeface="Calibri"/>
                <a:cs typeface="Calibri"/>
              </a:rPr>
              <a:t>switchgear </a:t>
            </a:r>
            <a:r>
              <a:rPr lang="en-IN" sz="2800" spc="-710" dirty="0">
                <a:latin typeface="Calibri"/>
                <a:cs typeface="Calibri"/>
              </a:rPr>
              <a:t> </a:t>
            </a:r>
            <a:r>
              <a:rPr lang="en-IN" sz="2800" spc="-5" dirty="0">
                <a:solidFill>
                  <a:srgbClr val="FF0066"/>
                </a:solidFill>
                <a:latin typeface="Calibri"/>
                <a:cs typeface="Calibri"/>
              </a:rPr>
              <a:t>up </a:t>
            </a:r>
            <a:r>
              <a:rPr lang="en-IN" sz="2800" spc="-25" dirty="0">
                <a:solidFill>
                  <a:srgbClr val="FF0066"/>
                </a:solidFill>
                <a:latin typeface="Calibri"/>
                <a:cs typeface="Calibri"/>
              </a:rPr>
              <a:t>to</a:t>
            </a:r>
            <a:r>
              <a:rPr lang="en-IN" sz="2800" dirty="0">
                <a:solidFill>
                  <a:srgbClr val="FF0066"/>
                </a:solidFill>
                <a:latin typeface="Calibri"/>
                <a:cs typeface="Calibri"/>
              </a:rPr>
              <a:t> </a:t>
            </a:r>
            <a:r>
              <a:rPr lang="en-IN" sz="2800" spc="-5" dirty="0">
                <a:solidFill>
                  <a:srgbClr val="FF0066"/>
                </a:solidFill>
                <a:latin typeface="Calibri"/>
                <a:cs typeface="Calibri"/>
              </a:rPr>
              <a:t>66KV</a:t>
            </a:r>
            <a:endParaRPr lang="en-IN" sz="2800" dirty="0">
              <a:latin typeface="Calibri"/>
              <a:cs typeface="Calibri"/>
            </a:endParaRPr>
          </a:p>
          <a:p>
            <a:pPr marL="355600" marR="937894" indent="-355600">
              <a:lnSpc>
                <a:spcPts val="3460"/>
              </a:lnSpc>
              <a:spcBef>
                <a:spcPts val="760"/>
              </a:spcBef>
              <a:buFont typeface="Arial MT"/>
              <a:buChar char="•"/>
              <a:tabLst>
                <a:tab pos="355600" algn="l"/>
                <a:tab pos="356235" algn="l"/>
              </a:tabLst>
            </a:pPr>
            <a:r>
              <a:rPr lang="en-IN" sz="2800" spc="-5" dirty="0">
                <a:solidFill>
                  <a:srgbClr val="C00000"/>
                </a:solidFill>
                <a:latin typeface="Calibri"/>
                <a:cs typeface="Calibri"/>
              </a:rPr>
              <a:t>High </a:t>
            </a:r>
            <a:r>
              <a:rPr lang="en-IN" sz="2800" spc="-30" dirty="0">
                <a:latin typeface="Calibri"/>
                <a:cs typeface="Calibri"/>
              </a:rPr>
              <a:t>Voltage </a:t>
            </a:r>
            <a:r>
              <a:rPr lang="en-IN" sz="2800" spc="-10" dirty="0">
                <a:latin typeface="Calibri"/>
                <a:cs typeface="Calibri"/>
              </a:rPr>
              <a:t>switchgear </a:t>
            </a:r>
            <a:r>
              <a:rPr lang="en-IN" sz="2800" spc="-710" dirty="0">
                <a:latin typeface="Calibri"/>
                <a:cs typeface="Calibri"/>
              </a:rPr>
              <a:t> </a:t>
            </a:r>
            <a:r>
              <a:rPr lang="en-IN" sz="2800" spc="-5" dirty="0">
                <a:solidFill>
                  <a:srgbClr val="FF0066"/>
                </a:solidFill>
                <a:latin typeface="Calibri"/>
                <a:cs typeface="Calibri"/>
              </a:rPr>
              <a:t>up </a:t>
            </a:r>
            <a:r>
              <a:rPr lang="en-IN" sz="2800" spc="-25" dirty="0">
                <a:solidFill>
                  <a:srgbClr val="FF0066"/>
                </a:solidFill>
                <a:latin typeface="Calibri"/>
                <a:cs typeface="Calibri"/>
              </a:rPr>
              <a:t>to</a:t>
            </a:r>
            <a:r>
              <a:rPr lang="en-IN" sz="2800" dirty="0">
                <a:solidFill>
                  <a:srgbClr val="FF0066"/>
                </a:solidFill>
                <a:latin typeface="Calibri"/>
                <a:cs typeface="Calibri"/>
              </a:rPr>
              <a:t> </a:t>
            </a:r>
            <a:r>
              <a:rPr lang="en-IN" sz="2800" spc="-5" dirty="0">
                <a:solidFill>
                  <a:srgbClr val="FF0066"/>
                </a:solidFill>
                <a:latin typeface="Calibri"/>
                <a:cs typeface="Calibri"/>
              </a:rPr>
              <a:t>400KV</a:t>
            </a:r>
            <a:endParaRPr lang="en-IN" sz="2800" dirty="0">
              <a:latin typeface="Calibri"/>
              <a:cs typeface="Calibri"/>
            </a:endParaRPr>
          </a:p>
          <a:p>
            <a:pPr marL="355600" marR="5080" indent="-355600">
              <a:lnSpc>
                <a:spcPts val="3460"/>
              </a:lnSpc>
              <a:spcBef>
                <a:spcPts val="760"/>
              </a:spcBef>
              <a:buFont typeface="Arial MT"/>
              <a:buChar char="•"/>
              <a:tabLst>
                <a:tab pos="355600" algn="l"/>
                <a:tab pos="356235" algn="l"/>
              </a:tabLst>
            </a:pPr>
            <a:r>
              <a:rPr lang="en-IN" sz="2800" spc="-15" dirty="0">
                <a:solidFill>
                  <a:srgbClr val="C00000"/>
                </a:solidFill>
                <a:latin typeface="Calibri"/>
                <a:cs typeface="Calibri"/>
              </a:rPr>
              <a:t>Extra</a:t>
            </a:r>
            <a:r>
              <a:rPr lang="en-IN" sz="2800" spc="-35" dirty="0">
                <a:solidFill>
                  <a:srgbClr val="C00000"/>
                </a:solidFill>
                <a:latin typeface="Calibri"/>
                <a:cs typeface="Calibri"/>
              </a:rPr>
              <a:t> </a:t>
            </a:r>
            <a:r>
              <a:rPr lang="en-IN" sz="2800" spc="-5" dirty="0">
                <a:solidFill>
                  <a:srgbClr val="C00000"/>
                </a:solidFill>
                <a:latin typeface="Calibri"/>
                <a:cs typeface="Calibri"/>
              </a:rPr>
              <a:t>High</a:t>
            </a:r>
            <a:r>
              <a:rPr lang="en-IN" sz="2800" spc="5" dirty="0">
                <a:solidFill>
                  <a:srgbClr val="C00000"/>
                </a:solidFill>
                <a:latin typeface="Calibri"/>
                <a:cs typeface="Calibri"/>
              </a:rPr>
              <a:t> </a:t>
            </a:r>
            <a:r>
              <a:rPr lang="en-IN" sz="2800" spc="-30" dirty="0">
                <a:latin typeface="Calibri"/>
                <a:cs typeface="Calibri"/>
              </a:rPr>
              <a:t>Voltage</a:t>
            </a:r>
            <a:r>
              <a:rPr lang="en-IN" sz="2800" spc="-10" dirty="0">
                <a:latin typeface="Calibri"/>
                <a:cs typeface="Calibri"/>
              </a:rPr>
              <a:t> switchgear </a:t>
            </a:r>
            <a:r>
              <a:rPr lang="en-IN" sz="2800" spc="-710" dirty="0">
                <a:latin typeface="Calibri"/>
                <a:cs typeface="Calibri"/>
              </a:rPr>
              <a:t> </a:t>
            </a:r>
            <a:r>
              <a:rPr lang="en-IN" sz="2800" spc="-5" dirty="0">
                <a:solidFill>
                  <a:srgbClr val="FF0066"/>
                </a:solidFill>
                <a:latin typeface="Calibri"/>
                <a:cs typeface="Calibri"/>
              </a:rPr>
              <a:t>up </a:t>
            </a:r>
            <a:r>
              <a:rPr lang="en-IN" sz="2800" spc="-25" dirty="0">
                <a:solidFill>
                  <a:srgbClr val="FF0066"/>
                </a:solidFill>
                <a:latin typeface="Calibri"/>
                <a:cs typeface="Calibri"/>
              </a:rPr>
              <a:t>to</a:t>
            </a:r>
            <a:r>
              <a:rPr lang="en-IN" sz="2800" spc="5" dirty="0">
                <a:solidFill>
                  <a:srgbClr val="FF0066"/>
                </a:solidFill>
                <a:latin typeface="Calibri"/>
                <a:cs typeface="Calibri"/>
              </a:rPr>
              <a:t> </a:t>
            </a:r>
            <a:r>
              <a:rPr lang="en-IN" sz="2800" spc="-5" dirty="0">
                <a:solidFill>
                  <a:srgbClr val="FF0066"/>
                </a:solidFill>
                <a:latin typeface="Calibri"/>
                <a:cs typeface="Calibri"/>
              </a:rPr>
              <a:t>765KV</a:t>
            </a:r>
            <a:endParaRPr lang="en-IN" sz="2800" dirty="0">
              <a:latin typeface="Calibri"/>
              <a:cs typeface="Calibri"/>
            </a:endParaRPr>
          </a:p>
          <a:p>
            <a:pPr marL="355600" indent="-343535">
              <a:lnSpc>
                <a:spcPct val="100000"/>
              </a:lnSpc>
              <a:spcBef>
                <a:spcPts val="325"/>
              </a:spcBef>
              <a:buFont typeface="Arial MT"/>
              <a:buChar char="•"/>
              <a:tabLst>
                <a:tab pos="355600" algn="l"/>
                <a:tab pos="356235" algn="l"/>
              </a:tabLst>
            </a:pPr>
            <a:r>
              <a:rPr lang="en-IN" sz="2800" spc="-5" dirty="0">
                <a:solidFill>
                  <a:srgbClr val="C00000"/>
                </a:solidFill>
                <a:latin typeface="Calibri"/>
                <a:cs typeface="Calibri"/>
              </a:rPr>
              <a:t>HVDC</a:t>
            </a:r>
            <a:r>
              <a:rPr lang="en-IN" sz="2800" spc="-35" dirty="0">
                <a:solidFill>
                  <a:srgbClr val="C00000"/>
                </a:solidFill>
                <a:latin typeface="Calibri"/>
                <a:cs typeface="Calibri"/>
              </a:rPr>
              <a:t> </a:t>
            </a:r>
            <a:r>
              <a:rPr lang="en-IN" sz="2800" spc="-10" dirty="0">
                <a:latin typeface="Calibri"/>
                <a:cs typeface="Calibri"/>
              </a:rPr>
              <a:t>Switchgear</a:t>
            </a:r>
            <a:endParaRPr lang="en-IN" sz="2800" dirty="0">
              <a:latin typeface="Calibri"/>
              <a:cs typeface="Calibri"/>
            </a:endParaRPr>
          </a:p>
        </p:txBody>
      </p:sp>
      <p:pic>
        <p:nvPicPr>
          <p:cNvPr id="6" name="Picture 5">
            <a:extLst>
              <a:ext uri="{FF2B5EF4-FFF2-40B4-BE49-F238E27FC236}">
                <a16:creationId xmlns:a16="http://schemas.microsoft.com/office/drawing/2014/main" id="{0F3B96F4-DC3E-4069-82F9-2435CAD256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109705025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7FCDF-0C45-482A-9C80-961F60ECBE04}"/>
              </a:ext>
            </a:extLst>
          </p:cNvPr>
          <p:cNvSpPr>
            <a:spLocks noGrp="1"/>
          </p:cNvSpPr>
          <p:nvPr>
            <p:ph type="title"/>
          </p:nvPr>
        </p:nvSpPr>
        <p:spPr>
          <a:xfrm>
            <a:off x="1097280" y="988906"/>
            <a:ext cx="7771512" cy="748454"/>
          </a:xfrm>
        </p:spPr>
        <p:txBody>
          <a:bodyPr>
            <a:normAutofit/>
          </a:bodyPr>
          <a:lstStyle/>
          <a:p>
            <a:r>
              <a:rPr lang="en-IN" sz="4800" spc="-45" dirty="0">
                <a:solidFill>
                  <a:srgbClr val="FF0000"/>
                </a:solidFill>
              </a:rPr>
              <a:t>AUTO RECLOSING</a:t>
            </a:r>
            <a:endParaRPr lang="en-IN" dirty="0">
              <a:solidFill>
                <a:srgbClr val="FF0000"/>
              </a:solidFill>
            </a:endParaRPr>
          </a:p>
        </p:txBody>
      </p:sp>
      <p:sp>
        <p:nvSpPr>
          <p:cNvPr id="4" name="Slide Number Placeholder 3">
            <a:extLst>
              <a:ext uri="{FF2B5EF4-FFF2-40B4-BE49-F238E27FC236}">
                <a16:creationId xmlns:a16="http://schemas.microsoft.com/office/drawing/2014/main" id="{3B33B18B-E3BB-4D71-9B02-B812A6BD1443}"/>
              </a:ext>
            </a:extLst>
          </p:cNvPr>
          <p:cNvSpPr>
            <a:spLocks noGrp="1"/>
          </p:cNvSpPr>
          <p:nvPr>
            <p:ph type="sldNum" sz="quarter" idx="12"/>
          </p:nvPr>
        </p:nvSpPr>
        <p:spPr/>
        <p:txBody>
          <a:bodyPr/>
          <a:lstStyle/>
          <a:p>
            <a:fld id="{CA9F79F9-620A-454C-B44A-099229A02D1C}" type="slidenum">
              <a:rPr lang="en-IN" smtClean="0"/>
              <a:pPr/>
              <a:t>103</a:t>
            </a:fld>
            <a:endParaRPr lang="en-IN"/>
          </a:p>
        </p:txBody>
      </p:sp>
      <p:sp>
        <p:nvSpPr>
          <p:cNvPr id="5" name="object 3">
            <a:extLst>
              <a:ext uri="{FF2B5EF4-FFF2-40B4-BE49-F238E27FC236}">
                <a16:creationId xmlns:a16="http://schemas.microsoft.com/office/drawing/2014/main" id="{29CA61E9-9747-46F8-B2EE-D14BB2C5124F}"/>
              </a:ext>
            </a:extLst>
          </p:cNvPr>
          <p:cNvSpPr txBox="1"/>
          <p:nvPr/>
        </p:nvSpPr>
        <p:spPr>
          <a:xfrm>
            <a:off x="1036319" y="1737360"/>
            <a:ext cx="10335975" cy="3133550"/>
          </a:xfrm>
          <a:prstGeom prst="rect">
            <a:avLst/>
          </a:prstGeom>
        </p:spPr>
        <p:txBody>
          <a:bodyPr vert="horz" wrap="square" lIns="0" tIns="85725" rIns="0" bIns="0" rtlCol="0">
            <a:spAutoFit/>
          </a:bodyPr>
          <a:lstStyle/>
          <a:p>
            <a:pPr algn="just"/>
            <a:r>
              <a:rPr lang="en-US" b="0" i="0" dirty="0">
                <a:solidFill>
                  <a:srgbClr val="212121"/>
                </a:solidFill>
                <a:effectLst/>
                <a:latin typeface="-apple-system"/>
              </a:rPr>
              <a:t>Auto reclosing is a phenomenon in which the </a:t>
            </a:r>
            <a:r>
              <a:rPr lang="en-US" b="0" i="0" dirty="0">
                <a:effectLst/>
              </a:rPr>
              <a:t>breaker</a:t>
            </a:r>
            <a:r>
              <a:rPr lang="en-US" b="0" i="0" dirty="0">
                <a:solidFill>
                  <a:srgbClr val="212121"/>
                </a:solidFill>
                <a:effectLst/>
                <a:latin typeface="-apple-system"/>
              </a:rPr>
              <a:t> tries to reconnect the line between two points with the delay or without delay at the time of the fault.</a:t>
            </a:r>
          </a:p>
          <a:p>
            <a:pPr algn="l"/>
            <a:r>
              <a:rPr lang="en-US" b="1" i="0" dirty="0">
                <a:solidFill>
                  <a:srgbClr val="212121"/>
                </a:solidFill>
                <a:effectLst/>
                <a:latin typeface="-apple-system"/>
              </a:rPr>
              <a:t>Why we employ Auto reclosers on lines?</a:t>
            </a:r>
          </a:p>
          <a:p>
            <a:pPr algn="just"/>
            <a:r>
              <a:rPr lang="en-US" b="0" i="0" dirty="0">
                <a:solidFill>
                  <a:srgbClr val="212121"/>
                </a:solidFill>
                <a:effectLst/>
                <a:latin typeface="-apple-system"/>
              </a:rPr>
              <a:t>As per one estimate, only 5% fault in power system is permanent, others are semi transient or transient in nature, one more estimate stated that about 80% fault (Schneider claims transient fault up to 60 to 70%) at the line is transient in nature. I want to share one feeder tripping of my previous employer company here</a:t>
            </a:r>
          </a:p>
          <a:p>
            <a:pPr algn="just"/>
            <a:r>
              <a:rPr lang="en-US" b="0" i="0" dirty="0">
                <a:solidFill>
                  <a:srgbClr val="212121"/>
                </a:solidFill>
                <a:effectLst/>
                <a:latin typeface="-apple-system"/>
              </a:rPr>
              <a:t>Feeder XYZ- Trip-9 times from 5th Feb 2011 to 5th March 2011, Fault traced 1 time and 8 times no fault. We do not have auto reclosers, so due to these transient faults, our loss is due to</a:t>
            </a:r>
          </a:p>
          <a:p>
            <a:pPr algn="just">
              <a:buFont typeface="Arial" panose="020B0604020202020204" pitchFamily="34" charset="0"/>
              <a:buChar char="•"/>
            </a:pPr>
            <a:r>
              <a:rPr lang="en-US" b="0" i="0" dirty="0">
                <a:solidFill>
                  <a:srgbClr val="212121"/>
                </a:solidFill>
                <a:effectLst/>
                <a:latin typeface="-apple-system"/>
              </a:rPr>
              <a:t>Man-hour engaged to the normalized feeder after long petrol of inspection</a:t>
            </a:r>
          </a:p>
          <a:p>
            <a:pPr algn="just">
              <a:buFont typeface="Arial" panose="020B0604020202020204" pitchFamily="34" charset="0"/>
              <a:buChar char="•"/>
            </a:pPr>
            <a:r>
              <a:rPr lang="en-US" b="0" i="0" dirty="0">
                <a:solidFill>
                  <a:srgbClr val="212121"/>
                </a:solidFill>
                <a:effectLst/>
                <a:latin typeface="-apple-system"/>
              </a:rPr>
              <a:t>Fuel cost</a:t>
            </a:r>
          </a:p>
          <a:p>
            <a:pPr algn="just">
              <a:buFont typeface="Arial" panose="020B0604020202020204" pitchFamily="34" charset="0"/>
              <a:buChar char="•"/>
            </a:pPr>
            <a:r>
              <a:rPr lang="en-US" b="0" i="0" dirty="0">
                <a:solidFill>
                  <a:srgbClr val="212121"/>
                </a:solidFill>
                <a:effectLst/>
                <a:latin typeface="-apple-system"/>
              </a:rPr>
              <a:t>Potential revenue lost during an undesired power outage</a:t>
            </a:r>
          </a:p>
        </p:txBody>
      </p:sp>
      <p:pic>
        <p:nvPicPr>
          <p:cNvPr id="6" name="Picture 5">
            <a:extLst>
              <a:ext uri="{FF2B5EF4-FFF2-40B4-BE49-F238E27FC236}">
                <a16:creationId xmlns:a16="http://schemas.microsoft.com/office/drawing/2014/main" id="{C82B46F7-89BA-4FF2-8148-961C969525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245271455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7FCDF-0C45-482A-9C80-961F60ECBE04}"/>
              </a:ext>
            </a:extLst>
          </p:cNvPr>
          <p:cNvSpPr>
            <a:spLocks noGrp="1"/>
          </p:cNvSpPr>
          <p:nvPr>
            <p:ph type="title"/>
          </p:nvPr>
        </p:nvSpPr>
        <p:spPr>
          <a:xfrm>
            <a:off x="1097280" y="988906"/>
            <a:ext cx="7771512" cy="748454"/>
          </a:xfrm>
        </p:spPr>
        <p:txBody>
          <a:bodyPr>
            <a:normAutofit/>
          </a:bodyPr>
          <a:lstStyle/>
          <a:p>
            <a:r>
              <a:rPr lang="en-IN" sz="4800" spc="-45" dirty="0">
                <a:solidFill>
                  <a:srgbClr val="FF0000"/>
                </a:solidFill>
              </a:rPr>
              <a:t>Theory of Circuit </a:t>
            </a:r>
            <a:r>
              <a:rPr lang="en-IN" spc="-45" dirty="0">
                <a:solidFill>
                  <a:srgbClr val="FF0000"/>
                </a:solidFill>
              </a:rPr>
              <a:t>Interruption</a:t>
            </a:r>
            <a:endParaRPr lang="en-IN" dirty="0">
              <a:solidFill>
                <a:srgbClr val="FF0000"/>
              </a:solidFill>
            </a:endParaRPr>
          </a:p>
        </p:txBody>
      </p:sp>
      <p:sp>
        <p:nvSpPr>
          <p:cNvPr id="4" name="Slide Number Placeholder 3">
            <a:extLst>
              <a:ext uri="{FF2B5EF4-FFF2-40B4-BE49-F238E27FC236}">
                <a16:creationId xmlns:a16="http://schemas.microsoft.com/office/drawing/2014/main" id="{3B33B18B-E3BB-4D71-9B02-B812A6BD1443}"/>
              </a:ext>
            </a:extLst>
          </p:cNvPr>
          <p:cNvSpPr>
            <a:spLocks noGrp="1"/>
          </p:cNvSpPr>
          <p:nvPr>
            <p:ph type="sldNum" sz="quarter" idx="12"/>
          </p:nvPr>
        </p:nvSpPr>
        <p:spPr/>
        <p:txBody>
          <a:bodyPr/>
          <a:lstStyle/>
          <a:p>
            <a:fld id="{CA9F79F9-620A-454C-B44A-099229A02D1C}" type="slidenum">
              <a:rPr lang="en-IN" smtClean="0"/>
              <a:pPr/>
              <a:t>104</a:t>
            </a:fld>
            <a:endParaRPr lang="en-IN"/>
          </a:p>
        </p:txBody>
      </p:sp>
      <p:pic>
        <p:nvPicPr>
          <p:cNvPr id="6" name="object 2">
            <a:extLst>
              <a:ext uri="{FF2B5EF4-FFF2-40B4-BE49-F238E27FC236}">
                <a16:creationId xmlns:a16="http://schemas.microsoft.com/office/drawing/2014/main" id="{7534BB6D-3BDF-41FA-A09C-A4AE9217BAF1}"/>
              </a:ext>
            </a:extLst>
          </p:cNvPr>
          <p:cNvPicPr/>
          <p:nvPr/>
        </p:nvPicPr>
        <p:blipFill>
          <a:blip r:embed="rId2" cstate="print"/>
          <a:stretch>
            <a:fillRect/>
          </a:stretch>
        </p:blipFill>
        <p:spPr>
          <a:xfrm>
            <a:off x="1695635" y="2059618"/>
            <a:ext cx="6241002" cy="2814223"/>
          </a:xfrm>
          <a:prstGeom prst="rect">
            <a:avLst/>
          </a:prstGeom>
        </p:spPr>
      </p:pic>
      <p:pic>
        <p:nvPicPr>
          <p:cNvPr id="7" name="Picture 6">
            <a:extLst>
              <a:ext uri="{FF2B5EF4-FFF2-40B4-BE49-F238E27FC236}">
                <a16:creationId xmlns:a16="http://schemas.microsoft.com/office/drawing/2014/main" id="{1D850E89-6410-4249-8D78-856C174A9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411060439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7FCDF-0C45-482A-9C80-961F60ECBE04}"/>
              </a:ext>
            </a:extLst>
          </p:cNvPr>
          <p:cNvSpPr>
            <a:spLocks noGrp="1"/>
          </p:cNvSpPr>
          <p:nvPr>
            <p:ph type="title"/>
          </p:nvPr>
        </p:nvSpPr>
        <p:spPr>
          <a:xfrm>
            <a:off x="1097280" y="988906"/>
            <a:ext cx="7771512" cy="748454"/>
          </a:xfrm>
        </p:spPr>
        <p:txBody>
          <a:bodyPr>
            <a:normAutofit/>
          </a:bodyPr>
          <a:lstStyle/>
          <a:p>
            <a:r>
              <a:rPr lang="en-IN" sz="4800" b="0" dirty="0">
                <a:solidFill>
                  <a:srgbClr val="FF0000"/>
                </a:solidFill>
                <a:latin typeface="Tahoma"/>
                <a:cs typeface="Tahoma"/>
              </a:rPr>
              <a:t>The</a:t>
            </a:r>
            <a:r>
              <a:rPr lang="en-IN" sz="4800" b="0" spc="-114" dirty="0">
                <a:solidFill>
                  <a:srgbClr val="FF0000"/>
                </a:solidFill>
                <a:latin typeface="Tahoma"/>
                <a:cs typeface="Tahoma"/>
              </a:rPr>
              <a:t> </a:t>
            </a:r>
            <a:r>
              <a:rPr lang="en-IN" sz="4800" b="0" dirty="0">
                <a:solidFill>
                  <a:srgbClr val="FF0000"/>
                </a:solidFill>
                <a:latin typeface="Tahoma"/>
                <a:cs typeface="Tahoma"/>
              </a:rPr>
              <a:t>ARC</a:t>
            </a:r>
            <a:endParaRPr lang="en-IN" dirty="0">
              <a:solidFill>
                <a:srgbClr val="FF0000"/>
              </a:solidFill>
            </a:endParaRPr>
          </a:p>
        </p:txBody>
      </p:sp>
      <p:sp>
        <p:nvSpPr>
          <p:cNvPr id="4" name="Slide Number Placeholder 3">
            <a:extLst>
              <a:ext uri="{FF2B5EF4-FFF2-40B4-BE49-F238E27FC236}">
                <a16:creationId xmlns:a16="http://schemas.microsoft.com/office/drawing/2014/main" id="{3B33B18B-E3BB-4D71-9B02-B812A6BD1443}"/>
              </a:ext>
            </a:extLst>
          </p:cNvPr>
          <p:cNvSpPr>
            <a:spLocks noGrp="1"/>
          </p:cNvSpPr>
          <p:nvPr>
            <p:ph type="sldNum" sz="quarter" idx="12"/>
          </p:nvPr>
        </p:nvSpPr>
        <p:spPr/>
        <p:txBody>
          <a:bodyPr/>
          <a:lstStyle/>
          <a:p>
            <a:fld id="{CA9F79F9-620A-454C-B44A-099229A02D1C}" type="slidenum">
              <a:rPr lang="en-IN" smtClean="0"/>
              <a:pPr/>
              <a:t>105</a:t>
            </a:fld>
            <a:endParaRPr lang="en-IN"/>
          </a:p>
        </p:txBody>
      </p:sp>
      <p:sp>
        <p:nvSpPr>
          <p:cNvPr id="7" name="TextBox 6">
            <a:extLst>
              <a:ext uri="{FF2B5EF4-FFF2-40B4-BE49-F238E27FC236}">
                <a16:creationId xmlns:a16="http://schemas.microsoft.com/office/drawing/2014/main" id="{AC2CDF4A-5AD8-4AAA-A90A-63E98CF7E81E}"/>
              </a:ext>
            </a:extLst>
          </p:cNvPr>
          <p:cNvSpPr txBox="1"/>
          <p:nvPr/>
        </p:nvSpPr>
        <p:spPr>
          <a:xfrm>
            <a:off x="694677" y="1857281"/>
            <a:ext cx="10162713" cy="3701013"/>
          </a:xfrm>
          <a:prstGeom prst="rect">
            <a:avLst/>
          </a:prstGeom>
          <a:noFill/>
        </p:spPr>
        <p:txBody>
          <a:bodyPr wrap="square">
            <a:spAutoFit/>
          </a:bodyPr>
          <a:lstStyle/>
          <a:p>
            <a:pPr marL="355600" marR="7620" indent="570865" algn="just">
              <a:lnSpc>
                <a:spcPct val="80000"/>
              </a:lnSpc>
              <a:spcBef>
                <a:spcPts val="585"/>
              </a:spcBef>
            </a:pPr>
            <a:r>
              <a:rPr lang="en-US" sz="2000" spc="-5" dirty="0">
                <a:latin typeface="Tahoma"/>
                <a:cs typeface="Tahoma"/>
              </a:rPr>
              <a:t>The electric arc constitute </a:t>
            </a:r>
            <a:r>
              <a:rPr lang="en-US" sz="2000" dirty="0">
                <a:latin typeface="Tahoma"/>
                <a:cs typeface="Tahoma"/>
              </a:rPr>
              <a:t>a </a:t>
            </a:r>
            <a:r>
              <a:rPr lang="en-US" sz="2000" spc="-5" dirty="0">
                <a:latin typeface="Tahoma"/>
                <a:cs typeface="Tahoma"/>
              </a:rPr>
              <a:t>basic ,indispensable and active </a:t>
            </a:r>
            <a:r>
              <a:rPr lang="en-US" sz="2000" dirty="0">
                <a:latin typeface="Tahoma"/>
                <a:cs typeface="Tahoma"/>
              </a:rPr>
              <a:t> </a:t>
            </a:r>
            <a:r>
              <a:rPr lang="en-US" sz="2000" spc="-5" dirty="0">
                <a:latin typeface="Tahoma"/>
                <a:cs typeface="Tahoma"/>
              </a:rPr>
              <a:t>element</a:t>
            </a:r>
            <a:r>
              <a:rPr lang="en-US" sz="2000" spc="-25" dirty="0">
                <a:latin typeface="Tahoma"/>
                <a:cs typeface="Tahoma"/>
              </a:rPr>
              <a:t> </a:t>
            </a:r>
            <a:r>
              <a:rPr lang="en-US" sz="2000" spc="-5" dirty="0">
                <a:latin typeface="Tahoma"/>
                <a:cs typeface="Tahoma"/>
              </a:rPr>
              <a:t>in the</a:t>
            </a:r>
            <a:r>
              <a:rPr lang="en-US" sz="2000" dirty="0">
                <a:latin typeface="Tahoma"/>
                <a:cs typeface="Tahoma"/>
              </a:rPr>
              <a:t> process</a:t>
            </a:r>
            <a:r>
              <a:rPr lang="en-US" sz="2000" spc="-30" dirty="0">
                <a:latin typeface="Tahoma"/>
                <a:cs typeface="Tahoma"/>
              </a:rPr>
              <a:t> </a:t>
            </a:r>
            <a:r>
              <a:rPr lang="en-US" sz="2000" dirty="0">
                <a:latin typeface="Tahoma"/>
                <a:cs typeface="Tahoma"/>
              </a:rPr>
              <a:t>of</a:t>
            </a:r>
            <a:r>
              <a:rPr lang="en-US" sz="2000" spc="-5" dirty="0">
                <a:latin typeface="Tahoma"/>
                <a:cs typeface="Tahoma"/>
              </a:rPr>
              <a:t> current</a:t>
            </a:r>
            <a:r>
              <a:rPr lang="en-US" sz="2000" dirty="0">
                <a:latin typeface="Tahoma"/>
                <a:cs typeface="Tahoma"/>
              </a:rPr>
              <a:t> </a:t>
            </a:r>
            <a:r>
              <a:rPr lang="en-US" sz="2000" spc="-5" dirty="0">
                <a:latin typeface="Tahoma"/>
                <a:cs typeface="Tahoma"/>
              </a:rPr>
              <a:t>interruption.</a:t>
            </a:r>
            <a:endParaRPr lang="en-US" sz="2000" dirty="0">
              <a:latin typeface="Tahoma"/>
              <a:cs typeface="Tahoma"/>
            </a:endParaRPr>
          </a:p>
          <a:p>
            <a:pPr>
              <a:lnSpc>
                <a:spcPct val="100000"/>
              </a:lnSpc>
              <a:spcBef>
                <a:spcPts val="45"/>
              </a:spcBef>
            </a:pPr>
            <a:endParaRPr lang="en-US" sz="1950" dirty="0">
              <a:latin typeface="Tahoma"/>
              <a:cs typeface="Tahoma"/>
            </a:endParaRPr>
          </a:p>
          <a:p>
            <a:pPr marL="254000" indent="-241935">
              <a:lnSpc>
                <a:spcPct val="100000"/>
              </a:lnSpc>
              <a:buSzPct val="95000"/>
              <a:buAutoNum type="arabicPeriod"/>
              <a:tabLst>
                <a:tab pos="254635" algn="l"/>
              </a:tabLst>
            </a:pPr>
            <a:r>
              <a:rPr lang="en-US" sz="2000" b="1" u="heavy" dirty="0">
                <a:solidFill>
                  <a:srgbClr val="333399"/>
                </a:solidFill>
                <a:uFill>
                  <a:solidFill>
                    <a:srgbClr val="333399"/>
                  </a:solidFill>
                </a:uFill>
                <a:latin typeface="Tahoma"/>
                <a:cs typeface="Tahoma"/>
              </a:rPr>
              <a:t>Basic</a:t>
            </a:r>
            <a:r>
              <a:rPr lang="en-US" sz="2000" b="1" u="heavy" spc="-35" dirty="0">
                <a:solidFill>
                  <a:srgbClr val="333399"/>
                </a:solidFill>
                <a:uFill>
                  <a:solidFill>
                    <a:srgbClr val="333399"/>
                  </a:solidFill>
                </a:uFill>
                <a:latin typeface="Tahoma"/>
                <a:cs typeface="Tahoma"/>
              </a:rPr>
              <a:t> </a:t>
            </a:r>
            <a:r>
              <a:rPr lang="en-US" sz="2000" b="1" u="heavy" spc="-5" dirty="0">
                <a:solidFill>
                  <a:srgbClr val="333399"/>
                </a:solidFill>
                <a:uFill>
                  <a:solidFill>
                    <a:srgbClr val="333399"/>
                  </a:solidFill>
                </a:uFill>
                <a:latin typeface="Tahoma"/>
                <a:cs typeface="Tahoma"/>
              </a:rPr>
              <a:t>theory</a:t>
            </a:r>
            <a:r>
              <a:rPr lang="en-US" sz="2000" b="1" u="heavy" spc="-20" dirty="0">
                <a:solidFill>
                  <a:srgbClr val="333399"/>
                </a:solidFill>
                <a:uFill>
                  <a:solidFill>
                    <a:srgbClr val="333399"/>
                  </a:solidFill>
                </a:uFill>
                <a:latin typeface="Tahoma"/>
                <a:cs typeface="Tahoma"/>
              </a:rPr>
              <a:t> </a:t>
            </a:r>
            <a:r>
              <a:rPr lang="en-US" sz="2000" b="1" u="heavy" dirty="0">
                <a:solidFill>
                  <a:srgbClr val="333399"/>
                </a:solidFill>
                <a:uFill>
                  <a:solidFill>
                    <a:srgbClr val="333399"/>
                  </a:solidFill>
                </a:uFill>
                <a:latin typeface="Tahoma"/>
                <a:cs typeface="Tahoma"/>
              </a:rPr>
              <a:t>of</a:t>
            </a:r>
            <a:r>
              <a:rPr lang="en-US" sz="2000" b="1" u="heavy" spc="-15" dirty="0">
                <a:solidFill>
                  <a:srgbClr val="333399"/>
                </a:solidFill>
                <a:uFill>
                  <a:solidFill>
                    <a:srgbClr val="333399"/>
                  </a:solidFill>
                </a:uFill>
                <a:latin typeface="Tahoma"/>
                <a:cs typeface="Tahoma"/>
              </a:rPr>
              <a:t> </a:t>
            </a:r>
            <a:r>
              <a:rPr lang="en-US" sz="2000" b="1" u="heavy" spc="-5" dirty="0">
                <a:solidFill>
                  <a:srgbClr val="333399"/>
                </a:solidFill>
                <a:uFill>
                  <a:solidFill>
                    <a:srgbClr val="333399"/>
                  </a:solidFill>
                </a:uFill>
                <a:latin typeface="Tahoma"/>
                <a:cs typeface="Tahoma"/>
              </a:rPr>
              <a:t>electric</a:t>
            </a:r>
            <a:r>
              <a:rPr lang="en-US" sz="2000" b="1" u="heavy" spc="-15" dirty="0">
                <a:solidFill>
                  <a:srgbClr val="333399"/>
                </a:solidFill>
                <a:uFill>
                  <a:solidFill>
                    <a:srgbClr val="333399"/>
                  </a:solidFill>
                </a:uFill>
                <a:latin typeface="Tahoma"/>
                <a:cs typeface="Tahoma"/>
              </a:rPr>
              <a:t> </a:t>
            </a:r>
            <a:r>
              <a:rPr lang="en-US" sz="2000" b="1" u="heavy" spc="-5" dirty="0">
                <a:solidFill>
                  <a:srgbClr val="333399"/>
                </a:solidFill>
                <a:uFill>
                  <a:solidFill>
                    <a:srgbClr val="333399"/>
                  </a:solidFill>
                </a:uFill>
                <a:latin typeface="Tahoma"/>
                <a:cs typeface="Tahoma"/>
              </a:rPr>
              <a:t>discharge</a:t>
            </a:r>
            <a:endParaRPr lang="en-US" sz="2000" dirty="0">
              <a:latin typeface="Tahoma"/>
              <a:cs typeface="Tahoma"/>
            </a:endParaRPr>
          </a:p>
          <a:p>
            <a:pPr>
              <a:lnSpc>
                <a:spcPct val="100000"/>
              </a:lnSpc>
              <a:spcBef>
                <a:spcPts val="40"/>
              </a:spcBef>
              <a:buClr>
                <a:srgbClr val="333399"/>
              </a:buClr>
              <a:buFont typeface="Tahoma"/>
              <a:buAutoNum type="arabicPeriod"/>
            </a:pPr>
            <a:endParaRPr lang="en-US" sz="2350" dirty="0">
              <a:latin typeface="Tahoma"/>
              <a:cs typeface="Tahoma"/>
            </a:endParaRPr>
          </a:p>
          <a:p>
            <a:pPr marL="354965" marR="5080" indent="571500" algn="just">
              <a:lnSpc>
                <a:spcPct val="80000"/>
              </a:lnSpc>
            </a:pPr>
            <a:r>
              <a:rPr lang="en-US" sz="2000" spc="-5" dirty="0">
                <a:latin typeface="Tahoma"/>
                <a:cs typeface="Tahoma"/>
              </a:rPr>
              <a:t>The conduction </a:t>
            </a:r>
            <a:r>
              <a:rPr lang="en-US" sz="2000" dirty="0">
                <a:latin typeface="Tahoma"/>
                <a:cs typeface="Tahoma"/>
              </a:rPr>
              <a:t>of electricity </a:t>
            </a:r>
            <a:r>
              <a:rPr lang="en-US" sz="2000" spc="-5" dirty="0">
                <a:latin typeface="Tahoma"/>
                <a:cs typeface="Tahoma"/>
              </a:rPr>
              <a:t>is through the gases or vapors </a:t>
            </a:r>
            <a:r>
              <a:rPr lang="en-US" sz="2000" dirty="0">
                <a:latin typeface="Tahoma"/>
                <a:cs typeface="Tahoma"/>
              </a:rPr>
              <a:t> </a:t>
            </a:r>
            <a:r>
              <a:rPr lang="en-US" sz="2000" spc="-5" dirty="0">
                <a:latin typeface="Tahoma"/>
                <a:cs typeface="Tahoma"/>
              </a:rPr>
              <a:t>which </a:t>
            </a:r>
            <a:r>
              <a:rPr lang="en-US" sz="2000" dirty="0">
                <a:latin typeface="Tahoma"/>
                <a:cs typeface="Tahoma"/>
              </a:rPr>
              <a:t>contain </a:t>
            </a:r>
            <a:r>
              <a:rPr lang="en-US" sz="2000" spc="-5" dirty="0">
                <a:latin typeface="Tahoma"/>
                <a:cs typeface="Tahoma"/>
              </a:rPr>
              <a:t>positive </a:t>
            </a:r>
            <a:r>
              <a:rPr lang="en-US" sz="2000" dirty="0">
                <a:latin typeface="Tahoma"/>
                <a:cs typeface="Tahoma"/>
              </a:rPr>
              <a:t>and </a:t>
            </a:r>
            <a:r>
              <a:rPr lang="en-US" sz="2000" spc="-5" dirty="0">
                <a:latin typeface="Tahoma"/>
                <a:cs typeface="Tahoma"/>
              </a:rPr>
              <a:t>negative charge carriers </a:t>
            </a:r>
            <a:r>
              <a:rPr lang="en-US" sz="2000" spc="-10" dirty="0">
                <a:latin typeface="Tahoma"/>
                <a:cs typeface="Tahoma"/>
              </a:rPr>
              <a:t>and </a:t>
            </a:r>
            <a:r>
              <a:rPr lang="en-US" sz="2000" spc="-5" dirty="0">
                <a:latin typeface="Tahoma"/>
                <a:cs typeface="Tahoma"/>
              </a:rPr>
              <a:t>all types </a:t>
            </a:r>
            <a:r>
              <a:rPr lang="en-US" sz="2000" dirty="0">
                <a:latin typeface="Tahoma"/>
                <a:cs typeface="Tahoma"/>
              </a:rPr>
              <a:t>of </a:t>
            </a:r>
            <a:r>
              <a:rPr lang="en-US" sz="2000" spc="-610" dirty="0">
                <a:latin typeface="Tahoma"/>
                <a:cs typeface="Tahoma"/>
              </a:rPr>
              <a:t> </a:t>
            </a:r>
            <a:r>
              <a:rPr lang="en-US" sz="2000" spc="-5" dirty="0">
                <a:latin typeface="Tahoma"/>
                <a:cs typeface="Tahoma"/>
              </a:rPr>
              <a:t>discharge</a:t>
            </a:r>
            <a:r>
              <a:rPr lang="en-US" sz="2000" spc="114" dirty="0">
                <a:latin typeface="Tahoma"/>
                <a:cs typeface="Tahoma"/>
              </a:rPr>
              <a:t> </a:t>
            </a:r>
            <a:r>
              <a:rPr lang="en-US" sz="2000" spc="-5" dirty="0">
                <a:latin typeface="Tahoma"/>
                <a:cs typeface="Tahoma"/>
              </a:rPr>
              <a:t>involve</a:t>
            </a:r>
            <a:r>
              <a:rPr lang="en-US" sz="2000" spc="114" dirty="0">
                <a:latin typeface="Tahoma"/>
                <a:cs typeface="Tahoma"/>
              </a:rPr>
              <a:t> </a:t>
            </a:r>
            <a:r>
              <a:rPr lang="en-US" sz="2000" spc="-5" dirty="0">
                <a:latin typeface="Tahoma"/>
                <a:cs typeface="Tahoma"/>
              </a:rPr>
              <a:t>the</a:t>
            </a:r>
            <a:r>
              <a:rPr lang="en-US" sz="2000" spc="114" dirty="0">
                <a:latin typeface="Tahoma"/>
                <a:cs typeface="Tahoma"/>
              </a:rPr>
              <a:t> </a:t>
            </a:r>
            <a:r>
              <a:rPr lang="en-US" sz="2000" spc="-5" dirty="0">
                <a:latin typeface="Tahoma"/>
                <a:cs typeface="Tahoma"/>
              </a:rPr>
              <a:t>very</a:t>
            </a:r>
            <a:r>
              <a:rPr lang="en-US" sz="2000" spc="110" dirty="0">
                <a:latin typeface="Tahoma"/>
                <a:cs typeface="Tahoma"/>
              </a:rPr>
              <a:t> </a:t>
            </a:r>
            <a:r>
              <a:rPr lang="en-US" sz="2000" spc="-5" dirty="0">
                <a:latin typeface="Tahoma"/>
                <a:cs typeface="Tahoma"/>
              </a:rPr>
              <a:t>fundamental</a:t>
            </a:r>
            <a:r>
              <a:rPr lang="en-US" sz="2000" spc="114" dirty="0">
                <a:latin typeface="Tahoma"/>
                <a:cs typeface="Tahoma"/>
              </a:rPr>
              <a:t> </a:t>
            </a:r>
            <a:r>
              <a:rPr lang="en-US" sz="2000" spc="-5" dirty="0">
                <a:latin typeface="Tahoma"/>
                <a:cs typeface="Tahoma"/>
              </a:rPr>
              <a:t>process</a:t>
            </a:r>
            <a:r>
              <a:rPr lang="en-US" sz="2000" spc="105" dirty="0">
                <a:latin typeface="Tahoma"/>
                <a:cs typeface="Tahoma"/>
              </a:rPr>
              <a:t> </a:t>
            </a:r>
            <a:r>
              <a:rPr lang="en-US" sz="2000" dirty="0">
                <a:latin typeface="Tahoma"/>
                <a:cs typeface="Tahoma"/>
              </a:rPr>
              <a:t>of</a:t>
            </a:r>
            <a:r>
              <a:rPr lang="en-US" sz="2000" spc="105" dirty="0">
                <a:latin typeface="Tahoma"/>
                <a:cs typeface="Tahoma"/>
              </a:rPr>
              <a:t> </a:t>
            </a:r>
            <a:r>
              <a:rPr lang="en-US" sz="2000" spc="-5" dirty="0">
                <a:latin typeface="Tahoma"/>
                <a:cs typeface="Tahoma"/>
              </a:rPr>
              <a:t>production</a:t>
            </a:r>
            <a:endParaRPr lang="en-US" sz="2000" dirty="0">
              <a:latin typeface="Tahoma"/>
              <a:cs typeface="Tahoma"/>
            </a:endParaRPr>
          </a:p>
          <a:p>
            <a:pPr marL="355600" marR="5080" algn="just">
              <a:lnSpc>
                <a:spcPct val="80000"/>
              </a:lnSpc>
            </a:pPr>
            <a:r>
              <a:rPr lang="en-US" sz="2000" spc="-5" dirty="0">
                <a:latin typeface="Tahoma"/>
                <a:cs typeface="Tahoma"/>
              </a:rPr>
              <a:t>,movement </a:t>
            </a:r>
            <a:r>
              <a:rPr lang="en-US" sz="2000" dirty="0">
                <a:latin typeface="Tahoma"/>
                <a:cs typeface="Tahoma"/>
              </a:rPr>
              <a:t>&amp; </a:t>
            </a:r>
            <a:r>
              <a:rPr lang="en-US" sz="2000" spc="-5" dirty="0">
                <a:latin typeface="Tahoma"/>
                <a:cs typeface="Tahoma"/>
              </a:rPr>
              <a:t>absorption </a:t>
            </a:r>
            <a:r>
              <a:rPr lang="en-US" sz="2000" dirty="0">
                <a:latin typeface="Tahoma"/>
                <a:cs typeface="Tahoma"/>
              </a:rPr>
              <a:t>of </a:t>
            </a:r>
            <a:r>
              <a:rPr lang="en-US" sz="2000" spc="-5" dirty="0">
                <a:latin typeface="Tahoma"/>
                <a:cs typeface="Tahoma"/>
              </a:rPr>
              <a:t>these carriers which </a:t>
            </a:r>
            <a:r>
              <a:rPr lang="en-US" sz="2000" spc="-10" dirty="0">
                <a:latin typeface="Tahoma"/>
                <a:cs typeface="Tahoma"/>
              </a:rPr>
              <a:t>is </a:t>
            </a:r>
            <a:r>
              <a:rPr lang="en-US" sz="2000" spc="-5" dirty="0">
                <a:latin typeface="Tahoma"/>
                <a:cs typeface="Tahoma"/>
              </a:rPr>
              <a:t>the mode </a:t>
            </a:r>
            <a:r>
              <a:rPr lang="en-US" sz="2000" spc="-10" dirty="0">
                <a:latin typeface="Tahoma"/>
                <a:cs typeface="Tahoma"/>
              </a:rPr>
              <a:t>of </a:t>
            </a:r>
            <a:r>
              <a:rPr lang="en-US" sz="2000" spc="-5" dirty="0">
                <a:latin typeface="Tahoma"/>
                <a:cs typeface="Tahoma"/>
              </a:rPr>
              <a:t> carrying the current between the electrodes. The gas discharge </a:t>
            </a:r>
            <a:r>
              <a:rPr lang="en-US" sz="2000" dirty="0">
                <a:latin typeface="Tahoma"/>
                <a:cs typeface="Tahoma"/>
              </a:rPr>
              <a:t> </a:t>
            </a:r>
            <a:r>
              <a:rPr lang="en-US" sz="2000" spc="-5" dirty="0">
                <a:latin typeface="Tahoma"/>
                <a:cs typeface="Tahoma"/>
              </a:rPr>
              <a:t>phenomena</a:t>
            </a:r>
            <a:r>
              <a:rPr lang="en-US" sz="2000" spc="570" dirty="0">
                <a:latin typeface="Tahoma"/>
                <a:cs typeface="Tahoma"/>
              </a:rPr>
              <a:t> </a:t>
            </a:r>
            <a:r>
              <a:rPr lang="en-US" sz="2000" dirty="0">
                <a:latin typeface="Tahoma"/>
                <a:cs typeface="Tahoma"/>
              </a:rPr>
              <a:t>can</a:t>
            </a:r>
            <a:r>
              <a:rPr lang="en-US" sz="2000" spc="-15" dirty="0">
                <a:latin typeface="Tahoma"/>
                <a:cs typeface="Tahoma"/>
              </a:rPr>
              <a:t> </a:t>
            </a:r>
            <a:r>
              <a:rPr lang="en-US" sz="2000" spc="-5" dirty="0">
                <a:latin typeface="Tahoma"/>
                <a:cs typeface="Tahoma"/>
              </a:rPr>
              <a:t>broadly </a:t>
            </a:r>
            <a:r>
              <a:rPr lang="en-US" sz="2000" dirty="0">
                <a:latin typeface="Tahoma"/>
                <a:cs typeface="Tahoma"/>
              </a:rPr>
              <a:t>classified</a:t>
            </a:r>
            <a:r>
              <a:rPr lang="en-US" sz="2000" spc="-30" dirty="0">
                <a:latin typeface="Tahoma"/>
                <a:cs typeface="Tahoma"/>
              </a:rPr>
              <a:t> </a:t>
            </a:r>
            <a:r>
              <a:rPr lang="en-US" sz="2000" dirty="0">
                <a:latin typeface="Tahoma"/>
                <a:cs typeface="Tahoma"/>
              </a:rPr>
              <a:t>as:</a:t>
            </a:r>
          </a:p>
          <a:p>
            <a:pPr>
              <a:lnSpc>
                <a:spcPct val="100000"/>
              </a:lnSpc>
              <a:spcBef>
                <a:spcPts val="45"/>
              </a:spcBef>
            </a:pPr>
            <a:endParaRPr lang="en-US" sz="1950" dirty="0">
              <a:latin typeface="Tahoma"/>
              <a:cs typeface="Tahoma"/>
            </a:endParaRPr>
          </a:p>
          <a:p>
            <a:pPr marL="1231265" lvl="1" indent="-305435">
              <a:lnSpc>
                <a:spcPct val="100000"/>
              </a:lnSpc>
              <a:spcBef>
                <a:spcPts val="5"/>
              </a:spcBef>
              <a:buAutoNum type="alphaLcPeriod"/>
              <a:tabLst>
                <a:tab pos="1231900" algn="l"/>
              </a:tabLst>
            </a:pPr>
            <a:r>
              <a:rPr lang="en-US" sz="2000" b="1" dirty="0">
                <a:latin typeface="Tahoma"/>
                <a:cs typeface="Tahoma"/>
              </a:rPr>
              <a:t>The</a:t>
            </a:r>
            <a:r>
              <a:rPr lang="en-US" sz="2000" b="1" spc="-20" dirty="0">
                <a:latin typeface="Tahoma"/>
                <a:cs typeface="Tahoma"/>
              </a:rPr>
              <a:t> </a:t>
            </a:r>
            <a:r>
              <a:rPr lang="en-US" sz="2000" b="1" dirty="0">
                <a:latin typeface="Tahoma"/>
                <a:cs typeface="Tahoma"/>
              </a:rPr>
              <a:t>non-self</a:t>
            </a:r>
            <a:r>
              <a:rPr lang="en-US" sz="2000" b="1" spc="-25" dirty="0">
                <a:latin typeface="Tahoma"/>
                <a:cs typeface="Tahoma"/>
              </a:rPr>
              <a:t> </a:t>
            </a:r>
            <a:r>
              <a:rPr lang="en-US" sz="2000" b="1" spc="-5" dirty="0">
                <a:latin typeface="Tahoma"/>
                <a:cs typeface="Tahoma"/>
              </a:rPr>
              <a:t>sustained</a:t>
            </a:r>
            <a:r>
              <a:rPr lang="en-US" sz="2000" b="1" spc="-40" dirty="0">
                <a:latin typeface="Tahoma"/>
                <a:cs typeface="Tahoma"/>
              </a:rPr>
              <a:t> </a:t>
            </a:r>
            <a:r>
              <a:rPr lang="en-US" sz="2000" b="1" spc="-5" dirty="0">
                <a:latin typeface="Tahoma"/>
                <a:cs typeface="Tahoma"/>
              </a:rPr>
              <a:t>discharge</a:t>
            </a:r>
            <a:endParaRPr lang="en-US" sz="2000" dirty="0">
              <a:latin typeface="Tahoma"/>
              <a:cs typeface="Tahoma"/>
            </a:endParaRPr>
          </a:p>
          <a:p>
            <a:pPr marL="1239520" lvl="1" indent="-313690">
              <a:lnSpc>
                <a:spcPct val="100000"/>
              </a:lnSpc>
              <a:buAutoNum type="alphaLcPeriod"/>
              <a:tabLst>
                <a:tab pos="1240155" algn="l"/>
              </a:tabLst>
            </a:pPr>
            <a:r>
              <a:rPr lang="en-US" sz="2000" b="1" dirty="0">
                <a:latin typeface="Tahoma"/>
                <a:cs typeface="Tahoma"/>
              </a:rPr>
              <a:t>The</a:t>
            </a:r>
            <a:r>
              <a:rPr lang="en-US" sz="2000" b="1" spc="-20" dirty="0">
                <a:latin typeface="Tahoma"/>
                <a:cs typeface="Tahoma"/>
              </a:rPr>
              <a:t> </a:t>
            </a:r>
            <a:r>
              <a:rPr lang="en-US" sz="2000" b="1" spc="-5" dirty="0">
                <a:latin typeface="Tahoma"/>
                <a:cs typeface="Tahoma"/>
              </a:rPr>
              <a:t>self</a:t>
            </a:r>
            <a:r>
              <a:rPr lang="en-US" sz="2000" b="1" spc="-10" dirty="0">
                <a:latin typeface="Tahoma"/>
                <a:cs typeface="Tahoma"/>
              </a:rPr>
              <a:t> </a:t>
            </a:r>
            <a:r>
              <a:rPr lang="en-US" sz="2000" b="1" spc="-5" dirty="0">
                <a:latin typeface="Tahoma"/>
                <a:cs typeface="Tahoma"/>
              </a:rPr>
              <a:t>sustaining</a:t>
            </a:r>
            <a:r>
              <a:rPr lang="en-US" sz="2000" b="1" spc="-40" dirty="0">
                <a:latin typeface="Tahoma"/>
                <a:cs typeface="Tahoma"/>
              </a:rPr>
              <a:t> </a:t>
            </a:r>
            <a:r>
              <a:rPr lang="en-US" sz="2000" b="1" spc="-5" dirty="0">
                <a:latin typeface="Tahoma"/>
                <a:cs typeface="Tahoma"/>
              </a:rPr>
              <a:t>discharges</a:t>
            </a:r>
            <a:endParaRPr lang="en-IN" dirty="0"/>
          </a:p>
        </p:txBody>
      </p:sp>
      <p:pic>
        <p:nvPicPr>
          <p:cNvPr id="8" name="Picture 7">
            <a:extLst>
              <a:ext uri="{FF2B5EF4-FFF2-40B4-BE49-F238E27FC236}">
                <a16:creationId xmlns:a16="http://schemas.microsoft.com/office/drawing/2014/main" id="{63416881-CBA7-4E7A-925B-94F41EC73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268324174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7FCDF-0C45-482A-9C80-961F60ECBE04}"/>
              </a:ext>
            </a:extLst>
          </p:cNvPr>
          <p:cNvSpPr>
            <a:spLocks noGrp="1"/>
          </p:cNvSpPr>
          <p:nvPr>
            <p:ph type="title"/>
          </p:nvPr>
        </p:nvSpPr>
        <p:spPr>
          <a:xfrm>
            <a:off x="1097280" y="988906"/>
            <a:ext cx="7771512" cy="748454"/>
          </a:xfrm>
        </p:spPr>
        <p:txBody>
          <a:bodyPr>
            <a:normAutofit/>
          </a:bodyPr>
          <a:lstStyle/>
          <a:p>
            <a:r>
              <a:rPr lang="en-IN" sz="4800" b="0" dirty="0">
                <a:solidFill>
                  <a:srgbClr val="FF0000"/>
                </a:solidFill>
                <a:latin typeface="Tahoma"/>
                <a:cs typeface="Tahoma"/>
              </a:rPr>
              <a:t>The</a:t>
            </a:r>
            <a:r>
              <a:rPr lang="en-IN" sz="4800" b="0" spc="-114" dirty="0">
                <a:solidFill>
                  <a:srgbClr val="FF0000"/>
                </a:solidFill>
                <a:latin typeface="Tahoma"/>
                <a:cs typeface="Tahoma"/>
              </a:rPr>
              <a:t> </a:t>
            </a:r>
            <a:r>
              <a:rPr lang="en-IN" sz="4800" b="0" dirty="0">
                <a:solidFill>
                  <a:srgbClr val="FF0000"/>
                </a:solidFill>
                <a:latin typeface="Tahoma"/>
                <a:cs typeface="Tahoma"/>
              </a:rPr>
              <a:t>ARC</a:t>
            </a:r>
            <a:endParaRPr lang="en-IN" dirty="0">
              <a:solidFill>
                <a:srgbClr val="FF0000"/>
              </a:solidFill>
            </a:endParaRPr>
          </a:p>
        </p:txBody>
      </p:sp>
      <p:sp>
        <p:nvSpPr>
          <p:cNvPr id="4" name="Slide Number Placeholder 3">
            <a:extLst>
              <a:ext uri="{FF2B5EF4-FFF2-40B4-BE49-F238E27FC236}">
                <a16:creationId xmlns:a16="http://schemas.microsoft.com/office/drawing/2014/main" id="{3B33B18B-E3BB-4D71-9B02-B812A6BD1443}"/>
              </a:ext>
            </a:extLst>
          </p:cNvPr>
          <p:cNvSpPr>
            <a:spLocks noGrp="1"/>
          </p:cNvSpPr>
          <p:nvPr>
            <p:ph type="sldNum" sz="quarter" idx="12"/>
          </p:nvPr>
        </p:nvSpPr>
        <p:spPr/>
        <p:txBody>
          <a:bodyPr/>
          <a:lstStyle/>
          <a:p>
            <a:fld id="{CA9F79F9-620A-454C-B44A-099229A02D1C}" type="slidenum">
              <a:rPr lang="en-IN" smtClean="0"/>
              <a:pPr/>
              <a:t>106</a:t>
            </a:fld>
            <a:endParaRPr lang="en-IN"/>
          </a:p>
        </p:txBody>
      </p:sp>
      <p:pic>
        <p:nvPicPr>
          <p:cNvPr id="5" name="object 10">
            <a:extLst>
              <a:ext uri="{FF2B5EF4-FFF2-40B4-BE49-F238E27FC236}">
                <a16:creationId xmlns:a16="http://schemas.microsoft.com/office/drawing/2014/main" id="{A308A3EA-8066-4C34-B605-EE88AB8D594A}"/>
              </a:ext>
            </a:extLst>
          </p:cNvPr>
          <p:cNvPicPr/>
          <p:nvPr/>
        </p:nvPicPr>
        <p:blipFill>
          <a:blip r:embed="rId2" cstate="print"/>
          <a:stretch>
            <a:fillRect/>
          </a:stretch>
        </p:blipFill>
        <p:spPr>
          <a:xfrm>
            <a:off x="140868" y="1737360"/>
            <a:ext cx="11071615" cy="4326089"/>
          </a:xfrm>
          <a:prstGeom prst="rect">
            <a:avLst/>
          </a:prstGeom>
        </p:spPr>
      </p:pic>
      <p:pic>
        <p:nvPicPr>
          <p:cNvPr id="6" name="Picture 5">
            <a:extLst>
              <a:ext uri="{FF2B5EF4-FFF2-40B4-BE49-F238E27FC236}">
                <a16:creationId xmlns:a16="http://schemas.microsoft.com/office/drawing/2014/main" id="{C158DBE1-4E92-452A-B59F-2CD011E78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253953761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14EB3-4EF8-4BF8-B459-5966AE849900}"/>
              </a:ext>
            </a:extLst>
          </p:cNvPr>
          <p:cNvSpPr>
            <a:spLocks noGrp="1"/>
          </p:cNvSpPr>
          <p:nvPr>
            <p:ph type="title"/>
          </p:nvPr>
        </p:nvSpPr>
        <p:spPr>
          <a:xfrm>
            <a:off x="1097280" y="286603"/>
            <a:ext cx="7487427" cy="1450757"/>
          </a:xfrm>
        </p:spPr>
        <p:txBody>
          <a:bodyPr>
            <a:normAutofit/>
          </a:bodyPr>
          <a:lstStyle/>
          <a:p>
            <a:r>
              <a:rPr lang="en-IN" sz="4400" b="0" dirty="0">
                <a:solidFill>
                  <a:srgbClr val="FF0000"/>
                </a:solidFill>
                <a:latin typeface="Tahoma"/>
                <a:cs typeface="Tahoma"/>
              </a:rPr>
              <a:t>Restriking</a:t>
            </a:r>
            <a:r>
              <a:rPr lang="en-IN" sz="4400" b="0" spc="-10" dirty="0">
                <a:solidFill>
                  <a:srgbClr val="FF0000"/>
                </a:solidFill>
                <a:latin typeface="Tahoma"/>
                <a:cs typeface="Tahoma"/>
              </a:rPr>
              <a:t> </a:t>
            </a:r>
            <a:r>
              <a:rPr lang="en-IN" sz="4400" b="0" spc="-5" dirty="0">
                <a:solidFill>
                  <a:srgbClr val="FF0000"/>
                </a:solidFill>
                <a:latin typeface="Tahoma"/>
                <a:cs typeface="Tahoma"/>
              </a:rPr>
              <a:t>Voltage</a:t>
            </a:r>
            <a:r>
              <a:rPr lang="en-IN" sz="4400" b="0" spc="5" dirty="0">
                <a:solidFill>
                  <a:srgbClr val="FF0000"/>
                </a:solidFill>
                <a:latin typeface="Tahoma"/>
                <a:cs typeface="Tahoma"/>
              </a:rPr>
              <a:t> </a:t>
            </a:r>
            <a:r>
              <a:rPr lang="en-IN" sz="4400" b="0" dirty="0">
                <a:solidFill>
                  <a:srgbClr val="FF0000"/>
                </a:solidFill>
                <a:latin typeface="Tahoma"/>
                <a:cs typeface="Tahoma"/>
              </a:rPr>
              <a:t>&amp;</a:t>
            </a:r>
            <a:r>
              <a:rPr lang="en-IN" sz="4400" b="0" spc="-15" dirty="0">
                <a:solidFill>
                  <a:srgbClr val="FF0000"/>
                </a:solidFill>
                <a:latin typeface="Tahoma"/>
                <a:cs typeface="Tahoma"/>
              </a:rPr>
              <a:t> </a:t>
            </a:r>
            <a:r>
              <a:rPr lang="en-IN" sz="4400" b="0" dirty="0">
                <a:solidFill>
                  <a:srgbClr val="FF0000"/>
                </a:solidFill>
                <a:latin typeface="Tahoma"/>
                <a:cs typeface="Tahoma"/>
              </a:rPr>
              <a:t>Recovery</a:t>
            </a:r>
            <a:r>
              <a:rPr lang="en-IN" sz="4400" b="0" spc="-15" dirty="0">
                <a:solidFill>
                  <a:srgbClr val="FF0000"/>
                </a:solidFill>
                <a:latin typeface="Tahoma"/>
                <a:cs typeface="Tahoma"/>
              </a:rPr>
              <a:t> </a:t>
            </a:r>
            <a:r>
              <a:rPr lang="en-IN" sz="4400" b="0" spc="-5" dirty="0">
                <a:solidFill>
                  <a:srgbClr val="FF0000"/>
                </a:solidFill>
                <a:latin typeface="Tahoma"/>
                <a:cs typeface="Tahoma"/>
              </a:rPr>
              <a:t>Voltage</a:t>
            </a:r>
            <a:endParaRPr lang="en-IN" sz="4400" dirty="0">
              <a:solidFill>
                <a:srgbClr val="FF0000"/>
              </a:solidFill>
            </a:endParaRPr>
          </a:p>
        </p:txBody>
      </p:sp>
      <p:sp>
        <p:nvSpPr>
          <p:cNvPr id="3" name="Content Placeholder 2">
            <a:extLst>
              <a:ext uri="{FF2B5EF4-FFF2-40B4-BE49-F238E27FC236}">
                <a16:creationId xmlns:a16="http://schemas.microsoft.com/office/drawing/2014/main" id="{6425DCC0-B260-44DB-9B9A-FBAC3C32E796}"/>
              </a:ext>
            </a:extLst>
          </p:cNvPr>
          <p:cNvSpPr>
            <a:spLocks noGrp="1"/>
          </p:cNvSpPr>
          <p:nvPr>
            <p:ph idx="1"/>
          </p:nvPr>
        </p:nvSpPr>
        <p:spPr/>
        <p:txBody>
          <a:bodyPr/>
          <a:lstStyle/>
          <a:p>
            <a:pPr marL="355600" marR="5080" indent="-342900">
              <a:lnSpc>
                <a:spcPct val="100000"/>
              </a:lnSpc>
              <a:spcBef>
                <a:spcPts val="105"/>
              </a:spcBef>
              <a:buClr>
                <a:srgbClr val="3333CC"/>
              </a:buClr>
              <a:buSzPct val="60000"/>
              <a:buFont typeface="Wingdings"/>
              <a:buChar char=""/>
              <a:tabLst>
                <a:tab pos="354965" algn="l"/>
                <a:tab pos="355600" algn="l"/>
              </a:tabLst>
            </a:pPr>
            <a:r>
              <a:rPr lang="en-US" sz="2000" dirty="0">
                <a:latin typeface="Tahoma"/>
                <a:cs typeface="Tahoma"/>
              </a:rPr>
              <a:t>The </a:t>
            </a:r>
            <a:r>
              <a:rPr lang="en-US" sz="2000" spc="-5" dirty="0">
                <a:latin typeface="Tahoma"/>
                <a:cs typeface="Tahoma"/>
              </a:rPr>
              <a:t>transient voltage which appears </a:t>
            </a:r>
            <a:r>
              <a:rPr lang="en-US" sz="2000" dirty="0">
                <a:latin typeface="Tahoma"/>
                <a:cs typeface="Tahoma"/>
              </a:rPr>
              <a:t>across </a:t>
            </a:r>
            <a:r>
              <a:rPr lang="en-US" sz="2000" spc="-5" dirty="0">
                <a:latin typeface="Tahoma"/>
                <a:cs typeface="Tahoma"/>
              </a:rPr>
              <a:t>the breaker </a:t>
            </a:r>
            <a:r>
              <a:rPr lang="en-US" sz="2000" dirty="0">
                <a:latin typeface="Tahoma"/>
                <a:cs typeface="Tahoma"/>
              </a:rPr>
              <a:t>contacts </a:t>
            </a:r>
            <a:r>
              <a:rPr lang="en-US" sz="2000" spc="-610" dirty="0">
                <a:latin typeface="Tahoma"/>
                <a:cs typeface="Tahoma"/>
              </a:rPr>
              <a:t> </a:t>
            </a:r>
            <a:r>
              <a:rPr lang="en-US" sz="2000" dirty="0">
                <a:latin typeface="Tahoma"/>
                <a:cs typeface="Tahoma"/>
              </a:rPr>
              <a:t>at </a:t>
            </a:r>
            <a:r>
              <a:rPr lang="en-US" sz="2000" spc="-5" dirty="0">
                <a:latin typeface="Tahoma"/>
                <a:cs typeface="Tahoma"/>
              </a:rPr>
              <a:t>the instant </a:t>
            </a:r>
            <a:r>
              <a:rPr lang="en-US" sz="2000" dirty="0">
                <a:latin typeface="Tahoma"/>
                <a:cs typeface="Tahoma"/>
              </a:rPr>
              <a:t>of </a:t>
            </a:r>
            <a:r>
              <a:rPr lang="en-US" sz="2000" spc="-5" dirty="0">
                <a:latin typeface="Tahoma"/>
                <a:cs typeface="Tahoma"/>
              </a:rPr>
              <a:t>arc being extinguished is </a:t>
            </a:r>
            <a:r>
              <a:rPr lang="en-US" sz="2000" dirty="0">
                <a:latin typeface="Tahoma"/>
                <a:cs typeface="Tahoma"/>
              </a:rPr>
              <a:t>known as </a:t>
            </a:r>
            <a:r>
              <a:rPr lang="en-US" sz="2000" spc="-5" dirty="0">
                <a:latin typeface="Tahoma"/>
                <a:cs typeface="Tahoma"/>
              </a:rPr>
              <a:t>restriking </a:t>
            </a:r>
            <a:r>
              <a:rPr lang="en-US" sz="2000" dirty="0">
                <a:latin typeface="Tahoma"/>
                <a:cs typeface="Tahoma"/>
              </a:rPr>
              <a:t> </a:t>
            </a:r>
            <a:r>
              <a:rPr lang="en-US" sz="2000" spc="-5" dirty="0">
                <a:latin typeface="Tahoma"/>
                <a:cs typeface="Tahoma"/>
              </a:rPr>
              <a:t>voltage</a:t>
            </a:r>
            <a:r>
              <a:rPr lang="en-US" sz="2800" spc="-5" dirty="0">
                <a:latin typeface="Tahoma"/>
                <a:cs typeface="Tahoma"/>
              </a:rPr>
              <a:t>.</a:t>
            </a:r>
            <a:endParaRPr lang="en-US" sz="2800" dirty="0">
              <a:latin typeface="Tahoma"/>
              <a:cs typeface="Tahoma"/>
            </a:endParaRPr>
          </a:p>
          <a:p>
            <a:pPr marL="355600" marR="480695" indent="-342900">
              <a:lnSpc>
                <a:spcPct val="100000"/>
              </a:lnSpc>
              <a:spcBef>
                <a:spcPts val="475"/>
              </a:spcBef>
              <a:buClr>
                <a:srgbClr val="3333CC"/>
              </a:buClr>
              <a:buSzPct val="60000"/>
              <a:buFont typeface="Wingdings"/>
              <a:buChar char=""/>
              <a:tabLst>
                <a:tab pos="354965" algn="l"/>
                <a:tab pos="355600" algn="l"/>
              </a:tabLst>
            </a:pPr>
            <a:r>
              <a:rPr lang="en-US" sz="2000" dirty="0">
                <a:latin typeface="Tahoma"/>
                <a:cs typeface="Tahoma"/>
              </a:rPr>
              <a:t>The power </a:t>
            </a:r>
            <a:r>
              <a:rPr lang="en-US" sz="2000" spc="-5" dirty="0">
                <a:latin typeface="Tahoma"/>
                <a:cs typeface="Tahoma"/>
              </a:rPr>
              <a:t>frequency rms voltage </a:t>
            </a:r>
            <a:r>
              <a:rPr lang="en-US" sz="2000" dirty="0">
                <a:latin typeface="Tahoma"/>
                <a:cs typeface="Tahoma"/>
              </a:rPr>
              <a:t>,which </a:t>
            </a:r>
            <a:r>
              <a:rPr lang="en-US" sz="2000" spc="-5" dirty="0">
                <a:latin typeface="Tahoma"/>
                <a:cs typeface="Tahoma"/>
              </a:rPr>
              <a:t>appears </a:t>
            </a:r>
            <a:r>
              <a:rPr lang="en-US" sz="2000" dirty="0">
                <a:latin typeface="Tahoma"/>
                <a:cs typeface="Tahoma"/>
              </a:rPr>
              <a:t>across </a:t>
            </a:r>
            <a:r>
              <a:rPr lang="en-US" sz="2000" spc="-5" dirty="0">
                <a:latin typeface="Tahoma"/>
                <a:cs typeface="Tahoma"/>
              </a:rPr>
              <a:t>the </a:t>
            </a:r>
            <a:r>
              <a:rPr lang="en-US" sz="2000" spc="-610" dirty="0">
                <a:latin typeface="Tahoma"/>
                <a:cs typeface="Tahoma"/>
              </a:rPr>
              <a:t> </a:t>
            </a:r>
            <a:r>
              <a:rPr lang="en-US" sz="2000" spc="-5" dirty="0">
                <a:latin typeface="Tahoma"/>
                <a:cs typeface="Tahoma"/>
              </a:rPr>
              <a:t>breaker </a:t>
            </a:r>
            <a:r>
              <a:rPr lang="en-US" sz="2000" dirty="0">
                <a:latin typeface="Tahoma"/>
                <a:cs typeface="Tahoma"/>
              </a:rPr>
              <a:t>contacts after </a:t>
            </a:r>
            <a:r>
              <a:rPr lang="en-US" sz="2000" spc="-5" dirty="0">
                <a:latin typeface="Tahoma"/>
                <a:cs typeface="Tahoma"/>
              </a:rPr>
              <a:t>the arc is finally extinguished and </a:t>
            </a:r>
            <a:r>
              <a:rPr lang="en-US" sz="2000" dirty="0">
                <a:latin typeface="Tahoma"/>
                <a:cs typeface="Tahoma"/>
              </a:rPr>
              <a:t> </a:t>
            </a:r>
            <a:r>
              <a:rPr lang="en-US" sz="2000" spc="-5" dirty="0">
                <a:latin typeface="Tahoma"/>
                <a:cs typeface="Tahoma"/>
              </a:rPr>
              <a:t>transient</a:t>
            </a:r>
            <a:r>
              <a:rPr lang="en-US" sz="2000" spc="-25" dirty="0">
                <a:latin typeface="Tahoma"/>
                <a:cs typeface="Tahoma"/>
              </a:rPr>
              <a:t> </a:t>
            </a:r>
            <a:r>
              <a:rPr lang="en-US" sz="2000" dirty="0">
                <a:latin typeface="Tahoma"/>
                <a:cs typeface="Tahoma"/>
              </a:rPr>
              <a:t>oscillation </a:t>
            </a:r>
            <a:r>
              <a:rPr lang="en-US" sz="2000" spc="-5" dirty="0">
                <a:latin typeface="Tahoma"/>
                <a:cs typeface="Tahoma"/>
              </a:rPr>
              <a:t>die</a:t>
            </a:r>
            <a:r>
              <a:rPr lang="en-US" sz="2000" spc="5" dirty="0">
                <a:latin typeface="Tahoma"/>
                <a:cs typeface="Tahoma"/>
              </a:rPr>
              <a:t> </a:t>
            </a:r>
            <a:r>
              <a:rPr lang="en-US" sz="2000" spc="-5" dirty="0">
                <a:latin typeface="Tahoma"/>
                <a:cs typeface="Tahoma"/>
              </a:rPr>
              <a:t>out</a:t>
            </a:r>
            <a:r>
              <a:rPr lang="en-US" sz="2000" spc="-10" dirty="0">
                <a:latin typeface="Tahoma"/>
                <a:cs typeface="Tahoma"/>
              </a:rPr>
              <a:t> </a:t>
            </a:r>
            <a:r>
              <a:rPr lang="en-US" sz="2000" spc="-5" dirty="0">
                <a:latin typeface="Tahoma"/>
                <a:cs typeface="Tahoma"/>
              </a:rPr>
              <a:t>is</a:t>
            </a:r>
            <a:r>
              <a:rPr lang="en-US" sz="2000" spc="5" dirty="0">
                <a:latin typeface="Tahoma"/>
                <a:cs typeface="Tahoma"/>
              </a:rPr>
              <a:t> </a:t>
            </a:r>
            <a:r>
              <a:rPr lang="en-US" sz="2000" spc="-5" dirty="0">
                <a:latin typeface="Tahoma"/>
                <a:cs typeface="Tahoma"/>
              </a:rPr>
              <a:t>called recovery</a:t>
            </a:r>
            <a:r>
              <a:rPr lang="en-US" sz="2000" dirty="0">
                <a:latin typeface="Tahoma"/>
                <a:cs typeface="Tahoma"/>
              </a:rPr>
              <a:t> </a:t>
            </a:r>
            <a:r>
              <a:rPr lang="en-US" sz="2000" spc="-5" dirty="0">
                <a:latin typeface="Tahoma"/>
                <a:cs typeface="Tahoma"/>
              </a:rPr>
              <a:t>voltage.</a:t>
            </a:r>
            <a:endParaRPr lang="en-US" sz="2000" dirty="0">
              <a:latin typeface="Tahoma"/>
              <a:cs typeface="Tahoma"/>
            </a:endParaRPr>
          </a:p>
          <a:p>
            <a:endParaRPr lang="en-IN" dirty="0"/>
          </a:p>
        </p:txBody>
      </p:sp>
      <p:sp>
        <p:nvSpPr>
          <p:cNvPr id="4" name="Slide Number Placeholder 3">
            <a:extLst>
              <a:ext uri="{FF2B5EF4-FFF2-40B4-BE49-F238E27FC236}">
                <a16:creationId xmlns:a16="http://schemas.microsoft.com/office/drawing/2014/main" id="{4BBC2F1C-5441-4B66-A7C9-ECD51C1371A7}"/>
              </a:ext>
            </a:extLst>
          </p:cNvPr>
          <p:cNvSpPr>
            <a:spLocks noGrp="1"/>
          </p:cNvSpPr>
          <p:nvPr>
            <p:ph type="sldNum" sz="quarter" idx="12"/>
          </p:nvPr>
        </p:nvSpPr>
        <p:spPr/>
        <p:txBody>
          <a:bodyPr/>
          <a:lstStyle/>
          <a:p>
            <a:fld id="{CA9F79F9-620A-454C-B44A-099229A02D1C}" type="slidenum">
              <a:rPr lang="en-IN" smtClean="0"/>
              <a:pPr/>
              <a:t>107</a:t>
            </a:fld>
            <a:endParaRPr lang="en-IN"/>
          </a:p>
        </p:txBody>
      </p:sp>
      <p:pic>
        <p:nvPicPr>
          <p:cNvPr id="5" name="object 12">
            <a:extLst>
              <a:ext uri="{FF2B5EF4-FFF2-40B4-BE49-F238E27FC236}">
                <a16:creationId xmlns:a16="http://schemas.microsoft.com/office/drawing/2014/main" id="{8AA58CED-6707-40EF-89AE-AACC1B92813D}"/>
              </a:ext>
            </a:extLst>
          </p:cNvPr>
          <p:cNvPicPr/>
          <p:nvPr/>
        </p:nvPicPr>
        <p:blipFill>
          <a:blip r:embed="rId2" cstate="print"/>
          <a:stretch>
            <a:fillRect/>
          </a:stretch>
        </p:blipFill>
        <p:spPr>
          <a:xfrm>
            <a:off x="1872447" y="3728621"/>
            <a:ext cx="7742069" cy="2435819"/>
          </a:xfrm>
          <a:prstGeom prst="rect">
            <a:avLst/>
          </a:prstGeom>
        </p:spPr>
      </p:pic>
      <p:pic>
        <p:nvPicPr>
          <p:cNvPr id="6" name="Picture 5">
            <a:extLst>
              <a:ext uri="{FF2B5EF4-FFF2-40B4-BE49-F238E27FC236}">
                <a16:creationId xmlns:a16="http://schemas.microsoft.com/office/drawing/2014/main" id="{B72FA82D-A626-4C82-AE64-44BA410659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306504498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92EF3-8B05-4FB7-A19C-E3A4966987B9}"/>
              </a:ext>
            </a:extLst>
          </p:cNvPr>
          <p:cNvSpPr>
            <a:spLocks noGrp="1"/>
          </p:cNvSpPr>
          <p:nvPr>
            <p:ph type="title"/>
          </p:nvPr>
        </p:nvSpPr>
        <p:spPr>
          <a:xfrm>
            <a:off x="1097280" y="286603"/>
            <a:ext cx="8233151" cy="1450757"/>
          </a:xfrm>
        </p:spPr>
        <p:txBody>
          <a:bodyPr/>
          <a:lstStyle/>
          <a:p>
            <a:r>
              <a:rPr lang="en-IN" sz="4800" b="0" dirty="0">
                <a:solidFill>
                  <a:srgbClr val="FF0000"/>
                </a:solidFill>
                <a:latin typeface="Arial MT"/>
                <a:cs typeface="Arial MT"/>
              </a:rPr>
              <a:t>Methods</a:t>
            </a:r>
            <a:r>
              <a:rPr lang="en-IN" sz="4800" b="0" spc="-50" dirty="0">
                <a:solidFill>
                  <a:srgbClr val="FF0000"/>
                </a:solidFill>
                <a:latin typeface="Arial MT"/>
                <a:cs typeface="Arial MT"/>
              </a:rPr>
              <a:t> </a:t>
            </a:r>
            <a:r>
              <a:rPr lang="en-IN" sz="4800" b="0" dirty="0">
                <a:solidFill>
                  <a:srgbClr val="FF0000"/>
                </a:solidFill>
                <a:latin typeface="Arial MT"/>
                <a:cs typeface="Arial MT"/>
              </a:rPr>
              <a:t>of</a:t>
            </a:r>
            <a:r>
              <a:rPr lang="en-IN" sz="4800" b="0" spc="-10" dirty="0">
                <a:solidFill>
                  <a:srgbClr val="FF0000"/>
                </a:solidFill>
                <a:latin typeface="Arial MT"/>
                <a:cs typeface="Arial MT"/>
              </a:rPr>
              <a:t> </a:t>
            </a:r>
            <a:r>
              <a:rPr lang="en-IN" sz="4800" b="0" dirty="0">
                <a:solidFill>
                  <a:srgbClr val="FF0000"/>
                </a:solidFill>
                <a:latin typeface="Arial MT"/>
                <a:cs typeface="Arial MT"/>
              </a:rPr>
              <a:t>Arc</a:t>
            </a:r>
            <a:r>
              <a:rPr lang="en-IN" sz="4800" b="0" spc="-35" dirty="0">
                <a:solidFill>
                  <a:srgbClr val="FF0000"/>
                </a:solidFill>
                <a:latin typeface="Arial MT"/>
                <a:cs typeface="Arial MT"/>
              </a:rPr>
              <a:t> </a:t>
            </a:r>
            <a:r>
              <a:rPr lang="en-IN" sz="4800" b="0" dirty="0">
                <a:solidFill>
                  <a:srgbClr val="FF0000"/>
                </a:solidFill>
                <a:latin typeface="Arial MT"/>
                <a:cs typeface="Arial MT"/>
              </a:rPr>
              <a:t>Interruption</a:t>
            </a:r>
            <a:endParaRPr lang="en-IN" dirty="0">
              <a:solidFill>
                <a:srgbClr val="FF0000"/>
              </a:solidFill>
            </a:endParaRPr>
          </a:p>
        </p:txBody>
      </p:sp>
      <p:sp>
        <p:nvSpPr>
          <p:cNvPr id="3" name="Content Placeholder 2">
            <a:extLst>
              <a:ext uri="{FF2B5EF4-FFF2-40B4-BE49-F238E27FC236}">
                <a16:creationId xmlns:a16="http://schemas.microsoft.com/office/drawing/2014/main" id="{8030335E-BDF7-4AD8-950B-16544BC35B5F}"/>
              </a:ext>
            </a:extLst>
          </p:cNvPr>
          <p:cNvSpPr>
            <a:spLocks noGrp="1"/>
          </p:cNvSpPr>
          <p:nvPr>
            <p:ph idx="1"/>
          </p:nvPr>
        </p:nvSpPr>
        <p:spPr/>
        <p:txBody>
          <a:bodyPr>
            <a:normAutofit/>
          </a:bodyPr>
          <a:lstStyle/>
          <a:p>
            <a:pPr marL="355600" marR="5080" indent="-343535">
              <a:lnSpc>
                <a:spcPct val="100000"/>
              </a:lnSpc>
              <a:spcBef>
                <a:spcPts val="105"/>
              </a:spcBef>
              <a:buChar char="•"/>
              <a:tabLst>
                <a:tab pos="355600" algn="l"/>
                <a:tab pos="356235" algn="l"/>
              </a:tabLst>
            </a:pPr>
            <a:r>
              <a:rPr lang="en-US" sz="1400" spc="-5" dirty="0">
                <a:latin typeface="Arial MT"/>
                <a:cs typeface="Arial MT"/>
              </a:rPr>
              <a:t>There are </a:t>
            </a:r>
            <a:r>
              <a:rPr lang="en-US" sz="1400" dirty="0">
                <a:latin typeface="Arial MT"/>
                <a:cs typeface="Arial MT"/>
              </a:rPr>
              <a:t>two </a:t>
            </a:r>
            <a:r>
              <a:rPr lang="en-US" sz="1400" spc="-10" dirty="0">
                <a:latin typeface="Arial MT"/>
                <a:cs typeface="Arial MT"/>
              </a:rPr>
              <a:t>methods </a:t>
            </a:r>
            <a:r>
              <a:rPr lang="en-US" sz="1400" spc="-5" dirty="0">
                <a:latin typeface="Arial MT"/>
                <a:cs typeface="Arial MT"/>
              </a:rPr>
              <a:t>of </a:t>
            </a:r>
            <a:r>
              <a:rPr lang="en-US" sz="1400" dirty="0">
                <a:latin typeface="Arial MT"/>
                <a:cs typeface="Arial MT"/>
              </a:rPr>
              <a:t>Arc </a:t>
            </a:r>
            <a:r>
              <a:rPr lang="en-US" sz="1400" spc="-10" dirty="0">
                <a:latin typeface="Arial MT"/>
                <a:cs typeface="Arial MT"/>
              </a:rPr>
              <a:t>Interruption </a:t>
            </a:r>
            <a:r>
              <a:rPr lang="en-US" sz="1400" spc="-875" dirty="0">
                <a:latin typeface="Arial MT"/>
                <a:cs typeface="Arial MT"/>
              </a:rPr>
              <a:t> </a:t>
            </a:r>
            <a:r>
              <a:rPr lang="en-US" sz="1400" spc="-5" dirty="0">
                <a:latin typeface="Arial MT"/>
                <a:cs typeface="Arial MT"/>
              </a:rPr>
              <a:t>or</a:t>
            </a:r>
            <a:r>
              <a:rPr lang="en-US" sz="1400" spc="-30" dirty="0">
                <a:latin typeface="Arial MT"/>
                <a:cs typeface="Arial MT"/>
              </a:rPr>
              <a:t> </a:t>
            </a:r>
            <a:r>
              <a:rPr lang="en-US" sz="1400" spc="-5" dirty="0">
                <a:latin typeface="Arial MT"/>
                <a:cs typeface="Arial MT"/>
              </a:rPr>
              <a:t>Extinction</a:t>
            </a:r>
            <a:r>
              <a:rPr lang="en-US" sz="1400" spc="-10" dirty="0">
                <a:latin typeface="Arial MT"/>
                <a:cs typeface="Arial MT"/>
              </a:rPr>
              <a:t> </a:t>
            </a:r>
            <a:r>
              <a:rPr lang="en-US" sz="1400" spc="-5" dirty="0">
                <a:latin typeface="Arial MT"/>
                <a:cs typeface="Arial MT"/>
              </a:rPr>
              <a:t>are</a:t>
            </a:r>
            <a:endParaRPr lang="en-US" sz="1400" dirty="0">
              <a:latin typeface="Arial MT"/>
              <a:cs typeface="Arial MT"/>
            </a:endParaRPr>
          </a:p>
          <a:p>
            <a:pPr marL="1263015" lvl="1" indent="-337185">
              <a:lnSpc>
                <a:spcPct val="100000"/>
              </a:lnSpc>
              <a:spcBef>
                <a:spcPts val="765"/>
              </a:spcBef>
              <a:buAutoNum type="romanLcParenR"/>
              <a:tabLst>
                <a:tab pos="1263650" algn="l"/>
              </a:tabLst>
            </a:pPr>
            <a:r>
              <a:rPr lang="en-US" sz="1400" spc="-5" dirty="0">
                <a:latin typeface="Arial MT"/>
                <a:cs typeface="Arial MT"/>
              </a:rPr>
              <a:t>High</a:t>
            </a:r>
            <a:r>
              <a:rPr lang="en-US" sz="1400" spc="-10" dirty="0">
                <a:latin typeface="Arial MT"/>
                <a:cs typeface="Arial MT"/>
              </a:rPr>
              <a:t> </a:t>
            </a:r>
            <a:r>
              <a:rPr lang="en-US" sz="1400" spc="-5" dirty="0">
                <a:latin typeface="Arial MT"/>
                <a:cs typeface="Arial MT"/>
              </a:rPr>
              <a:t>resistance</a:t>
            </a:r>
            <a:r>
              <a:rPr lang="en-US" sz="1400" spc="-40" dirty="0">
                <a:latin typeface="Arial MT"/>
                <a:cs typeface="Arial MT"/>
              </a:rPr>
              <a:t> </a:t>
            </a:r>
            <a:r>
              <a:rPr lang="en-US" sz="1400" spc="-10" dirty="0">
                <a:latin typeface="Arial MT"/>
                <a:cs typeface="Arial MT"/>
              </a:rPr>
              <a:t>interruption</a:t>
            </a:r>
            <a:endParaRPr lang="en-US" sz="1400" dirty="0">
              <a:latin typeface="Arial MT"/>
              <a:cs typeface="Arial MT"/>
            </a:endParaRPr>
          </a:p>
          <a:p>
            <a:pPr marL="1263015" lvl="1" indent="-337185">
              <a:lnSpc>
                <a:spcPct val="100000"/>
              </a:lnSpc>
              <a:spcBef>
                <a:spcPts val="765"/>
              </a:spcBef>
              <a:buAutoNum type="romanLcParenR"/>
              <a:tabLst>
                <a:tab pos="1263650" algn="l"/>
              </a:tabLst>
            </a:pPr>
            <a:r>
              <a:rPr lang="en-US" sz="1400" spc="-5" dirty="0">
                <a:latin typeface="Arial MT"/>
                <a:cs typeface="Arial MT"/>
              </a:rPr>
              <a:t>Current</a:t>
            </a:r>
            <a:r>
              <a:rPr lang="en-US" sz="1400" spc="-35" dirty="0">
                <a:latin typeface="Arial MT"/>
                <a:cs typeface="Arial MT"/>
              </a:rPr>
              <a:t> </a:t>
            </a:r>
            <a:r>
              <a:rPr lang="en-US" sz="1400" dirty="0">
                <a:latin typeface="Arial MT"/>
                <a:cs typeface="Arial MT"/>
              </a:rPr>
              <a:t>zero</a:t>
            </a:r>
            <a:r>
              <a:rPr lang="en-US" sz="1400" spc="-45" dirty="0">
                <a:latin typeface="Arial MT"/>
                <a:cs typeface="Arial MT"/>
              </a:rPr>
              <a:t> </a:t>
            </a:r>
            <a:r>
              <a:rPr lang="en-US" sz="1400" spc="-10" dirty="0">
                <a:latin typeface="Arial MT"/>
                <a:cs typeface="Arial MT"/>
              </a:rPr>
              <a:t>interruption</a:t>
            </a:r>
          </a:p>
          <a:p>
            <a:pPr marL="925830" lvl="1" indent="0">
              <a:lnSpc>
                <a:spcPct val="100000"/>
              </a:lnSpc>
              <a:spcBef>
                <a:spcPts val="765"/>
              </a:spcBef>
              <a:buNone/>
              <a:tabLst>
                <a:tab pos="1263650" algn="l"/>
              </a:tabLst>
            </a:pPr>
            <a:r>
              <a:rPr lang="en-US" spc="-10" dirty="0">
                <a:latin typeface="Arial MT"/>
                <a:cs typeface="Arial MT"/>
              </a:rPr>
              <a:t> </a:t>
            </a:r>
            <a:r>
              <a:rPr lang="en-US" spc="-875" dirty="0">
                <a:latin typeface="Arial MT"/>
                <a:cs typeface="Arial MT"/>
              </a:rPr>
              <a:t> </a:t>
            </a:r>
            <a:r>
              <a:rPr lang="en-US" spc="-5" dirty="0">
                <a:solidFill>
                  <a:srgbClr val="FF00FF"/>
                </a:solidFill>
                <a:latin typeface="Arial MT"/>
                <a:cs typeface="Arial MT"/>
              </a:rPr>
              <a:t>High</a:t>
            </a:r>
            <a:r>
              <a:rPr lang="en-US" spc="-25" dirty="0">
                <a:solidFill>
                  <a:srgbClr val="FF00FF"/>
                </a:solidFill>
                <a:latin typeface="Arial MT"/>
                <a:cs typeface="Arial MT"/>
              </a:rPr>
              <a:t> </a:t>
            </a:r>
            <a:r>
              <a:rPr lang="en-US" spc="-5" dirty="0">
                <a:solidFill>
                  <a:srgbClr val="FF00FF"/>
                </a:solidFill>
                <a:latin typeface="Arial MT"/>
                <a:cs typeface="Arial MT"/>
              </a:rPr>
              <a:t>resistance</a:t>
            </a:r>
            <a:r>
              <a:rPr lang="en-US" spc="-45" dirty="0">
                <a:solidFill>
                  <a:srgbClr val="FF00FF"/>
                </a:solidFill>
                <a:latin typeface="Arial MT"/>
                <a:cs typeface="Arial MT"/>
              </a:rPr>
              <a:t> </a:t>
            </a:r>
            <a:r>
              <a:rPr lang="en-US" spc="-10" dirty="0">
                <a:solidFill>
                  <a:srgbClr val="FF00FF"/>
                </a:solidFill>
                <a:latin typeface="Arial MT"/>
                <a:cs typeface="Arial MT"/>
              </a:rPr>
              <a:t>interruption</a:t>
            </a:r>
            <a:endParaRPr lang="en-US" dirty="0">
              <a:latin typeface="Arial MT"/>
              <a:cs typeface="Arial MT"/>
            </a:endParaRPr>
          </a:p>
          <a:p>
            <a:pPr marL="355600" marR="269875">
              <a:lnSpc>
                <a:spcPct val="100000"/>
              </a:lnSpc>
              <a:spcBef>
                <a:spcPts val="765"/>
              </a:spcBef>
            </a:pPr>
            <a:r>
              <a:rPr lang="en-US" sz="1400" spc="-5" dirty="0">
                <a:latin typeface="Arial MT"/>
                <a:cs typeface="Arial MT"/>
              </a:rPr>
              <a:t>The arc resistance </a:t>
            </a:r>
            <a:r>
              <a:rPr lang="en-US" sz="1400" dirty="0">
                <a:latin typeface="Arial MT"/>
                <a:cs typeface="Arial MT"/>
              </a:rPr>
              <a:t>can </a:t>
            </a:r>
            <a:r>
              <a:rPr lang="en-US" sz="1400" spc="-5" dirty="0">
                <a:latin typeface="Arial MT"/>
                <a:cs typeface="Arial MT"/>
              </a:rPr>
              <a:t>be increased </a:t>
            </a:r>
            <a:r>
              <a:rPr lang="en-US" sz="1400" spc="-10" dirty="0">
                <a:latin typeface="Arial MT"/>
                <a:cs typeface="Arial MT"/>
              </a:rPr>
              <a:t>by </a:t>
            </a:r>
            <a:r>
              <a:rPr lang="en-US" sz="1400" spc="-5" dirty="0">
                <a:latin typeface="Arial MT"/>
                <a:cs typeface="Arial MT"/>
              </a:rPr>
              <a:t> cooling, </a:t>
            </a:r>
            <a:r>
              <a:rPr lang="en-US" sz="1400" spc="-10" dirty="0">
                <a:latin typeface="Arial MT"/>
                <a:cs typeface="Arial MT"/>
              </a:rPr>
              <a:t>lengthening, </a:t>
            </a:r>
            <a:r>
              <a:rPr lang="en-US" sz="1400" spc="-5" dirty="0">
                <a:latin typeface="Arial MT"/>
                <a:cs typeface="Arial MT"/>
              </a:rPr>
              <a:t>reducing </a:t>
            </a:r>
            <a:r>
              <a:rPr lang="en-US" sz="1400" spc="10" dirty="0">
                <a:latin typeface="Arial MT"/>
                <a:cs typeface="Arial MT"/>
              </a:rPr>
              <a:t>x- </a:t>
            </a:r>
            <a:r>
              <a:rPr lang="en-US" sz="1400" spc="-5" dirty="0">
                <a:latin typeface="Arial MT"/>
                <a:cs typeface="Arial MT"/>
              </a:rPr>
              <a:t>section </a:t>
            </a:r>
            <a:r>
              <a:rPr lang="en-US" sz="1400" spc="-875" dirty="0">
                <a:latin typeface="Arial MT"/>
                <a:cs typeface="Arial MT"/>
              </a:rPr>
              <a:t> </a:t>
            </a:r>
            <a:r>
              <a:rPr lang="en-US" sz="1400" spc="-5" dirty="0">
                <a:latin typeface="Arial MT"/>
                <a:cs typeface="Arial MT"/>
              </a:rPr>
              <a:t>and</a:t>
            </a:r>
            <a:r>
              <a:rPr lang="en-US" sz="1400" spc="-30" dirty="0">
                <a:latin typeface="Arial MT"/>
                <a:cs typeface="Arial MT"/>
              </a:rPr>
              <a:t> </a:t>
            </a:r>
            <a:r>
              <a:rPr lang="en-US" sz="1400" spc="-5" dirty="0">
                <a:latin typeface="Arial MT"/>
                <a:cs typeface="Arial MT"/>
              </a:rPr>
              <a:t>splitting</a:t>
            </a:r>
            <a:r>
              <a:rPr lang="en-US" sz="1400" spc="-10" dirty="0">
                <a:latin typeface="Arial MT"/>
                <a:cs typeface="Arial MT"/>
              </a:rPr>
              <a:t> </a:t>
            </a:r>
            <a:r>
              <a:rPr lang="en-US" sz="1400" spc="-5" dirty="0">
                <a:latin typeface="Arial MT"/>
                <a:cs typeface="Arial MT"/>
              </a:rPr>
              <a:t>the</a:t>
            </a:r>
            <a:r>
              <a:rPr lang="en-US" sz="1400" spc="-15" dirty="0">
                <a:latin typeface="Arial MT"/>
                <a:cs typeface="Arial MT"/>
              </a:rPr>
              <a:t> </a:t>
            </a:r>
            <a:r>
              <a:rPr lang="en-US" sz="1400" dirty="0">
                <a:latin typeface="Arial MT"/>
                <a:cs typeface="Arial MT"/>
              </a:rPr>
              <a:t>arc.</a:t>
            </a:r>
          </a:p>
          <a:p>
            <a:pPr marL="355600" marR="480695">
              <a:lnSpc>
                <a:spcPct val="100000"/>
              </a:lnSpc>
              <a:spcBef>
                <a:spcPts val="105"/>
              </a:spcBef>
            </a:pPr>
            <a:r>
              <a:rPr lang="en-US" sz="1200" spc="-5" dirty="0">
                <a:latin typeface="Arial MT"/>
                <a:cs typeface="Arial MT"/>
              </a:rPr>
              <a:t>It</a:t>
            </a:r>
            <a:r>
              <a:rPr lang="en-US" sz="1200" spc="-30" dirty="0">
                <a:latin typeface="Arial MT"/>
                <a:cs typeface="Arial MT"/>
              </a:rPr>
              <a:t> </a:t>
            </a:r>
            <a:r>
              <a:rPr lang="en-US" sz="1200" spc="-5" dirty="0">
                <a:latin typeface="Arial MT"/>
                <a:cs typeface="Arial MT"/>
              </a:rPr>
              <a:t>is employed</a:t>
            </a:r>
            <a:r>
              <a:rPr lang="en-US" sz="1200" spc="-35" dirty="0">
                <a:latin typeface="Arial MT"/>
                <a:cs typeface="Arial MT"/>
              </a:rPr>
              <a:t> </a:t>
            </a:r>
            <a:r>
              <a:rPr lang="en-US" sz="1200" spc="-5" dirty="0">
                <a:latin typeface="Arial MT"/>
                <a:cs typeface="Arial MT"/>
              </a:rPr>
              <a:t>for</a:t>
            </a:r>
            <a:r>
              <a:rPr lang="en-US" sz="1200" spc="-20" dirty="0">
                <a:latin typeface="Arial MT"/>
                <a:cs typeface="Arial MT"/>
              </a:rPr>
              <a:t> </a:t>
            </a:r>
            <a:r>
              <a:rPr lang="en-US" sz="1200" spc="-5" dirty="0">
                <a:latin typeface="Arial MT"/>
                <a:cs typeface="Arial MT"/>
              </a:rPr>
              <a:t>low</a:t>
            </a:r>
            <a:r>
              <a:rPr lang="en-US" sz="1200" spc="-10" dirty="0">
                <a:latin typeface="Arial MT"/>
                <a:cs typeface="Arial MT"/>
              </a:rPr>
              <a:t> </a:t>
            </a:r>
            <a:r>
              <a:rPr lang="en-US" sz="1200" spc="-5" dirty="0">
                <a:latin typeface="Arial MT"/>
                <a:cs typeface="Arial MT"/>
              </a:rPr>
              <a:t>power</a:t>
            </a:r>
            <a:r>
              <a:rPr lang="en-US" sz="1200" spc="-20" dirty="0">
                <a:latin typeface="Arial MT"/>
                <a:cs typeface="Arial MT"/>
              </a:rPr>
              <a:t> </a:t>
            </a:r>
            <a:r>
              <a:rPr lang="en-US" sz="1200" dirty="0">
                <a:latin typeface="Arial MT"/>
                <a:cs typeface="Arial MT"/>
              </a:rPr>
              <a:t>AC</a:t>
            </a:r>
            <a:r>
              <a:rPr lang="en-US" sz="1200" spc="-5" dirty="0">
                <a:latin typeface="Arial MT"/>
                <a:cs typeface="Arial MT"/>
              </a:rPr>
              <a:t> and</a:t>
            </a:r>
            <a:r>
              <a:rPr lang="en-US" sz="1200" spc="-35" dirty="0">
                <a:latin typeface="Arial MT"/>
                <a:cs typeface="Arial MT"/>
              </a:rPr>
              <a:t> </a:t>
            </a:r>
            <a:r>
              <a:rPr lang="en-US" sz="1200" dirty="0">
                <a:latin typeface="Arial MT"/>
                <a:cs typeface="Arial MT"/>
              </a:rPr>
              <a:t>DC </a:t>
            </a:r>
            <a:r>
              <a:rPr lang="en-US" sz="1200" spc="-875" dirty="0">
                <a:latin typeface="Arial MT"/>
                <a:cs typeface="Arial MT"/>
              </a:rPr>
              <a:t> </a:t>
            </a:r>
            <a:r>
              <a:rPr lang="en-US" sz="1200" spc="-5" dirty="0">
                <a:latin typeface="Arial MT"/>
                <a:cs typeface="Arial MT"/>
              </a:rPr>
              <a:t>circuit</a:t>
            </a:r>
            <a:r>
              <a:rPr lang="en-US" sz="1200" spc="-35" dirty="0">
                <a:latin typeface="Arial MT"/>
                <a:cs typeface="Arial MT"/>
              </a:rPr>
              <a:t> </a:t>
            </a:r>
            <a:r>
              <a:rPr lang="en-US" sz="1200" spc="-5" dirty="0">
                <a:latin typeface="Arial MT"/>
                <a:cs typeface="Arial MT"/>
              </a:rPr>
              <a:t>breakers.</a:t>
            </a:r>
            <a:endParaRPr lang="en-US" sz="1200" dirty="0">
              <a:latin typeface="Arial MT"/>
              <a:cs typeface="Arial MT"/>
            </a:endParaRPr>
          </a:p>
          <a:p>
            <a:pPr marL="12700">
              <a:lnSpc>
                <a:spcPct val="100000"/>
              </a:lnSpc>
              <a:spcBef>
                <a:spcPts val="765"/>
              </a:spcBef>
            </a:pPr>
            <a:r>
              <a:rPr lang="en-US" sz="1200" spc="-5" dirty="0">
                <a:solidFill>
                  <a:srgbClr val="FF00FF"/>
                </a:solidFill>
                <a:latin typeface="Arial MT"/>
                <a:cs typeface="Arial MT"/>
              </a:rPr>
              <a:t>                    </a:t>
            </a:r>
            <a:r>
              <a:rPr lang="en-US" sz="1800" spc="-5" dirty="0">
                <a:solidFill>
                  <a:srgbClr val="FF00FF"/>
                </a:solidFill>
                <a:latin typeface="Arial MT"/>
                <a:cs typeface="Arial MT"/>
              </a:rPr>
              <a:t>Current</a:t>
            </a:r>
            <a:r>
              <a:rPr lang="en-US" sz="1800" spc="-50" dirty="0">
                <a:solidFill>
                  <a:srgbClr val="FF00FF"/>
                </a:solidFill>
                <a:latin typeface="Arial MT"/>
                <a:cs typeface="Arial MT"/>
              </a:rPr>
              <a:t> </a:t>
            </a:r>
            <a:r>
              <a:rPr lang="en-US" sz="1800" dirty="0">
                <a:solidFill>
                  <a:srgbClr val="FF00FF"/>
                </a:solidFill>
                <a:latin typeface="Arial MT"/>
                <a:cs typeface="Arial MT"/>
              </a:rPr>
              <a:t>zero</a:t>
            </a:r>
            <a:r>
              <a:rPr lang="en-US" sz="1800" spc="-30" dirty="0">
                <a:solidFill>
                  <a:srgbClr val="FF00FF"/>
                </a:solidFill>
                <a:latin typeface="Arial MT"/>
                <a:cs typeface="Arial MT"/>
              </a:rPr>
              <a:t> </a:t>
            </a:r>
            <a:r>
              <a:rPr lang="en-US" sz="1800" spc="-10" dirty="0">
                <a:solidFill>
                  <a:srgbClr val="FF00FF"/>
                </a:solidFill>
                <a:latin typeface="Arial MT"/>
                <a:cs typeface="Arial MT"/>
              </a:rPr>
              <a:t>interruption</a:t>
            </a:r>
            <a:endParaRPr lang="en-US" sz="1800" dirty="0">
              <a:latin typeface="Arial MT"/>
              <a:cs typeface="Arial MT"/>
            </a:endParaRPr>
          </a:p>
          <a:p>
            <a:pPr marL="355600" marR="188595">
              <a:lnSpc>
                <a:spcPct val="100000"/>
              </a:lnSpc>
              <a:spcBef>
                <a:spcPts val="765"/>
              </a:spcBef>
            </a:pPr>
            <a:r>
              <a:rPr lang="en-US" sz="1200" spc="-5" dirty="0">
                <a:latin typeface="Arial MT"/>
                <a:cs typeface="Arial MT"/>
              </a:rPr>
              <a:t>There</a:t>
            </a:r>
            <a:r>
              <a:rPr lang="en-US" sz="1200" spc="-45" dirty="0">
                <a:latin typeface="Arial MT"/>
                <a:cs typeface="Arial MT"/>
              </a:rPr>
              <a:t> </a:t>
            </a:r>
            <a:r>
              <a:rPr lang="en-US" sz="1200" spc="-5" dirty="0">
                <a:latin typeface="Arial MT"/>
                <a:cs typeface="Arial MT"/>
              </a:rPr>
              <a:t>are</a:t>
            </a:r>
            <a:r>
              <a:rPr lang="en-US" sz="1200" spc="-30" dirty="0">
                <a:latin typeface="Arial MT"/>
                <a:cs typeface="Arial MT"/>
              </a:rPr>
              <a:t> </a:t>
            </a:r>
            <a:r>
              <a:rPr lang="en-US" sz="1200" dirty="0">
                <a:latin typeface="Arial MT"/>
                <a:cs typeface="Arial MT"/>
              </a:rPr>
              <a:t>two</a:t>
            </a:r>
            <a:r>
              <a:rPr lang="en-US" sz="1200" spc="-20" dirty="0">
                <a:latin typeface="Arial MT"/>
                <a:cs typeface="Arial MT"/>
              </a:rPr>
              <a:t> </a:t>
            </a:r>
            <a:r>
              <a:rPr lang="en-US" sz="1200" spc="-5" dirty="0">
                <a:latin typeface="Arial MT"/>
                <a:cs typeface="Arial MT"/>
              </a:rPr>
              <a:t>theories</a:t>
            </a:r>
            <a:r>
              <a:rPr lang="en-US" sz="1200" spc="-25" dirty="0">
                <a:latin typeface="Arial MT"/>
                <a:cs typeface="Arial MT"/>
              </a:rPr>
              <a:t> </a:t>
            </a:r>
            <a:r>
              <a:rPr lang="en-US" sz="1200" spc="-5" dirty="0">
                <a:latin typeface="Arial MT"/>
                <a:cs typeface="Arial MT"/>
              </a:rPr>
              <a:t>to</a:t>
            </a:r>
            <a:r>
              <a:rPr lang="en-US" sz="1200" spc="-20" dirty="0">
                <a:latin typeface="Arial MT"/>
                <a:cs typeface="Arial MT"/>
              </a:rPr>
              <a:t> </a:t>
            </a:r>
            <a:r>
              <a:rPr lang="en-US" sz="1200" spc="-5" dirty="0">
                <a:latin typeface="Arial MT"/>
                <a:cs typeface="Arial MT"/>
              </a:rPr>
              <a:t>explain</a:t>
            </a:r>
            <a:r>
              <a:rPr lang="en-US" sz="1200" spc="-15" dirty="0">
                <a:latin typeface="Arial MT"/>
                <a:cs typeface="Arial MT"/>
              </a:rPr>
              <a:t> </a:t>
            </a:r>
            <a:r>
              <a:rPr lang="en-US" sz="1200" spc="-5" dirty="0">
                <a:latin typeface="Arial MT"/>
                <a:cs typeface="Arial MT"/>
              </a:rPr>
              <a:t>the</a:t>
            </a:r>
            <a:r>
              <a:rPr lang="en-US" sz="1200" spc="-20" dirty="0">
                <a:latin typeface="Arial MT"/>
                <a:cs typeface="Arial MT"/>
              </a:rPr>
              <a:t> </a:t>
            </a:r>
            <a:r>
              <a:rPr lang="en-US" sz="1200" dirty="0">
                <a:latin typeface="Arial MT"/>
                <a:cs typeface="Arial MT"/>
              </a:rPr>
              <a:t>zero </a:t>
            </a:r>
            <a:r>
              <a:rPr lang="en-US" sz="1200" spc="-875" dirty="0">
                <a:latin typeface="Arial MT"/>
                <a:cs typeface="Arial MT"/>
              </a:rPr>
              <a:t> </a:t>
            </a:r>
            <a:r>
              <a:rPr lang="en-US" sz="1200" spc="-5" dirty="0">
                <a:latin typeface="Arial MT"/>
                <a:cs typeface="Arial MT"/>
              </a:rPr>
              <a:t>current</a:t>
            </a:r>
            <a:r>
              <a:rPr lang="en-US" sz="1200" spc="-45" dirty="0">
                <a:latin typeface="Arial MT"/>
                <a:cs typeface="Arial MT"/>
              </a:rPr>
              <a:t> </a:t>
            </a:r>
            <a:r>
              <a:rPr lang="en-US" sz="1200" spc="-5" dirty="0">
                <a:latin typeface="Arial MT"/>
                <a:cs typeface="Arial MT"/>
              </a:rPr>
              <a:t>interruption</a:t>
            </a:r>
            <a:r>
              <a:rPr lang="en-US" sz="1200" spc="-25" dirty="0">
                <a:latin typeface="Arial MT"/>
                <a:cs typeface="Arial MT"/>
              </a:rPr>
              <a:t> </a:t>
            </a:r>
            <a:r>
              <a:rPr lang="en-US" sz="1200" spc="-5" dirty="0">
                <a:latin typeface="Arial MT"/>
                <a:cs typeface="Arial MT"/>
              </a:rPr>
              <a:t>of</a:t>
            </a:r>
            <a:r>
              <a:rPr lang="en-US" sz="1200" spc="-10" dirty="0">
                <a:latin typeface="Arial MT"/>
                <a:cs typeface="Arial MT"/>
              </a:rPr>
              <a:t> </a:t>
            </a:r>
            <a:r>
              <a:rPr lang="en-US" sz="1200" spc="-5" dirty="0">
                <a:latin typeface="Arial MT"/>
                <a:cs typeface="Arial MT"/>
              </a:rPr>
              <a:t>the</a:t>
            </a:r>
            <a:r>
              <a:rPr lang="en-US" sz="1200" spc="-15" dirty="0">
                <a:latin typeface="Arial MT"/>
                <a:cs typeface="Arial MT"/>
              </a:rPr>
              <a:t> </a:t>
            </a:r>
            <a:r>
              <a:rPr lang="en-US" sz="1200" dirty="0">
                <a:latin typeface="Arial MT"/>
                <a:cs typeface="Arial MT"/>
              </a:rPr>
              <a:t>arc.</a:t>
            </a:r>
          </a:p>
          <a:p>
            <a:pPr marL="692150" indent="-337185">
              <a:lnSpc>
                <a:spcPct val="100000"/>
              </a:lnSpc>
              <a:spcBef>
                <a:spcPts val="765"/>
              </a:spcBef>
              <a:buAutoNum type="romanLcParenR"/>
              <a:tabLst>
                <a:tab pos="692785" algn="l"/>
              </a:tabLst>
            </a:pPr>
            <a:r>
              <a:rPr lang="en-US" sz="1200" spc="-5" dirty="0">
                <a:latin typeface="Arial MT"/>
                <a:cs typeface="Arial MT"/>
              </a:rPr>
              <a:t>Recovery</a:t>
            </a:r>
            <a:r>
              <a:rPr lang="en-US" sz="1200" spc="-40" dirty="0">
                <a:latin typeface="Arial MT"/>
                <a:cs typeface="Arial MT"/>
              </a:rPr>
              <a:t> </a:t>
            </a:r>
            <a:r>
              <a:rPr lang="en-US" sz="1200" spc="-5" dirty="0">
                <a:latin typeface="Arial MT"/>
                <a:cs typeface="Arial MT"/>
              </a:rPr>
              <a:t>rate</a:t>
            </a:r>
            <a:r>
              <a:rPr lang="en-US" sz="1200" spc="-25" dirty="0">
                <a:latin typeface="Arial MT"/>
                <a:cs typeface="Arial MT"/>
              </a:rPr>
              <a:t> </a:t>
            </a:r>
            <a:r>
              <a:rPr lang="en-US" sz="1200" spc="-5" dirty="0">
                <a:latin typeface="Arial MT"/>
                <a:cs typeface="Arial MT"/>
              </a:rPr>
              <a:t>theory(</a:t>
            </a:r>
            <a:r>
              <a:rPr lang="en-US" sz="1200" spc="-5" dirty="0" err="1">
                <a:latin typeface="Arial MT"/>
                <a:cs typeface="Arial MT"/>
              </a:rPr>
              <a:t>Slepain’s</a:t>
            </a:r>
            <a:r>
              <a:rPr lang="en-US" sz="1200" spc="-20" dirty="0">
                <a:latin typeface="Arial MT"/>
                <a:cs typeface="Arial MT"/>
              </a:rPr>
              <a:t> </a:t>
            </a:r>
            <a:r>
              <a:rPr lang="en-US" sz="1200" spc="-5" dirty="0">
                <a:latin typeface="Arial MT"/>
                <a:cs typeface="Arial MT"/>
              </a:rPr>
              <a:t>Theory)</a:t>
            </a:r>
            <a:endParaRPr lang="en-US" sz="1200" dirty="0">
              <a:latin typeface="Arial MT"/>
              <a:cs typeface="Arial MT"/>
            </a:endParaRPr>
          </a:p>
          <a:p>
            <a:pPr marL="781685" indent="-426720">
              <a:lnSpc>
                <a:spcPct val="100000"/>
              </a:lnSpc>
              <a:spcBef>
                <a:spcPts val="770"/>
              </a:spcBef>
              <a:buAutoNum type="romanLcParenR"/>
              <a:tabLst>
                <a:tab pos="782320" algn="l"/>
              </a:tabLst>
            </a:pPr>
            <a:r>
              <a:rPr lang="en-US" sz="1200" spc="-5" dirty="0">
                <a:latin typeface="Arial MT"/>
                <a:cs typeface="Arial MT"/>
              </a:rPr>
              <a:t>Energy</a:t>
            </a:r>
            <a:r>
              <a:rPr lang="en-US" sz="1200" spc="-20" dirty="0">
                <a:latin typeface="Arial MT"/>
                <a:cs typeface="Arial MT"/>
              </a:rPr>
              <a:t> </a:t>
            </a:r>
            <a:r>
              <a:rPr lang="en-US" sz="1200" spc="-5" dirty="0">
                <a:latin typeface="Arial MT"/>
                <a:cs typeface="Arial MT"/>
              </a:rPr>
              <a:t>balance</a:t>
            </a:r>
            <a:r>
              <a:rPr lang="en-US" sz="1200" spc="-30" dirty="0">
                <a:latin typeface="Arial MT"/>
                <a:cs typeface="Arial MT"/>
              </a:rPr>
              <a:t> </a:t>
            </a:r>
            <a:r>
              <a:rPr lang="en-US" sz="1200" spc="-5" dirty="0">
                <a:latin typeface="Arial MT"/>
                <a:cs typeface="Arial MT"/>
              </a:rPr>
              <a:t>theory(Cassie’s</a:t>
            </a:r>
            <a:r>
              <a:rPr lang="en-US" sz="1200" spc="-40" dirty="0">
                <a:latin typeface="Arial MT"/>
                <a:cs typeface="Arial MT"/>
              </a:rPr>
              <a:t> </a:t>
            </a:r>
            <a:r>
              <a:rPr lang="en-US" sz="1200" spc="-5" dirty="0">
                <a:latin typeface="Arial MT"/>
                <a:cs typeface="Arial MT"/>
              </a:rPr>
              <a:t>Theory</a:t>
            </a:r>
            <a:endParaRPr lang="en-IN" sz="1200" dirty="0"/>
          </a:p>
        </p:txBody>
      </p:sp>
      <p:sp>
        <p:nvSpPr>
          <p:cNvPr id="4" name="Slide Number Placeholder 3">
            <a:extLst>
              <a:ext uri="{FF2B5EF4-FFF2-40B4-BE49-F238E27FC236}">
                <a16:creationId xmlns:a16="http://schemas.microsoft.com/office/drawing/2014/main" id="{63D39BCD-7F82-431D-B923-18B25EB72DC0}"/>
              </a:ext>
            </a:extLst>
          </p:cNvPr>
          <p:cNvSpPr>
            <a:spLocks noGrp="1"/>
          </p:cNvSpPr>
          <p:nvPr>
            <p:ph type="sldNum" sz="quarter" idx="12"/>
          </p:nvPr>
        </p:nvSpPr>
        <p:spPr/>
        <p:txBody>
          <a:bodyPr/>
          <a:lstStyle/>
          <a:p>
            <a:fld id="{CA9F79F9-620A-454C-B44A-099229A02D1C}" type="slidenum">
              <a:rPr lang="en-IN" smtClean="0"/>
              <a:pPr/>
              <a:t>108</a:t>
            </a:fld>
            <a:endParaRPr lang="en-IN"/>
          </a:p>
        </p:txBody>
      </p:sp>
      <p:pic>
        <p:nvPicPr>
          <p:cNvPr id="5" name="Picture 4">
            <a:extLst>
              <a:ext uri="{FF2B5EF4-FFF2-40B4-BE49-F238E27FC236}">
                <a16:creationId xmlns:a16="http://schemas.microsoft.com/office/drawing/2014/main" id="{873E9C06-EF0C-4661-B386-1AAE9AB05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15502135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54ACC-34B2-4407-9BE4-D5261237749C}"/>
              </a:ext>
            </a:extLst>
          </p:cNvPr>
          <p:cNvSpPr>
            <a:spLocks noGrp="1"/>
          </p:cNvSpPr>
          <p:nvPr>
            <p:ph type="title"/>
          </p:nvPr>
        </p:nvSpPr>
        <p:spPr>
          <a:xfrm>
            <a:off x="1097280" y="286603"/>
            <a:ext cx="5729648" cy="1450757"/>
          </a:xfrm>
        </p:spPr>
        <p:txBody>
          <a:bodyPr>
            <a:normAutofit/>
          </a:bodyPr>
          <a:lstStyle/>
          <a:p>
            <a:r>
              <a:rPr lang="en-IN" sz="4400" b="0" dirty="0">
                <a:solidFill>
                  <a:srgbClr val="FF0000"/>
                </a:solidFill>
                <a:latin typeface="Arial MT"/>
                <a:cs typeface="Arial MT"/>
              </a:rPr>
              <a:t>Recovery</a:t>
            </a:r>
            <a:r>
              <a:rPr lang="en-IN" sz="4400" b="0" spc="-75" dirty="0">
                <a:solidFill>
                  <a:srgbClr val="FF0000"/>
                </a:solidFill>
                <a:latin typeface="Arial MT"/>
                <a:cs typeface="Arial MT"/>
              </a:rPr>
              <a:t> </a:t>
            </a:r>
            <a:r>
              <a:rPr lang="en-IN" sz="4400" b="0" dirty="0">
                <a:solidFill>
                  <a:srgbClr val="FF0000"/>
                </a:solidFill>
                <a:latin typeface="Arial MT"/>
                <a:cs typeface="Arial MT"/>
              </a:rPr>
              <a:t>rate</a:t>
            </a:r>
            <a:r>
              <a:rPr lang="en-IN" sz="4400" b="0" spc="-40" dirty="0">
                <a:solidFill>
                  <a:srgbClr val="FF0000"/>
                </a:solidFill>
                <a:latin typeface="Arial MT"/>
                <a:cs typeface="Arial MT"/>
              </a:rPr>
              <a:t> </a:t>
            </a:r>
            <a:r>
              <a:rPr lang="en-IN" sz="4400" b="0" dirty="0">
                <a:solidFill>
                  <a:srgbClr val="FF0000"/>
                </a:solidFill>
                <a:latin typeface="Arial MT"/>
                <a:cs typeface="Arial MT"/>
              </a:rPr>
              <a:t>theory</a:t>
            </a:r>
            <a:endParaRPr lang="en-IN" sz="4400" dirty="0">
              <a:solidFill>
                <a:srgbClr val="FF0000"/>
              </a:solidFill>
            </a:endParaRPr>
          </a:p>
        </p:txBody>
      </p:sp>
      <p:sp>
        <p:nvSpPr>
          <p:cNvPr id="4" name="Slide Number Placeholder 3">
            <a:extLst>
              <a:ext uri="{FF2B5EF4-FFF2-40B4-BE49-F238E27FC236}">
                <a16:creationId xmlns:a16="http://schemas.microsoft.com/office/drawing/2014/main" id="{7CEE3CAD-36BC-4321-AA22-31BAB171244D}"/>
              </a:ext>
            </a:extLst>
          </p:cNvPr>
          <p:cNvSpPr>
            <a:spLocks noGrp="1"/>
          </p:cNvSpPr>
          <p:nvPr>
            <p:ph type="sldNum" sz="quarter" idx="12"/>
          </p:nvPr>
        </p:nvSpPr>
        <p:spPr/>
        <p:txBody>
          <a:bodyPr/>
          <a:lstStyle/>
          <a:p>
            <a:fld id="{CA9F79F9-620A-454C-B44A-099229A02D1C}" type="slidenum">
              <a:rPr lang="en-IN" smtClean="0"/>
              <a:pPr/>
              <a:t>109</a:t>
            </a:fld>
            <a:endParaRPr lang="en-IN"/>
          </a:p>
        </p:txBody>
      </p:sp>
      <p:pic>
        <p:nvPicPr>
          <p:cNvPr id="5" name="object 3">
            <a:extLst>
              <a:ext uri="{FF2B5EF4-FFF2-40B4-BE49-F238E27FC236}">
                <a16:creationId xmlns:a16="http://schemas.microsoft.com/office/drawing/2014/main" id="{9C07A0A7-0C30-4E51-8A16-C8DC63368B31}"/>
              </a:ext>
            </a:extLst>
          </p:cNvPr>
          <p:cNvPicPr>
            <a:picLocks noGrp="1"/>
          </p:cNvPicPr>
          <p:nvPr>
            <p:ph idx="1"/>
          </p:nvPr>
        </p:nvPicPr>
        <p:blipFill>
          <a:blip r:embed="rId2" cstate="print"/>
          <a:stretch>
            <a:fillRect/>
          </a:stretch>
        </p:blipFill>
        <p:spPr>
          <a:xfrm>
            <a:off x="1749425" y="2024109"/>
            <a:ext cx="9365418" cy="3514679"/>
          </a:xfrm>
          <a:prstGeom prst="rect">
            <a:avLst/>
          </a:prstGeom>
        </p:spPr>
      </p:pic>
      <p:pic>
        <p:nvPicPr>
          <p:cNvPr id="6" name="Picture 5">
            <a:extLst>
              <a:ext uri="{FF2B5EF4-FFF2-40B4-BE49-F238E27FC236}">
                <a16:creationId xmlns:a16="http://schemas.microsoft.com/office/drawing/2014/main" id="{20D23E43-0B67-40F5-8EFC-76CD9E469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1676879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48529" y="281866"/>
            <a:ext cx="8437514" cy="5497497"/>
          </a:xfrm>
          <a:prstGeom prst="rect">
            <a:avLst/>
          </a:prstGeom>
        </p:spPr>
      </p:pic>
      <p:pic>
        <p:nvPicPr>
          <p:cNvPr id="3" name="Picture 2">
            <a:extLst>
              <a:ext uri="{FF2B5EF4-FFF2-40B4-BE49-F238E27FC236}">
                <a16:creationId xmlns:a16="http://schemas.microsoft.com/office/drawing/2014/main" id="{E591C978-8053-44E0-A4EC-9CB447FA70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740" y="251019"/>
            <a:ext cx="2388092" cy="832057"/>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54ACC-34B2-4407-9BE4-D5261237749C}"/>
              </a:ext>
            </a:extLst>
          </p:cNvPr>
          <p:cNvSpPr>
            <a:spLocks noGrp="1"/>
          </p:cNvSpPr>
          <p:nvPr>
            <p:ph type="title"/>
          </p:nvPr>
        </p:nvSpPr>
        <p:spPr>
          <a:xfrm>
            <a:off x="1097279" y="286603"/>
            <a:ext cx="6697315" cy="1450757"/>
          </a:xfrm>
        </p:spPr>
        <p:txBody>
          <a:bodyPr>
            <a:normAutofit/>
          </a:bodyPr>
          <a:lstStyle/>
          <a:p>
            <a:r>
              <a:rPr lang="en-IN" sz="4400" spc="80" dirty="0">
                <a:solidFill>
                  <a:srgbClr val="FF0000"/>
                </a:solidFill>
                <a:latin typeface="Cambria"/>
                <a:cs typeface="Cambria"/>
              </a:rPr>
              <a:t>Arc</a:t>
            </a:r>
            <a:r>
              <a:rPr lang="en-IN" sz="4400" spc="145" dirty="0">
                <a:solidFill>
                  <a:srgbClr val="FF0000"/>
                </a:solidFill>
                <a:latin typeface="Cambria"/>
                <a:cs typeface="Cambria"/>
              </a:rPr>
              <a:t> </a:t>
            </a:r>
            <a:r>
              <a:rPr lang="en-IN" sz="4400" spc="-120" dirty="0">
                <a:solidFill>
                  <a:srgbClr val="FF0000"/>
                </a:solidFill>
                <a:latin typeface="Cambria"/>
                <a:cs typeface="Cambria"/>
              </a:rPr>
              <a:t>interruption </a:t>
            </a:r>
            <a:r>
              <a:rPr lang="en-IN" sz="4400" spc="-1750" dirty="0">
                <a:solidFill>
                  <a:srgbClr val="FF0000"/>
                </a:solidFill>
                <a:latin typeface="Cambria"/>
                <a:cs typeface="Cambria"/>
              </a:rPr>
              <a:t> </a:t>
            </a:r>
            <a:r>
              <a:rPr lang="en-IN" sz="4400" spc="-475" dirty="0">
                <a:solidFill>
                  <a:srgbClr val="FF0000"/>
                </a:solidFill>
                <a:latin typeface="Cambria"/>
                <a:cs typeface="Cambria"/>
              </a:rPr>
              <a:t>(or)</a:t>
            </a:r>
            <a:r>
              <a:rPr lang="en-IN" sz="4400" spc="-470" dirty="0">
                <a:solidFill>
                  <a:srgbClr val="FF0000"/>
                </a:solidFill>
                <a:latin typeface="Cambria"/>
                <a:cs typeface="Cambria"/>
              </a:rPr>
              <a:t> </a:t>
            </a:r>
            <a:r>
              <a:rPr lang="en-IN" sz="4400" spc="-35" dirty="0">
                <a:solidFill>
                  <a:srgbClr val="FF0000"/>
                </a:solidFill>
                <a:latin typeface="Cambria"/>
                <a:cs typeface="Cambria"/>
              </a:rPr>
              <a:t>Extinction </a:t>
            </a:r>
            <a:r>
              <a:rPr lang="en-IN" sz="4400" spc="-30" dirty="0">
                <a:solidFill>
                  <a:srgbClr val="FF0000"/>
                </a:solidFill>
                <a:latin typeface="Cambria"/>
                <a:cs typeface="Cambria"/>
              </a:rPr>
              <a:t> </a:t>
            </a:r>
            <a:r>
              <a:rPr lang="en-IN" sz="4400" spc="-80" dirty="0">
                <a:solidFill>
                  <a:srgbClr val="FF0000"/>
                </a:solidFill>
                <a:latin typeface="Cambria"/>
                <a:cs typeface="Cambria"/>
              </a:rPr>
              <a:t>methods</a:t>
            </a:r>
            <a:endParaRPr lang="en-IN" sz="4400" dirty="0">
              <a:solidFill>
                <a:srgbClr val="FF0000"/>
              </a:solidFill>
            </a:endParaRPr>
          </a:p>
        </p:txBody>
      </p:sp>
      <p:sp>
        <p:nvSpPr>
          <p:cNvPr id="4" name="Slide Number Placeholder 3">
            <a:extLst>
              <a:ext uri="{FF2B5EF4-FFF2-40B4-BE49-F238E27FC236}">
                <a16:creationId xmlns:a16="http://schemas.microsoft.com/office/drawing/2014/main" id="{7CEE3CAD-36BC-4321-AA22-31BAB171244D}"/>
              </a:ext>
            </a:extLst>
          </p:cNvPr>
          <p:cNvSpPr>
            <a:spLocks noGrp="1"/>
          </p:cNvSpPr>
          <p:nvPr>
            <p:ph type="sldNum" sz="quarter" idx="12"/>
          </p:nvPr>
        </p:nvSpPr>
        <p:spPr/>
        <p:txBody>
          <a:bodyPr/>
          <a:lstStyle/>
          <a:p>
            <a:fld id="{CA9F79F9-620A-454C-B44A-099229A02D1C}" type="slidenum">
              <a:rPr lang="en-IN" smtClean="0"/>
              <a:pPr/>
              <a:t>110</a:t>
            </a:fld>
            <a:endParaRPr lang="en-IN"/>
          </a:p>
        </p:txBody>
      </p:sp>
      <p:pic>
        <p:nvPicPr>
          <p:cNvPr id="7" name="object 3">
            <a:extLst>
              <a:ext uri="{FF2B5EF4-FFF2-40B4-BE49-F238E27FC236}">
                <a16:creationId xmlns:a16="http://schemas.microsoft.com/office/drawing/2014/main" id="{69772AC9-8368-4DA8-99A0-2F4D43BB22FA}"/>
              </a:ext>
            </a:extLst>
          </p:cNvPr>
          <p:cNvPicPr>
            <a:picLocks noGrp="1"/>
          </p:cNvPicPr>
          <p:nvPr>
            <p:ph idx="1"/>
          </p:nvPr>
        </p:nvPicPr>
        <p:blipFill>
          <a:blip r:embed="rId2" cstate="print"/>
          <a:stretch>
            <a:fillRect/>
          </a:stretch>
        </p:blipFill>
        <p:spPr>
          <a:xfrm>
            <a:off x="1444530" y="2112886"/>
            <a:ext cx="7060277" cy="1911097"/>
          </a:xfrm>
          <a:prstGeom prst="rect">
            <a:avLst/>
          </a:prstGeom>
        </p:spPr>
      </p:pic>
      <p:pic>
        <p:nvPicPr>
          <p:cNvPr id="8" name="Picture 7">
            <a:extLst>
              <a:ext uri="{FF2B5EF4-FFF2-40B4-BE49-F238E27FC236}">
                <a16:creationId xmlns:a16="http://schemas.microsoft.com/office/drawing/2014/main" id="{3CA9F047-D32B-427D-8F70-4E4B3B432E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347675493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15827-A48D-47EF-9A62-D005B7280BD3}"/>
              </a:ext>
            </a:extLst>
          </p:cNvPr>
          <p:cNvSpPr>
            <a:spLocks noGrp="1"/>
          </p:cNvSpPr>
          <p:nvPr>
            <p:ph type="title"/>
          </p:nvPr>
        </p:nvSpPr>
        <p:spPr>
          <a:xfrm>
            <a:off x="1097280" y="1109709"/>
            <a:ext cx="8961120" cy="627651"/>
          </a:xfrm>
        </p:spPr>
        <p:txBody>
          <a:bodyPr>
            <a:normAutofit/>
          </a:bodyPr>
          <a:lstStyle/>
          <a:p>
            <a:r>
              <a:rPr lang="en-IN" sz="4000" b="0" spc="265" dirty="0">
                <a:solidFill>
                  <a:srgbClr val="FF0000"/>
                </a:solidFill>
                <a:latin typeface="Cambria"/>
                <a:cs typeface="Cambria"/>
              </a:rPr>
              <a:t>I</a:t>
            </a:r>
            <a:r>
              <a:rPr lang="en-IN" sz="3200" b="0" spc="265" dirty="0">
                <a:solidFill>
                  <a:srgbClr val="FF0000"/>
                </a:solidFill>
                <a:latin typeface="Cambria"/>
                <a:cs typeface="Cambria"/>
              </a:rPr>
              <a:t>NTERRUPTION</a:t>
            </a:r>
            <a:r>
              <a:rPr lang="en-IN" sz="3200" b="0" spc="285" dirty="0">
                <a:solidFill>
                  <a:srgbClr val="FF0000"/>
                </a:solidFill>
                <a:latin typeface="Cambria"/>
                <a:cs typeface="Cambria"/>
              </a:rPr>
              <a:t> </a:t>
            </a:r>
            <a:r>
              <a:rPr lang="en-IN" sz="3200" b="0" spc="305" dirty="0">
                <a:solidFill>
                  <a:srgbClr val="FF0000"/>
                </a:solidFill>
                <a:latin typeface="Cambria"/>
                <a:cs typeface="Cambria"/>
              </a:rPr>
              <a:t>OF</a:t>
            </a:r>
            <a:r>
              <a:rPr lang="en-IN" sz="3200" b="0" spc="285" dirty="0">
                <a:solidFill>
                  <a:srgbClr val="FF0000"/>
                </a:solidFill>
                <a:latin typeface="Cambria"/>
                <a:cs typeface="Cambria"/>
              </a:rPr>
              <a:t> </a:t>
            </a:r>
            <a:r>
              <a:rPr lang="en-IN" sz="3200" b="0" spc="260" dirty="0">
                <a:solidFill>
                  <a:srgbClr val="FF0000"/>
                </a:solidFill>
                <a:latin typeface="Cambria"/>
                <a:cs typeface="Cambria"/>
              </a:rPr>
              <a:t>CAPACITIVE</a:t>
            </a:r>
            <a:r>
              <a:rPr lang="en-IN" sz="3200" b="0" spc="335" dirty="0">
                <a:solidFill>
                  <a:srgbClr val="FF0000"/>
                </a:solidFill>
                <a:latin typeface="Cambria"/>
                <a:cs typeface="Cambria"/>
              </a:rPr>
              <a:t> </a:t>
            </a:r>
            <a:r>
              <a:rPr lang="en-IN" sz="3200" b="0" spc="295" dirty="0">
                <a:solidFill>
                  <a:srgbClr val="FF0000"/>
                </a:solidFill>
                <a:latin typeface="Cambria"/>
                <a:cs typeface="Cambria"/>
              </a:rPr>
              <a:t>CURRENT</a:t>
            </a:r>
            <a:endParaRPr lang="en-IN" sz="3200" dirty="0">
              <a:solidFill>
                <a:srgbClr val="FF0000"/>
              </a:solidFill>
            </a:endParaRPr>
          </a:p>
        </p:txBody>
      </p:sp>
      <p:sp>
        <p:nvSpPr>
          <p:cNvPr id="3" name="Content Placeholder 2">
            <a:extLst>
              <a:ext uri="{FF2B5EF4-FFF2-40B4-BE49-F238E27FC236}">
                <a16:creationId xmlns:a16="http://schemas.microsoft.com/office/drawing/2014/main" id="{108B115B-1C10-4969-AC09-522A34BD3A6C}"/>
              </a:ext>
            </a:extLst>
          </p:cNvPr>
          <p:cNvSpPr>
            <a:spLocks noGrp="1"/>
          </p:cNvSpPr>
          <p:nvPr>
            <p:ph idx="1"/>
          </p:nvPr>
        </p:nvSpPr>
        <p:spPr/>
        <p:txBody>
          <a:bodyPr/>
          <a:lstStyle/>
          <a:p>
            <a:pPr marL="12700">
              <a:lnSpc>
                <a:spcPct val="100000"/>
              </a:lnSpc>
              <a:spcBef>
                <a:spcPts val="700"/>
              </a:spcBef>
            </a:pPr>
            <a:r>
              <a:rPr lang="en-US" sz="2000" b="1" i="1" u="heavy" spc="160" dirty="0">
                <a:uFill>
                  <a:solidFill>
                    <a:srgbClr val="000000"/>
                  </a:solidFill>
                </a:uFill>
                <a:latin typeface="Cambria"/>
                <a:cs typeface="Cambria"/>
              </a:rPr>
              <a:t>Effect:</a:t>
            </a:r>
            <a:endParaRPr lang="en-US" sz="2000" dirty="0">
              <a:latin typeface="Cambria"/>
              <a:cs typeface="Cambria"/>
            </a:endParaRPr>
          </a:p>
          <a:p>
            <a:pPr marL="286385" marR="197485" indent="-274320">
              <a:lnSpc>
                <a:spcPct val="100000"/>
              </a:lnSpc>
              <a:spcBef>
                <a:spcPts val="600"/>
              </a:spcBef>
              <a:buClr>
                <a:srgbClr val="FE8637"/>
              </a:buClr>
              <a:buSzPct val="68750"/>
              <a:buFont typeface="Wingdings"/>
              <a:buChar char=""/>
              <a:tabLst>
                <a:tab pos="287020" algn="l"/>
              </a:tabLst>
            </a:pPr>
            <a:r>
              <a:rPr lang="en-US" sz="2000" spc="110" dirty="0">
                <a:latin typeface="Cambria"/>
                <a:cs typeface="Cambria"/>
              </a:rPr>
              <a:t>The </a:t>
            </a:r>
            <a:r>
              <a:rPr lang="en-US" sz="2000" spc="75" dirty="0">
                <a:latin typeface="Cambria"/>
                <a:cs typeface="Cambria"/>
              </a:rPr>
              <a:t>interruption</a:t>
            </a:r>
            <a:r>
              <a:rPr lang="en-US" sz="2000" spc="100" dirty="0">
                <a:latin typeface="Cambria"/>
                <a:cs typeface="Cambria"/>
              </a:rPr>
              <a:t> </a:t>
            </a:r>
            <a:r>
              <a:rPr lang="en-US" sz="2000" spc="-5" dirty="0">
                <a:latin typeface="Cambria"/>
                <a:cs typeface="Cambria"/>
              </a:rPr>
              <a:t>of</a:t>
            </a:r>
            <a:r>
              <a:rPr lang="en-US" sz="2000" spc="130" dirty="0">
                <a:latin typeface="Cambria"/>
                <a:cs typeface="Cambria"/>
              </a:rPr>
              <a:t> </a:t>
            </a:r>
            <a:r>
              <a:rPr lang="en-US" sz="2000" spc="75" dirty="0">
                <a:latin typeface="Cambria"/>
                <a:cs typeface="Cambria"/>
              </a:rPr>
              <a:t>capacitive</a:t>
            </a:r>
            <a:r>
              <a:rPr lang="en-US" sz="2000" spc="110" dirty="0">
                <a:latin typeface="Cambria"/>
                <a:cs typeface="Cambria"/>
              </a:rPr>
              <a:t> </a:t>
            </a:r>
            <a:r>
              <a:rPr lang="en-US" sz="2000" spc="80" dirty="0">
                <a:latin typeface="Cambria"/>
                <a:cs typeface="Cambria"/>
              </a:rPr>
              <a:t>current</a:t>
            </a:r>
            <a:r>
              <a:rPr lang="en-US" sz="2000" spc="120" dirty="0">
                <a:latin typeface="Cambria"/>
                <a:cs typeface="Cambria"/>
              </a:rPr>
              <a:t> </a:t>
            </a:r>
            <a:r>
              <a:rPr lang="en-US" sz="2000" b="1" spc="40" dirty="0">
                <a:solidFill>
                  <a:schemeClr val="tx1"/>
                </a:solidFill>
                <a:latin typeface="Cambria"/>
                <a:cs typeface="Cambria"/>
              </a:rPr>
              <a:t>produces </a:t>
            </a:r>
            <a:r>
              <a:rPr lang="en-US" sz="2000" b="1" spc="-515" dirty="0">
                <a:solidFill>
                  <a:schemeClr val="tx1"/>
                </a:solidFill>
                <a:latin typeface="Cambria"/>
                <a:cs typeface="Cambria"/>
              </a:rPr>
              <a:t> </a:t>
            </a:r>
            <a:r>
              <a:rPr lang="en-US" sz="2000" b="1" spc="114" dirty="0">
                <a:solidFill>
                  <a:schemeClr val="tx1"/>
                </a:solidFill>
                <a:latin typeface="Cambria"/>
                <a:cs typeface="Cambria"/>
              </a:rPr>
              <a:t>high </a:t>
            </a:r>
            <a:r>
              <a:rPr lang="en-US" sz="2000" b="1" spc="70" dirty="0">
                <a:solidFill>
                  <a:schemeClr val="tx1"/>
                </a:solidFill>
                <a:latin typeface="Cambria"/>
                <a:cs typeface="Cambria"/>
              </a:rPr>
              <a:t>voltage</a:t>
            </a:r>
            <a:r>
              <a:rPr lang="en-US" sz="2000" b="1" spc="140" dirty="0">
                <a:solidFill>
                  <a:schemeClr val="tx1"/>
                </a:solidFill>
                <a:latin typeface="Cambria"/>
                <a:cs typeface="Cambria"/>
              </a:rPr>
              <a:t> </a:t>
            </a:r>
            <a:r>
              <a:rPr lang="en-US" sz="2000" b="1" spc="95" dirty="0">
                <a:solidFill>
                  <a:schemeClr val="tx1"/>
                </a:solidFill>
                <a:latin typeface="Cambria"/>
                <a:cs typeface="Cambria"/>
              </a:rPr>
              <a:t>transients</a:t>
            </a:r>
            <a:r>
              <a:rPr lang="en-US" sz="2000" spc="120" dirty="0">
                <a:solidFill>
                  <a:srgbClr val="FF0000"/>
                </a:solidFill>
                <a:latin typeface="Cambria"/>
                <a:cs typeface="Cambria"/>
              </a:rPr>
              <a:t> </a:t>
            </a:r>
            <a:r>
              <a:rPr lang="en-US" sz="2000" spc="50" dirty="0">
                <a:latin typeface="Cambria"/>
                <a:cs typeface="Cambria"/>
              </a:rPr>
              <a:t>across</a:t>
            </a:r>
            <a:r>
              <a:rPr lang="en-US" sz="2000" spc="120" dirty="0">
                <a:latin typeface="Cambria"/>
                <a:cs typeface="Cambria"/>
              </a:rPr>
              <a:t> </a:t>
            </a:r>
            <a:r>
              <a:rPr lang="en-US" sz="2000" spc="95" dirty="0">
                <a:latin typeface="Cambria"/>
                <a:cs typeface="Cambria"/>
              </a:rPr>
              <a:t>the</a:t>
            </a:r>
            <a:r>
              <a:rPr lang="en-US" sz="2000" spc="130" dirty="0">
                <a:latin typeface="Cambria"/>
                <a:cs typeface="Cambria"/>
              </a:rPr>
              <a:t> </a:t>
            </a:r>
            <a:r>
              <a:rPr lang="en-US" sz="2000" spc="95" dirty="0">
                <a:latin typeface="Cambria"/>
                <a:cs typeface="Cambria"/>
              </a:rPr>
              <a:t>gap</a:t>
            </a:r>
            <a:r>
              <a:rPr lang="en-US" sz="2000" spc="140" dirty="0">
                <a:latin typeface="Cambria"/>
                <a:cs typeface="Cambria"/>
              </a:rPr>
              <a:t> </a:t>
            </a:r>
            <a:r>
              <a:rPr lang="en-US" sz="2000" spc="-5" dirty="0">
                <a:latin typeface="Cambria"/>
                <a:cs typeface="Cambria"/>
              </a:rPr>
              <a:t>of</a:t>
            </a:r>
            <a:r>
              <a:rPr lang="en-US" sz="2000" spc="130" dirty="0">
                <a:latin typeface="Cambria"/>
                <a:cs typeface="Cambria"/>
              </a:rPr>
              <a:t> </a:t>
            </a:r>
            <a:r>
              <a:rPr lang="en-US" sz="2000" spc="95" dirty="0">
                <a:latin typeface="Cambria"/>
                <a:cs typeface="Cambria"/>
              </a:rPr>
              <a:t>the </a:t>
            </a:r>
            <a:r>
              <a:rPr lang="en-US" sz="2000" spc="100" dirty="0">
                <a:latin typeface="Cambria"/>
                <a:cs typeface="Cambria"/>
              </a:rPr>
              <a:t> </a:t>
            </a:r>
            <a:r>
              <a:rPr lang="en-US" sz="2000" spc="70" dirty="0">
                <a:latin typeface="Cambria"/>
                <a:cs typeface="Cambria"/>
              </a:rPr>
              <a:t>circuit</a:t>
            </a:r>
            <a:r>
              <a:rPr lang="en-US" sz="2000" spc="90" dirty="0">
                <a:latin typeface="Cambria"/>
                <a:cs typeface="Cambria"/>
              </a:rPr>
              <a:t> breaker.</a:t>
            </a:r>
            <a:endParaRPr lang="en-US" sz="2000" dirty="0">
              <a:latin typeface="Cambria"/>
              <a:cs typeface="Cambria"/>
            </a:endParaRPr>
          </a:p>
          <a:p>
            <a:pPr>
              <a:lnSpc>
                <a:spcPct val="100000"/>
              </a:lnSpc>
              <a:spcBef>
                <a:spcPts val="35"/>
              </a:spcBef>
              <a:buClr>
                <a:srgbClr val="FE8637"/>
              </a:buClr>
              <a:buFont typeface="Wingdings"/>
              <a:buChar char=""/>
            </a:pPr>
            <a:endParaRPr lang="en-US" sz="3200" dirty="0">
              <a:latin typeface="Cambria"/>
              <a:cs typeface="Cambria"/>
            </a:endParaRPr>
          </a:p>
          <a:p>
            <a:pPr marL="94615">
              <a:lnSpc>
                <a:spcPct val="100000"/>
              </a:lnSpc>
            </a:pPr>
            <a:r>
              <a:rPr lang="en-US" sz="2000" b="1" i="1" u="heavy" spc="130" dirty="0">
                <a:uFill>
                  <a:solidFill>
                    <a:srgbClr val="000000"/>
                  </a:solidFill>
                </a:uFill>
                <a:latin typeface="Cambria"/>
                <a:cs typeface="Cambria"/>
              </a:rPr>
              <a:t>When?</a:t>
            </a:r>
            <a:endParaRPr lang="en-US" sz="2000" dirty="0">
              <a:latin typeface="Cambria"/>
              <a:cs typeface="Cambria"/>
            </a:endParaRPr>
          </a:p>
          <a:p>
            <a:pPr marL="286385" marR="5080" indent="-274320">
              <a:lnSpc>
                <a:spcPct val="100000"/>
              </a:lnSpc>
              <a:spcBef>
                <a:spcPts val="600"/>
              </a:spcBef>
              <a:buClr>
                <a:srgbClr val="FE8637"/>
              </a:buClr>
              <a:buSzPct val="68750"/>
              <a:buFont typeface="Wingdings"/>
              <a:buChar char=""/>
              <a:tabLst>
                <a:tab pos="287020" algn="l"/>
              </a:tabLst>
            </a:pPr>
            <a:r>
              <a:rPr lang="en-US" sz="2000" spc="114" dirty="0">
                <a:latin typeface="Cambria"/>
                <a:cs typeface="Cambria"/>
              </a:rPr>
              <a:t>This </a:t>
            </a:r>
            <a:r>
              <a:rPr lang="en-US" sz="2000" spc="35" dirty="0">
                <a:latin typeface="Cambria"/>
                <a:cs typeface="Cambria"/>
              </a:rPr>
              <a:t>occurs</a:t>
            </a:r>
            <a:r>
              <a:rPr lang="en-US" sz="2000" spc="105" dirty="0">
                <a:latin typeface="Cambria"/>
                <a:cs typeface="Cambria"/>
              </a:rPr>
              <a:t> </a:t>
            </a:r>
            <a:r>
              <a:rPr lang="en-US" sz="2000" spc="75" dirty="0">
                <a:latin typeface="Cambria"/>
                <a:cs typeface="Cambria"/>
              </a:rPr>
              <a:t>when</a:t>
            </a:r>
            <a:r>
              <a:rPr lang="en-US" sz="2000" spc="110" dirty="0">
                <a:latin typeface="Cambria"/>
                <a:cs typeface="Cambria"/>
              </a:rPr>
              <a:t> </a:t>
            </a:r>
            <a:r>
              <a:rPr lang="en-US" sz="2000" spc="140" dirty="0">
                <a:latin typeface="Cambria"/>
                <a:cs typeface="Cambria"/>
              </a:rPr>
              <a:t>an</a:t>
            </a:r>
            <a:r>
              <a:rPr lang="en-US" sz="2000" spc="135" dirty="0">
                <a:latin typeface="Cambria"/>
                <a:cs typeface="Cambria"/>
              </a:rPr>
              <a:t> </a:t>
            </a:r>
            <a:r>
              <a:rPr lang="en-US" sz="2000" b="1" spc="70" dirty="0">
                <a:solidFill>
                  <a:schemeClr val="tx1"/>
                </a:solidFill>
                <a:latin typeface="Cambria"/>
                <a:cs typeface="Cambria"/>
              </a:rPr>
              <a:t>unloaded</a:t>
            </a:r>
            <a:r>
              <a:rPr lang="en-US" sz="2000" b="1" spc="114" dirty="0">
                <a:solidFill>
                  <a:schemeClr val="tx1"/>
                </a:solidFill>
                <a:latin typeface="Cambria"/>
                <a:cs typeface="Cambria"/>
              </a:rPr>
              <a:t> </a:t>
            </a:r>
            <a:r>
              <a:rPr lang="en-US" sz="2000" b="1" spc="60" dirty="0">
                <a:solidFill>
                  <a:schemeClr val="tx1"/>
                </a:solidFill>
                <a:latin typeface="Cambria"/>
                <a:cs typeface="Cambria"/>
              </a:rPr>
              <a:t>long</a:t>
            </a:r>
            <a:r>
              <a:rPr lang="en-US" sz="2000" b="1" spc="120" dirty="0">
                <a:solidFill>
                  <a:schemeClr val="tx1"/>
                </a:solidFill>
                <a:latin typeface="Cambria"/>
                <a:cs typeface="Cambria"/>
              </a:rPr>
              <a:t> </a:t>
            </a:r>
            <a:r>
              <a:rPr lang="en-US" sz="2000" b="1" spc="90" dirty="0">
                <a:solidFill>
                  <a:schemeClr val="tx1"/>
                </a:solidFill>
                <a:latin typeface="Cambria"/>
                <a:cs typeface="Cambria"/>
              </a:rPr>
              <a:t>transmission </a:t>
            </a:r>
            <a:r>
              <a:rPr lang="en-US" sz="2000" b="1" spc="-515" dirty="0">
                <a:solidFill>
                  <a:schemeClr val="tx1"/>
                </a:solidFill>
                <a:latin typeface="Cambria"/>
                <a:cs typeface="Cambria"/>
              </a:rPr>
              <a:t> </a:t>
            </a:r>
            <a:r>
              <a:rPr lang="en-US" sz="2000" b="1" spc="85" dirty="0">
                <a:solidFill>
                  <a:schemeClr val="tx1"/>
                </a:solidFill>
                <a:latin typeface="Cambria"/>
                <a:cs typeface="Cambria"/>
              </a:rPr>
              <a:t>line</a:t>
            </a:r>
            <a:r>
              <a:rPr lang="en-US" sz="2000" b="1" spc="105" dirty="0">
                <a:solidFill>
                  <a:schemeClr val="tx1"/>
                </a:solidFill>
                <a:latin typeface="Cambria"/>
                <a:cs typeface="Cambria"/>
              </a:rPr>
              <a:t> </a:t>
            </a:r>
            <a:r>
              <a:rPr lang="en-US" sz="2000" b="1" spc="-5" dirty="0">
                <a:solidFill>
                  <a:schemeClr val="tx1"/>
                </a:solidFill>
                <a:latin typeface="Cambria"/>
                <a:cs typeface="Cambria"/>
              </a:rPr>
              <a:t>or</a:t>
            </a:r>
            <a:r>
              <a:rPr lang="en-US" sz="2000" b="1" spc="130" dirty="0">
                <a:solidFill>
                  <a:schemeClr val="tx1"/>
                </a:solidFill>
                <a:latin typeface="Cambria"/>
                <a:cs typeface="Cambria"/>
              </a:rPr>
              <a:t> </a:t>
            </a:r>
            <a:r>
              <a:rPr lang="en-US" sz="2000" b="1" spc="160" dirty="0">
                <a:solidFill>
                  <a:schemeClr val="tx1"/>
                </a:solidFill>
                <a:latin typeface="Cambria"/>
                <a:cs typeface="Cambria"/>
              </a:rPr>
              <a:t>a</a:t>
            </a:r>
            <a:r>
              <a:rPr lang="en-US" sz="2000" b="1" spc="125" dirty="0">
                <a:solidFill>
                  <a:schemeClr val="tx1"/>
                </a:solidFill>
                <a:latin typeface="Cambria"/>
                <a:cs typeface="Cambria"/>
              </a:rPr>
              <a:t> </a:t>
            </a:r>
            <a:r>
              <a:rPr lang="en-US" sz="2000" b="1" spc="60" dirty="0">
                <a:solidFill>
                  <a:schemeClr val="tx1"/>
                </a:solidFill>
                <a:latin typeface="Cambria"/>
                <a:cs typeface="Cambria"/>
              </a:rPr>
              <a:t>capacitor</a:t>
            </a:r>
            <a:r>
              <a:rPr lang="en-US" sz="2000" b="1" spc="120" dirty="0">
                <a:solidFill>
                  <a:schemeClr val="tx1"/>
                </a:solidFill>
                <a:latin typeface="Cambria"/>
                <a:cs typeface="Cambria"/>
              </a:rPr>
              <a:t> </a:t>
            </a:r>
            <a:r>
              <a:rPr lang="en-US" sz="2000" b="1" spc="110" dirty="0">
                <a:solidFill>
                  <a:schemeClr val="tx1"/>
                </a:solidFill>
                <a:latin typeface="Cambria"/>
                <a:cs typeface="Cambria"/>
              </a:rPr>
              <a:t>bank</a:t>
            </a:r>
            <a:r>
              <a:rPr lang="en-US" sz="2000" b="1" spc="145" dirty="0">
                <a:solidFill>
                  <a:schemeClr val="tx1"/>
                </a:solidFill>
                <a:latin typeface="Cambria"/>
                <a:cs typeface="Cambria"/>
              </a:rPr>
              <a:t> </a:t>
            </a:r>
            <a:r>
              <a:rPr lang="en-US" sz="2000" b="1" spc="80" dirty="0">
                <a:solidFill>
                  <a:schemeClr val="tx1"/>
                </a:solidFill>
                <a:latin typeface="Cambria"/>
                <a:cs typeface="Cambria"/>
              </a:rPr>
              <a:t>is</a:t>
            </a:r>
            <a:r>
              <a:rPr lang="en-US" sz="2000" b="1" spc="135" dirty="0">
                <a:solidFill>
                  <a:schemeClr val="tx1"/>
                </a:solidFill>
                <a:latin typeface="Cambria"/>
                <a:cs typeface="Cambria"/>
              </a:rPr>
              <a:t> </a:t>
            </a:r>
            <a:r>
              <a:rPr lang="en-US" sz="2000" b="1" spc="65" dirty="0">
                <a:solidFill>
                  <a:schemeClr val="tx1"/>
                </a:solidFill>
                <a:latin typeface="Cambria"/>
                <a:cs typeface="Cambria"/>
              </a:rPr>
              <a:t>switched</a:t>
            </a:r>
            <a:r>
              <a:rPr lang="en-US" sz="2000" b="1" spc="95" dirty="0">
                <a:solidFill>
                  <a:schemeClr val="tx1"/>
                </a:solidFill>
                <a:latin typeface="Cambria"/>
                <a:cs typeface="Cambria"/>
              </a:rPr>
              <a:t> </a:t>
            </a:r>
            <a:r>
              <a:rPr lang="en-US" sz="2000" b="1" spc="60" dirty="0">
                <a:solidFill>
                  <a:schemeClr val="tx1"/>
                </a:solidFill>
                <a:latin typeface="Cambria"/>
                <a:cs typeface="Cambria"/>
              </a:rPr>
              <a:t>off.</a:t>
            </a:r>
            <a:endParaRPr lang="en-US" sz="2000" b="1" dirty="0">
              <a:solidFill>
                <a:schemeClr val="tx1"/>
              </a:solidFill>
              <a:latin typeface="Cambria"/>
              <a:cs typeface="Cambria"/>
            </a:endParaRPr>
          </a:p>
          <a:p>
            <a:endParaRPr lang="en-IN" dirty="0"/>
          </a:p>
        </p:txBody>
      </p:sp>
      <p:sp>
        <p:nvSpPr>
          <p:cNvPr id="4" name="Slide Number Placeholder 3">
            <a:extLst>
              <a:ext uri="{FF2B5EF4-FFF2-40B4-BE49-F238E27FC236}">
                <a16:creationId xmlns:a16="http://schemas.microsoft.com/office/drawing/2014/main" id="{BAE9E7A7-995D-4732-8883-83E0B5A6807F}"/>
              </a:ext>
            </a:extLst>
          </p:cNvPr>
          <p:cNvSpPr>
            <a:spLocks noGrp="1"/>
          </p:cNvSpPr>
          <p:nvPr>
            <p:ph type="sldNum" sz="quarter" idx="12"/>
          </p:nvPr>
        </p:nvSpPr>
        <p:spPr/>
        <p:txBody>
          <a:bodyPr/>
          <a:lstStyle/>
          <a:p>
            <a:fld id="{CA9F79F9-620A-454C-B44A-099229A02D1C}" type="slidenum">
              <a:rPr lang="en-IN" smtClean="0"/>
              <a:pPr/>
              <a:t>111</a:t>
            </a:fld>
            <a:endParaRPr lang="en-IN"/>
          </a:p>
        </p:txBody>
      </p:sp>
      <p:pic>
        <p:nvPicPr>
          <p:cNvPr id="5" name="Picture 4">
            <a:extLst>
              <a:ext uri="{FF2B5EF4-FFF2-40B4-BE49-F238E27FC236}">
                <a16:creationId xmlns:a16="http://schemas.microsoft.com/office/drawing/2014/main" id="{72FA6CCB-C7AE-4FFF-BCE2-6AC8FE232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285603899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2C5B2-19DA-40A7-BA9F-0D6795423906}"/>
              </a:ext>
            </a:extLst>
          </p:cNvPr>
          <p:cNvSpPr>
            <a:spLocks noGrp="1"/>
          </p:cNvSpPr>
          <p:nvPr>
            <p:ph type="title"/>
          </p:nvPr>
        </p:nvSpPr>
        <p:spPr>
          <a:xfrm>
            <a:off x="1097280" y="286603"/>
            <a:ext cx="9076530" cy="1450757"/>
          </a:xfrm>
        </p:spPr>
        <p:txBody>
          <a:bodyPr>
            <a:noAutofit/>
          </a:bodyPr>
          <a:lstStyle/>
          <a:p>
            <a:r>
              <a:rPr lang="en-US" sz="3200" b="0" spc="285" dirty="0">
                <a:solidFill>
                  <a:srgbClr val="FF0000"/>
                </a:solidFill>
                <a:latin typeface="Cambria"/>
                <a:cs typeface="Cambria"/>
              </a:rPr>
              <a:t>T</a:t>
            </a:r>
            <a:r>
              <a:rPr lang="en-US" sz="2400" b="0" spc="285" dirty="0">
                <a:solidFill>
                  <a:srgbClr val="FF0000"/>
                </a:solidFill>
                <a:latin typeface="Cambria"/>
                <a:cs typeface="Cambria"/>
              </a:rPr>
              <a:t>RANSIENT</a:t>
            </a:r>
            <a:r>
              <a:rPr lang="en-US" sz="2400" b="0" spc="320" dirty="0">
                <a:solidFill>
                  <a:srgbClr val="FF0000"/>
                </a:solidFill>
                <a:latin typeface="Cambria"/>
                <a:cs typeface="Cambria"/>
              </a:rPr>
              <a:t> </a:t>
            </a:r>
            <a:r>
              <a:rPr lang="en-US" sz="2400" b="0" spc="315" dirty="0">
                <a:solidFill>
                  <a:srgbClr val="FF0000"/>
                </a:solidFill>
                <a:latin typeface="Cambria"/>
                <a:cs typeface="Cambria"/>
              </a:rPr>
              <a:t>VOLTAGE</a:t>
            </a:r>
            <a:r>
              <a:rPr lang="en-US" sz="2400" b="0" spc="330" dirty="0">
                <a:solidFill>
                  <a:srgbClr val="FF0000"/>
                </a:solidFill>
                <a:latin typeface="Cambria"/>
                <a:cs typeface="Cambria"/>
              </a:rPr>
              <a:t> </a:t>
            </a:r>
            <a:r>
              <a:rPr lang="en-US" sz="2400" b="0" spc="320" dirty="0">
                <a:solidFill>
                  <a:srgbClr val="FF0000"/>
                </a:solidFill>
                <a:latin typeface="Cambria"/>
                <a:cs typeface="Cambria"/>
              </a:rPr>
              <a:t>ACROSS</a:t>
            </a:r>
            <a:r>
              <a:rPr lang="en-US" sz="2400" b="0" spc="330" dirty="0">
                <a:solidFill>
                  <a:srgbClr val="FF0000"/>
                </a:solidFill>
                <a:latin typeface="Cambria"/>
                <a:cs typeface="Cambria"/>
              </a:rPr>
              <a:t> </a:t>
            </a:r>
            <a:r>
              <a:rPr lang="en-US" sz="2400" b="0" spc="310" dirty="0">
                <a:solidFill>
                  <a:srgbClr val="FF0000"/>
                </a:solidFill>
                <a:latin typeface="Cambria"/>
                <a:cs typeface="Cambria"/>
              </a:rPr>
              <a:t>THE</a:t>
            </a:r>
            <a:r>
              <a:rPr lang="en-US" sz="2400" b="0" spc="345" dirty="0">
                <a:solidFill>
                  <a:srgbClr val="FF0000"/>
                </a:solidFill>
                <a:latin typeface="Cambria"/>
                <a:cs typeface="Cambria"/>
              </a:rPr>
              <a:t> </a:t>
            </a:r>
            <a:r>
              <a:rPr lang="en-US" sz="2400" b="0" spc="310" dirty="0">
                <a:solidFill>
                  <a:srgbClr val="FF0000"/>
                </a:solidFill>
                <a:latin typeface="Cambria"/>
                <a:cs typeface="Cambria"/>
              </a:rPr>
              <a:t>GAP </a:t>
            </a:r>
            <a:r>
              <a:rPr lang="en-US" sz="2400" b="0" spc="-545" dirty="0">
                <a:solidFill>
                  <a:srgbClr val="FF0000"/>
                </a:solidFill>
                <a:latin typeface="Cambria"/>
                <a:cs typeface="Cambria"/>
              </a:rPr>
              <a:t> </a:t>
            </a:r>
            <a:r>
              <a:rPr lang="en-US" sz="2400" b="0" spc="325" dirty="0">
                <a:solidFill>
                  <a:srgbClr val="FF0000"/>
                </a:solidFill>
                <a:latin typeface="Cambria"/>
                <a:cs typeface="Cambria"/>
              </a:rPr>
              <a:t>OF</a:t>
            </a:r>
            <a:r>
              <a:rPr lang="en-US" sz="2400" b="0" spc="300" dirty="0">
                <a:solidFill>
                  <a:srgbClr val="FF0000"/>
                </a:solidFill>
                <a:latin typeface="Cambria"/>
                <a:cs typeface="Cambria"/>
              </a:rPr>
              <a:t> </a:t>
            </a:r>
            <a:r>
              <a:rPr lang="en-US" sz="2400" b="0" spc="310" dirty="0">
                <a:solidFill>
                  <a:srgbClr val="FF0000"/>
                </a:solidFill>
                <a:latin typeface="Cambria"/>
                <a:cs typeface="Cambria"/>
              </a:rPr>
              <a:t>THE</a:t>
            </a:r>
            <a:r>
              <a:rPr lang="en-US" sz="2400" b="0" spc="340" dirty="0">
                <a:solidFill>
                  <a:srgbClr val="FF0000"/>
                </a:solidFill>
                <a:latin typeface="Cambria"/>
                <a:cs typeface="Cambria"/>
              </a:rPr>
              <a:t> </a:t>
            </a:r>
            <a:r>
              <a:rPr lang="en-US" sz="2400" b="0" spc="305" dirty="0">
                <a:solidFill>
                  <a:srgbClr val="FF0000"/>
                </a:solidFill>
                <a:latin typeface="Cambria"/>
                <a:cs typeface="Cambria"/>
              </a:rPr>
              <a:t>CIRCUIT</a:t>
            </a:r>
            <a:r>
              <a:rPr lang="en-US" sz="2400" b="0" spc="320" dirty="0">
                <a:solidFill>
                  <a:srgbClr val="FF0000"/>
                </a:solidFill>
                <a:latin typeface="Cambria"/>
                <a:cs typeface="Cambria"/>
              </a:rPr>
              <a:t> </a:t>
            </a:r>
            <a:r>
              <a:rPr lang="en-US" sz="2400" b="0" spc="315" dirty="0">
                <a:solidFill>
                  <a:srgbClr val="FF0000"/>
                </a:solidFill>
                <a:latin typeface="Cambria"/>
                <a:cs typeface="Cambria"/>
              </a:rPr>
              <a:t>BREAKER</a:t>
            </a:r>
            <a:r>
              <a:rPr lang="en-US" sz="2400" b="0" spc="330" dirty="0">
                <a:solidFill>
                  <a:srgbClr val="FF0000"/>
                </a:solidFill>
                <a:latin typeface="Cambria"/>
                <a:cs typeface="Cambria"/>
              </a:rPr>
              <a:t> </a:t>
            </a:r>
            <a:r>
              <a:rPr lang="en-US" sz="2400" b="0" spc="310" dirty="0">
                <a:solidFill>
                  <a:srgbClr val="FF0000"/>
                </a:solidFill>
                <a:latin typeface="Cambria"/>
                <a:cs typeface="Cambria"/>
              </a:rPr>
              <a:t>WHEN</a:t>
            </a:r>
            <a:r>
              <a:rPr lang="en-US" sz="2400" b="0" spc="330" dirty="0">
                <a:solidFill>
                  <a:srgbClr val="FF0000"/>
                </a:solidFill>
                <a:latin typeface="Cambria"/>
                <a:cs typeface="Cambria"/>
              </a:rPr>
              <a:t> </a:t>
            </a:r>
            <a:r>
              <a:rPr lang="en-US" sz="2400" b="0" spc="310" dirty="0">
                <a:solidFill>
                  <a:srgbClr val="FF0000"/>
                </a:solidFill>
                <a:latin typeface="Cambria"/>
                <a:cs typeface="Cambria"/>
              </a:rPr>
              <a:t>THE </a:t>
            </a:r>
            <a:r>
              <a:rPr lang="en-US" sz="2400" b="0" spc="315" dirty="0">
                <a:solidFill>
                  <a:srgbClr val="FF0000"/>
                </a:solidFill>
                <a:latin typeface="Cambria"/>
                <a:cs typeface="Cambria"/>
              </a:rPr>
              <a:t> </a:t>
            </a:r>
            <a:r>
              <a:rPr lang="en-US" sz="2400" b="0" spc="285" dirty="0">
                <a:solidFill>
                  <a:srgbClr val="FF0000"/>
                </a:solidFill>
                <a:latin typeface="Cambria"/>
                <a:cs typeface="Cambria"/>
              </a:rPr>
              <a:t>CAPACITIVE</a:t>
            </a:r>
            <a:r>
              <a:rPr lang="en-US" sz="2400" b="0" spc="320" dirty="0">
                <a:solidFill>
                  <a:srgbClr val="FF0000"/>
                </a:solidFill>
                <a:latin typeface="Cambria"/>
                <a:cs typeface="Cambria"/>
              </a:rPr>
              <a:t> </a:t>
            </a:r>
            <a:r>
              <a:rPr lang="en-US" sz="2400" b="0" spc="325" dirty="0">
                <a:solidFill>
                  <a:srgbClr val="FF0000"/>
                </a:solidFill>
                <a:latin typeface="Cambria"/>
                <a:cs typeface="Cambria"/>
              </a:rPr>
              <a:t>CURRENT</a:t>
            </a:r>
            <a:r>
              <a:rPr lang="en-US" sz="2400" b="0" spc="345" dirty="0">
                <a:solidFill>
                  <a:srgbClr val="FF0000"/>
                </a:solidFill>
                <a:latin typeface="Cambria"/>
                <a:cs typeface="Cambria"/>
              </a:rPr>
              <a:t> </a:t>
            </a:r>
            <a:r>
              <a:rPr lang="en-US" sz="2400" b="0" spc="275" dirty="0">
                <a:solidFill>
                  <a:srgbClr val="FF0000"/>
                </a:solidFill>
                <a:latin typeface="Cambria"/>
                <a:cs typeface="Cambria"/>
              </a:rPr>
              <a:t>IS</a:t>
            </a:r>
            <a:r>
              <a:rPr lang="en-US" sz="2400" b="0" spc="310" dirty="0">
                <a:solidFill>
                  <a:srgbClr val="FF0000"/>
                </a:solidFill>
                <a:latin typeface="Cambria"/>
                <a:cs typeface="Cambria"/>
              </a:rPr>
              <a:t> </a:t>
            </a:r>
            <a:r>
              <a:rPr lang="en-US" sz="2400" b="0" spc="290" dirty="0">
                <a:solidFill>
                  <a:srgbClr val="FF0000"/>
                </a:solidFill>
                <a:latin typeface="Cambria"/>
                <a:cs typeface="Cambria"/>
              </a:rPr>
              <a:t>INTERRUPTED</a:t>
            </a:r>
            <a:endParaRPr lang="en-IN" sz="2400" dirty="0">
              <a:solidFill>
                <a:srgbClr val="FF0000"/>
              </a:solidFill>
            </a:endParaRPr>
          </a:p>
        </p:txBody>
      </p:sp>
      <p:sp>
        <p:nvSpPr>
          <p:cNvPr id="4" name="Slide Number Placeholder 3">
            <a:extLst>
              <a:ext uri="{FF2B5EF4-FFF2-40B4-BE49-F238E27FC236}">
                <a16:creationId xmlns:a16="http://schemas.microsoft.com/office/drawing/2014/main" id="{B6FC93D9-7C53-4D7D-9F4A-9580D001BD4A}"/>
              </a:ext>
            </a:extLst>
          </p:cNvPr>
          <p:cNvSpPr>
            <a:spLocks noGrp="1"/>
          </p:cNvSpPr>
          <p:nvPr>
            <p:ph type="sldNum" sz="quarter" idx="12"/>
          </p:nvPr>
        </p:nvSpPr>
        <p:spPr/>
        <p:txBody>
          <a:bodyPr/>
          <a:lstStyle/>
          <a:p>
            <a:fld id="{CA9F79F9-620A-454C-B44A-099229A02D1C}" type="slidenum">
              <a:rPr lang="en-IN" smtClean="0"/>
              <a:pPr/>
              <a:t>112</a:t>
            </a:fld>
            <a:endParaRPr lang="en-IN"/>
          </a:p>
        </p:txBody>
      </p:sp>
      <p:pic>
        <p:nvPicPr>
          <p:cNvPr id="5" name="object 10">
            <a:extLst>
              <a:ext uri="{FF2B5EF4-FFF2-40B4-BE49-F238E27FC236}">
                <a16:creationId xmlns:a16="http://schemas.microsoft.com/office/drawing/2014/main" id="{FE160EC7-D8AF-4C34-9B90-D3C9CEAB13AC}"/>
              </a:ext>
            </a:extLst>
          </p:cNvPr>
          <p:cNvPicPr>
            <a:picLocks noGrp="1"/>
          </p:cNvPicPr>
          <p:nvPr>
            <p:ph idx="1"/>
          </p:nvPr>
        </p:nvPicPr>
        <p:blipFill>
          <a:blip r:embed="rId2" cstate="print"/>
          <a:stretch>
            <a:fillRect/>
          </a:stretch>
        </p:blipFill>
        <p:spPr>
          <a:xfrm>
            <a:off x="3449595" y="1846263"/>
            <a:ext cx="5353136" cy="4022725"/>
          </a:xfrm>
          <a:prstGeom prst="rect">
            <a:avLst/>
          </a:prstGeom>
        </p:spPr>
      </p:pic>
      <p:pic>
        <p:nvPicPr>
          <p:cNvPr id="6" name="Picture 5">
            <a:extLst>
              <a:ext uri="{FF2B5EF4-FFF2-40B4-BE49-F238E27FC236}">
                <a16:creationId xmlns:a16="http://schemas.microsoft.com/office/drawing/2014/main" id="{462A8E59-227D-4113-8E4E-84248F617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47640305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2C5B2-19DA-40A7-BA9F-0D6795423906}"/>
              </a:ext>
            </a:extLst>
          </p:cNvPr>
          <p:cNvSpPr>
            <a:spLocks noGrp="1"/>
          </p:cNvSpPr>
          <p:nvPr>
            <p:ph type="title"/>
          </p:nvPr>
        </p:nvSpPr>
        <p:spPr>
          <a:xfrm>
            <a:off x="1097280" y="286603"/>
            <a:ext cx="8934487" cy="1450757"/>
          </a:xfrm>
        </p:spPr>
        <p:txBody>
          <a:bodyPr>
            <a:noAutofit/>
          </a:bodyPr>
          <a:lstStyle/>
          <a:p>
            <a:r>
              <a:rPr lang="en-US" sz="3200" b="0" spc="285" dirty="0">
                <a:solidFill>
                  <a:srgbClr val="FF0000"/>
                </a:solidFill>
                <a:latin typeface="Cambria"/>
                <a:cs typeface="Cambria"/>
              </a:rPr>
              <a:t>T</a:t>
            </a:r>
            <a:r>
              <a:rPr lang="en-US" sz="2400" b="0" spc="285" dirty="0">
                <a:solidFill>
                  <a:srgbClr val="FF0000"/>
                </a:solidFill>
                <a:latin typeface="Cambria"/>
                <a:cs typeface="Cambria"/>
              </a:rPr>
              <a:t>RANSIENT</a:t>
            </a:r>
            <a:r>
              <a:rPr lang="en-US" sz="2400" b="0" spc="320" dirty="0">
                <a:solidFill>
                  <a:srgbClr val="FF0000"/>
                </a:solidFill>
                <a:latin typeface="Cambria"/>
                <a:cs typeface="Cambria"/>
              </a:rPr>
              <a:t> </a:t>
            </a:r>
            <a:r>
              <a:rPr lang="en-US" sz="2400" b="0" spc="315" dirty="0">
                <a:solidFill>
                  <a:srgbClr val="FF0000"/>
                </a:solidFill>
                <a:latin typeface="Cambria"/>
                <a:cs typeface="Cambria"/>
              </a:rPr>
              <a:t>VOLTAGE</a:t>
            </a:r>
            <a:r>
              <a:rPr lang="en-US" sz="2400" b="0" spc="330" dirty="0">
                <a:solidFill>
                  <a:srgbClr val="FF0000"/>
                </a:solidFill>
                <a:latin typeface="Cambria"/>
                <a:cs typeface="Cambria"/>
              </a:rPr>
              <a:t> </a:t>
            </a:r>
            <a:r>
              <a:rPr lang="en-US" sz="2400" b="0" spc="320" dirty="0">
                <a:solidFill>
                  <a:srgbClr val="FF0000"/>
                </a:solidFill>
                <a:latin typeface="Cambria"/>
                <a:cs typeface="Cambria"/>
              </a:rPr>
              <a:t>ACROSS</a:t>
            </a:r>
            <a:r>
              <a:rPr lang="en-US" sz="2400" b="0" spc="330" dirty="0">
                <a:solidFill>
                  <a:srgbClr val="FF0000"/>
                </a:solidFill>
                <a:latin typeface="Cambria"/>
                <a:cs typeface="Cambria"/>
              </a:rPr>
              <a:t> </a:t>
            </a:r>
            <a:r>
              <a:rPr lang="en-US" sz="2400" b="0" spc="310" dirty="0">
                <a:solidFill>
                  <a:srgbClr val="FF0000"/>
                </a:solidFill>
                <a:latin typeface="Cambria"/>
                <a:cs typeface="Cambria"/>
              </a:rPr>
              <a:t>THE</a:t>
            </a:r>
            <a:r>
              <a:rPr lang="en-US" sz="2400" b="0" spc="345" dirty="0">
                <a:solidFill>
                  <a:srgbClr val="FF0000"/>
                </a:solidFill>
                <a:latin typeface="Cambria"/>
                <a:cs typeface="Cambria"/>
              </a:rPr>
              <a:t> </a:t>
            </a:r>
            <a:r>
              <a:rPr lang="en-US" sz="2400" b="0" spc="310" dirty="0">
                <a:solidFill>
                  <a:srgbClr val="FF0000"/>
                </a:solidFill>
                <a:latin typeface="Cambria"/>
                <a:cs typeface="Cambria"/>
              </a:rPr>
              <a:t>GAP </a:t>
            </a:r>
            <a:r>
              <a:rPr lang="en-US" sz="2400" b="0" spc="-545" dirty="0">
                <a:solidFill>
                  <a:srgbClr val="FF0000"/>
                </a:solidFill>
                <a:latin typeface="Cambria"/>
                <a:cs typeface="Cambria"/>
              </a:rPr>
              <a:t> </a:t>
            </a:r>
            <a:r>
              <a:rPr lang="en-US" sz="2400" b="0" spc="325" dirty="0">
                <a:solidFill>
                  <a:srgbClr val="FF0000"/>
                </a:solidFill>
                <a:latin typeface="Cambria"/>
                <a:cs typeface="Cambria"/>
              </a:rPr>
              <a:t>OF</a:t>
            </a:r>
            <a:r>
              <a:rPr lang="en-US" sz="2400" b="0" spc="300" dirty="0">
                <a:solidFill>
                  <a:srgbClr val="FF0000"/>
                </a:solidFill>
                <a:latin typeface="Cambria"/>
                <a:cs typeface="Cambria"/>
              </a:rPr>
              <a:t> </a:t>
            </a:r>
            <a:r>
              <a:rPr lang="en-US" sz="2400" b="0" spc="310" dirty="0">
                <a:solidFill>
                  <a:srgbClr val="FF0000"/>
                </a:solidFill>
                <a:latin typeface="Cambria"/>
                <a:cs typeface="Cambria"/>
              </a:rPr>
              <a:t>THE</a:t>
            </a:r>
            <a:r>
              <a:rPr lang="en-US" sz="2400" b="0" spc="340" dirty="0">
                <a:solidFill>
                  <a:srgbClr val="FF0000"/>
                </a:solidFill>
                <a:latin typeface="Cambria"/>
                <a:cs typeface="Cambria"/>
              </a:rPr>
              <a:t> </a:t>
            </a:r>
            <a:r>
              <a:rPr lang="en-US" sz="2400" b="0" spc="305" dirty="0">
                <a:solidFill>
                  <a:srgbClr val="FF0000"/>
                </a:solidFill>
                <a:latin typeface="Cambria"/>
                <a:cs typeface="Cambria"/>
              </a:rPr>
              <a:t>CIRCUIT</a:t>
            </a:r>
            <a:r>
              <a:rPr lang="en-US" sz="2400" b="0" spc="320" dirty="0">
                <a:solidFill>
                  <a:srgbClr val="FF0000"/>
                </a:solidFill>
                <a:latin typeface="Cambria"/>
                <a:cs typeface="Cambria"/>
              </a:rPr>
              <a:t> </a:t>
            </a:r>
            <a:r>
              <a:rPr lang="en-US" sz="2400" b="0" spc="315" dirty="0">
                <a:solidFill>
                  <a:srgbClr val="FF0000"/>
                </a:solidFill>
                <a:latin typeface="Cambria"/>
                <a:cs typeface="Cambria"/>
              </a:rPr>
              <a:t>BREAKER</a:t>
            </a:r>
            <a:r>
              <a:rPr lang="en-US" sz="2400" b="0" spc="330" dirty="0">
                <a:solidFill>
                  <a:srgbClr val="FF0000"/>
                </a:solidFill>
                <a:latin typeface="Cambria"/>
                <a:cs typeface="Cambria"/>
              </a:rPr>
              <a:t> </a:t>
            </a:r>
            <a:r>
              <a:rPr lang="en-US" sz="2400" b="0" spc="310" dirty="0">
                <a:solidFill>
                  <a:srgbClr val="FF0000"/>
                </a:solidFill>
                <a:latin typeface="Cambria"/>
                <a:cs typeface="Cambria"/>
              </a:rPr>
              <a:t>WHEN</a:t>
            </a:r>
            <a:r>
              <a:rPr lang="en-US" sz="2400" b="0" spc="330" dirty="0">
                <a:solidFill>
                  <a:srgbClr val="FF0000"/>
                </a:solidFill>
                <a:latin typeface="Cambria"/>
                <a:cs typeface="Cambria"/>
              </a:rPr>
              <a:t> </a:t>
            </a:r>
            <a:r>
              <a:rPr lang="en-US" sz="2400" b="0" spc="310" dirty="0">
                <a:solidFill>
                  <a:srgbClr val="FF0000"/>
                </a:solidFill>
                <a:latin typeface="Cambria"/>
                <a:cs typeface="Cambria"/>
              </a:rPr>
              <a:t>THE </a:t>
            </a:r>
            <a:r>
              <a:rPr lang="en-US" sz="2400" b="0" spc="315" dirty="0">
                <a:solidFill>
                  <a:srgbClr val="FF0000"/>
                </a:solidFill>
                <a:latin typeface="Cambria"/>
                <a:cs typeface="Cambria"/>
              </a:rPr>
              <a:t> </a:t>
            </a:r>
            <a:r>
              <a:rPr lang="en-US" sz="2400" b="0" spc="285" dirty="0">
                <a:solidFill>
                  <a:srgbClr val="FF0000"/>
                </a:solidFill>
                <a:latin typeface="Cambria"/>
                <a:cs typeface="Cambria"/>
              </a:rPr>
              <a:t>CAPACITIVE</a:t>
            </a:r>
            <a:r>
              <a:rPr lang="en-US" sz="2400" b="0" spc="320" dirty="0">
                <a:solidFill>
                  <a:srgbClr val="FF0000"/>
                </a:solidFill>
                <a:latin typeface="Cambria"/>
                <a:cs typeface="Cambria"/>
              </a:rPr>
              <a:t> </a:t>
            </a:r>
            <a:r>
              <a:rPr lang="en-US" sz="2400" b="0" spc="325" dirty="0">
                <a:solidFill>
                  <a:srgbClr val="FF0000"/>
                </a:solidFill>
                <a:latin typeface="Cambria"/>
                <a:cs typeface="Cambria"/>
              </a:rPr>
              <a:t>CURRENT</a:t>
            </a:r>
            <a:r>
              <a:rPr lang="en-US" sz="2400" b="0" spc="345" dirty="0">
                <a:solidFill>
                  <a:srgbClr val="FF0000"/>
                </a:solidFill>
                <a:latin typeface="Cambria"/>
                <a:cs typeface="Cambria"/>
              </a:rPr>
              <a:t> </a:t>
            </a:r>
            <a:r>
              <a:rPr lang="en-US" sz="2400" b="0" spc="275" dirty="0">
                <a:solidFill>
                  <a:srgbClr val="FF0000"/>
                </a:solidFill>
                <a:latin typeface="Cambria"/>
                <a:cs typeface="Cambria"/>
              </a:rPr>
              <a:t>IS</a:t>
            </a:r>
            <a:r>
              <a:rPr lang="en-US" sz="2400" b="0" spc="310" dirty="0">
                <a:solidFill>
                  <a:srgbClr val="FF0000"/>
                </a:solidFill>
                <a:latin typeface="Cambria"/>
                <a:cs typeface="Cambria"/>
              </a:rPr>
              <a:t> </a:t>
            </a:r>
            <a:r>
              <a:rPr lang="en-US" sz="2400" b="0" spc="290" dirty="0">
                <a:solidFill>
                  <a:srgbClr val="FF0000"/>
                </a:solidFill>
                <a:latin typeface="Cambria"/>
                <a:cs typeface="Cambria"/>
              </a:rPr>
              <a:t>INTERRUPTED</a:t>
            </a:r>
            <a:endParaRPr lang="en-IN" sz="2400" dirty="0">
              <a:solidFill>
                <a:srgbClr val="FF0000"/>
              </a:solidFill>
            </a:endParaRPr>
          </a:p>
        </p:txBody>
      </p:sp>
      <p:sp>
        <p:nvSpPr>
          <p:cNvPr id="4" name="Slide Number Placeholder 3">
            <a:extLst>
              <a:ext uri="{FF2B5EF4-FFF2-40B4-BE49-F238E27FC236}">
                <a16:creationId xmlns:a16="http://schemas.microsoft.com/office/drawing/2014/main" id="{B6FC93D9-7C53-4D7D-9F4A-9580D001BD4A}"/>
              </a:ext>
            </a:extLst>
          </p:cNvPr>
          <p:cNvSpPr>
            <a:spLocks noGrp="1"/>
          </p:cNvSpPr>
          <p:nvPr>
            <p:ph type="sldNum" sz="quarter" idx="12"/>
          </p:nvPr>
        </p:nvSpPr>
        <p:spPr/>
        <p:txBody>
          <a:bodyPr/>
          <a:lstStyle/>
          <a:p>
            <a:fld id="{CA9F79F9-620A-454C-B44A-099229A02D1C}" type="slidenum">
              <a:rPr lang="en-IN" smtClean="0"/>
              <a:pPr/>
              <a:t>113</a:t>
            </a:fld>
            <a:endParaRPr lang="en-IN"/>
          </a:p>
        </p:txBody>
      </p:sp>
      <p:sp>
        <p:nvSpPr>
          <p:cNvPr id="6" name="Content Placeholder 5">
            <a:extLst>
              <a:ext uri="{FF2B5EF4-FFF2-40B4-BE49-F238E27FC236}">
                <a16:creationId xmlns:a16="http://schemas.microsoft.com/office/drawing/2014/main" id="{D13BEC99-B27A-4C82-A24C-DEFAD7E0E85F}"/>
              </a:ext>
            </a:extLst>
          </p:cNvPr>
          <p:cNvSpPr>
            <a:spLocks noGrp="1"/>
          </p:cNvSpPr>
          <p:nvPr>
            <p:ph idx="1"/>
          </p:nvPr>
        </p:nvSpPr>
        <p:spPr>
          <a:xfrm>
            <a:off x="1097279" y="1845734"/>
            <a:ext cx="5489951" cy="3951384"/>
          </a:xfrm>
        </p:spPr>
        <p:txBody>
          <a:bodyPr>
            <a:normAutofit/>
          </a:bodyPr>
          <a:lstStyle/>
          <a:p>
            <a:r>
              <a:rPr lang="en-US" u="sng" dirty="0"/>
              <a:t>At instant M</a:t>
            </a:r>
          </a:p>
          <a:p>
            <a:pPr marL="287020" indent="-274320">
              <a:lnSpc>
                <a:spcPct val="100000"/>
              </a:lnSpc>
              <a:spcBef>
                <a:spcPts val="700"/>
              </a:spcBef>
              <a:buClr>
                <a:srgbClr val="FE8637"/>
              </a:buClr>
              <a:buSzPct val="68750"/>
              <a:buFont typeface="Wingdings"/>
              <a:buChar char=""/>
              <a:tabLst>
                <a:tab pos="287020" algn="l"/>
              </a:tabLst>
            </a:pPr>
            <a:r>
              <a:rPr lang="en-US" sz="1200" spc="110" dirty="0">
                <a:latin typeface="Cambria"/>
                <a:cs typeface="Cambria"/>
              </a:rPr>
              <a:t>The</a:t>
            </a:r>
            <a:r>
              <a:rPr lang="en-US" sz="1200" spc="100" dirty="0">
                <a:latin typeface="Cambria"/>
                <a:cs typeface="Cambria"/>
              </a:rPr>
              <a:t> </a:t>
            </a:r>
            <a:r>
              <a:rPr lang="en-US" sz="1200" spc="75" dirty="0">
                <a:latin typeface="Cambria"/>
                <a:cs typeface="Cambria"/>
              </a:rPr>
              <a:t>capacitive</a:t>
            </a:r>
            <a:r>
              <a:rPr lang="en-US" sz="1200" spc="120" dirty="0">
                <a:latin typeface="Cambria"/>
                <a:cs typeface="Cambria"/>
              </a:rPr>
              <a:t> </a:t>
            </a:r>
            <a:r>
              <a:rPr lang="en-US" sz="1200" spc="80" dirty="0">
                <a:latin typeface="Cambria"/>
                <a:cs typeface="Cambria"/>
              </a:rPr>
              <a:t>current</a:t>
            </a:r>
            <a:r>
              <a:rPr lang="en-US" sz="1200" spc="95" dirty="0">
                <a:latin typeface="Cambria"/>
                <a:cs typeface="Cambria"/>
              </a:rPr>
              <a:t> </a:t>
            </a:r>
            <a:r>
              <a:rPr lang="en-US" sz="1200" spc="80" dirty="0">
                <a:latin typeface="Cambria"/>
                <a:cs typeface="Cambria"/>
              </a:rPr>
              <a:t>is</a:t>
            </a:r>
            <a:r>
              <a:rPr lang="en-US" sz="1200" spc="125" dirty="0">
                <a:latin typeface="Cambria"/>
                <a:cs typeface="Cambria"/>
              </a:rPr>
              <a:t> </a:t>
            </a:r>
            <a:r>
              <a:rPr lang="en-US" sz="1200" spc="85" dirty="0">
                <a:latin typeface="Cambria"/>
                <a:cs typeface="Cambria"/>
              </a:rPr>
              <a:t>0.</a:t>
            </a:r>
            <a:endParaRPr lang="en-US" sz="1200" dirty="0">
              <a:latin typeface="Cambria"/>
              <a:cs typeface="Cambria"/>
            </a:endParaRPr>
          </a:p>
          <a:p>
            <a:pPr marL="287020" indent="-274320">
              <a:lnSpc>
                <a:spcPct val="100000"/>
              </a:lnSpc>
              <a:spcBef>
                <a:spcPts val="600"/>
              </a:spcBef>
              <a:buClr>
                <a:srgbClr val="FE8637"/>
              </a:buClr>
              <a:buSzPct val="68750"/>
              <a:buFont typeface="Wingdings"/>
              <a:buChar char=""/>
              <a:tabLst>
                <a:tab pos="287020" algn="l"/>
              </a:tabLst>
            </a:pPr>
            <a:r>
              <a:rPr lang="en-US" sz="1200" spc="125" dirty="0">
                <a:latin typeface="Cambria"/>
                <a:cs typeface="Cambria"/>
              </a:rPr>
              <a:t>System</a:t>
            </a:r>
            <a:r>
              <a:rPr lang="en-US" sz="1200" spc="105" dirty="0">
                <a:latin typeface="Cambria"/>
                <a:cs typeface="Cambria"/>
              </a:rPr>
              <a:t> </a:t>
            </a:r>
            <a:r>
              <a:rPr lang="en-US" sz="1200" spc="70" dirty="0">
                <a:latin typeface="Cambria"/>
                <a:cs typeface="Cambria"/>
              </a:rPr>
              <a:t>voltage</a:t>
            </a:r>
            <a:r>
              <a:rPr lang="en-US" sz="1200" spc="125" dirty="0">
                <a:latin typeface="Cambria"/>
                <a:cs typeface="Cambria"/>
              </a:rPr>
              <a:t> </a:t>
            </a:r>
            <a:r>
              <a:rPr lang="en-US" sz="1200" spc="80" dirty="0">
                <a:latin typeface="Cambria"/>
                <a:cs typeface="Cambria"/>
              </a:rPr>
              <a:t>is</a:t>
            </a:r>
            <a:r>
              <a:rPr lang="en-US" sz="1200" spc="120" dirty="0">
                <a:latin typeface="Cambria"/>
                <a:cs typeface="Cambria"/>
              </a:rPr>
              <a:t> </a:t>
            </a:r>
            <a:r>
              <a:rPr lang="en-US" sz="1200" spc="130" dirty="0">
                <a:latin typeface="Cambria"/>
                <a:cs typeface="Cambria"/>
              </a:rPr>
              <a:t>maximum</a:t>
            </a:r>
            <a:endParaRPr lang="en-US" sz="1200" dirty="0">
              <a:latin typeface="Cambria"/>
              <a:cs typeface="Cambria"/>
            </a:endParaRPr>
          </a:p>
          <a:p>
            <a:pPr marL="287020" indent="-274320">
              <a:lnSpc>
                <a:spcPct val="100000"/>
              </a:lnSpc>
              <a:spcBef>
                <a:spcPts val="425"/>
              </a:spcBef>
              <a:buClr>
                <a:srgbClr val="FE8637"/>
              </a:buClr>
              <a:buSzPct val="66000"/>
              <a:buFont typeface="Wingdings"/>
              <a:buChar char=""/>
              <a:tabLst>
                <a:tab pos="287020" algn="l"/>
              </a:tabLst>
            </a:pPr>
            <a:r>
              <a:rPr lang="en-US" sz="1400" u="sng" spc="-15" dirty="0">
                <a:uFill>
                  <a:solidFill>
                    <a:srgbClr val="000000"/>
                  </a:solidFill>
                </a:uFill>
                <a:cs typeface="Arial" panose="020B0604020202020204" pitchFamily="34" charset="0"/>
              </a:rPr>
              <a:t>If interruption occurs</a:t>
            </a:r>
            <a:endParaRPr lang="en-US" sz="1400" u="sng" dirty="0">
              <a:cs typeface="Arial" panose="020B0604020202020204" pitchFamily="34" charset="0"/>
            </a:endParaRPr>
          </a:p>
          <a:p>
            <a:pPr marL="287020" marR="5080" indent="-274320">
              <a:lnSpc>
                <a:spcPct val="100000"/>
              </a:lnSpc>
              <a:spcBef>
                <a:spcPts val="655"/>
              </a:spcBef>
              <a:buClr>
                <a:srgbClr val="FE8637"/>
              </a:buClr>
              <a:buSzPct val="68750"/>
              <a:buFont typeface="Wingdings"/>
              <a:buChar char=""/>
              <a:tabLst>
                <a:tab pos="287020" algn="l"/>
                <a:tab pos="1825625" algn="l"/>
              </a:tabLst>
            </a:pPr>
            <a:r>
              <a:rPr lang="en-US" sz="1200" spc="105" dirty="0">
                <a:latin typeface="Cambria"/>
                <a:cs typeface="Cambria"/>
              </a:rPr>
              <a:t>Capacitor </a:t>
            </a:r>
            <a:r>
              <a:rPr lang="en-US" sz="1200" spc="280" dirty="0">
                <a:latin typeface="Cambria"/>
                <a:cs typeface="Cambria"/>
              </a:rPr>
              <a:t>C</a:t>
            </a:r>
            <a:r>
              <a:rPr lang="en-US" sz="900" spc="280" dirty="0">
                <a:latin typeface="Cambria"/>
                <a:cs typeface="Cambria"/>
              </a:rPr>
              <a:t>L</a:t>
            </a:r>
            <a:r>
              <a:rPr lang="en-US" sz="900" spc="350" dirty="0">
                <a:latin typeface="Cambria"/>
                <a:cs typeface="Cambria"/>
              </a:rPr>
              <a:t> </a:t>
            </a:r>
            <a:r>
              <a:rPr lang="en-US" sz="1200" spc="95" dirty="0">
                <a:latin typeface="Cambria"/>
                <a:cs typeface="Cambria"/>
              </a:rPr>
              <a:t>remains</a:t>
            </a:r>
            <a:r>
              <a:rPr lang="en-US" sz="1200" spc="120" dirty="0">
                <a:latin typeface="Cambria"/>
                <a:cs typeface="Cambria"/>
              </a:rPr>
              <a:t> </a:t>
            </a:r>
            <a:r>
              <a:rPr lang="en-US" sz="1200" spc="75" dirty="0">
                <a:latin typeface="Cambria"/>
                <a:cs typeface="Cambria"/>
              </a:rPr>
              <a:t>charged</a:t>
            </a:r>
            <a:r>
              <a:rPr lang="en-US" sz="1200" spc="114" dirty="0">
                <a:latin typeface="Cambria"/>
                <a:cs typeface="Cambria"/>
              </a:rPr>
              <a:t> </a:t>
            </a:r>
            <a:r>
              <a:rPr lang="en-US" sz="1200" spc="135" dirty="0">
                <a:latin typeface="Cambria"/>
                <a:cs typeface="Cambria"/>
              </a:rPr>
              <a:t>at</a:t>
            </a:r>
            <a:r>
              <a:rPr lang="en-US" sz="1200" spc="140" dirty="0">
                <a:latin typeface="Cambria"/>
                <a:cs typeface="Cambria"/>
              </a:rPr>
              <a:t> </a:t>
            </a:r>
            <a:r>
              <a:rPr lang="en-US" sz="1200" spc="95" dirty="0">
                <a:latin typeface="Cambria"/>
                <a:cs typeface="Cambria"/>
              </a:rPr>
              <a:t>the</a:t>
            </a:r>
            <a:r>
              <a:rPr lang="en-US" sz="1200" spc="125" dirty="0">
                <a:latin typeface="Cambria"/>
                <a:cs typeface="Cambria"/>
              </a:rPr>
              <a:t> </a:t>
            </a:r>
            <a:r>
              <a:rPr lang="en-US" sz="1200" spc="130" dirty="0">
                <a:latin typeface="Cambria"/>
                <a:cs typeface="Cambria"/>
              </a:rPr>
              <a:t>maximum</a:t>
            </a:r>
            <a:r>
              <a:rPr lang="en-US" sz="1200" spc="140" dirty="0">
                <a:latin typeface="Cambria"/>
                <a:cs typeface="Cambria"/>
              </a:rPr>
              <a:t> </a:t>
            </a:r>
            <a:r>
              <a:rPr lang="en-US" sz="1200" spc="95" dirty="0">
                <a:latin typeface="Cambria"/>
                <a:cs typeface="Cambria"/>
              </a:rPr>
              <a:t>value</a:t>
            </a:r>
            <a:r>
              <a:rPr lang="en-US" sz="1200" spc="135" dirty="0">
                <a:latin typeface="Cambria"/>
                <a:cs typeface="Cambria"/>
              </a:rPr>
              <a:t> </a:t>
            </a:r>
            <a:r>
              <a:rPr lang="en-US" sz="1200" spc="-10" dirty="0">
                <a:latin typeface="Cambria"/>
                <a:cs typeface="Cambria"/>
              </a:rPr>
              <a:t>of </a:t>
            </a:r>
            <a:r>
              <a:rPr lang="en-US" sz="1200" spc="-509" dirty="0">
                <a:latin typeface="Cambria"/>
                <a:cs typeface="Cambria"/>
              </a:rPr>
              <a:t> </a:t>
            </a:r>
            <a:r>
              <a:rPr lang="en-US" sz="1200" spc="85" dirty="0">
                <a:latin typeface="Cambria"/>
                <a:cs typeface="Cambria"/>
              </a:rPr>
              <a:t>system</a:t>
            </a:r>
            <a:r>
              <a:rPr lang="en-US" sz="1200" spc="114" dirty="0">
                <a:latin typeface="Cambria"/>
                <a:cs typeface="Cambria"/>
              </a:rPr>
              <a:t> </a:t>
            </a:r>
            <a:r>
              <a:rPr lang="en-US" sz="1200" spc="80" dirty="0">
                <a:latin typeface="Cambria"/>
                <a:cs typeface="Cambria"/>
              </a:rPr>
              <a:t>voltage.</a:t>
            </a:r>
            <a:endParaRPr lang="en-US" sz="1200" dirty="0">
              <a:latin typeface="Cambria"/>
              <a:cs typeface="Cambria"/>
            </a:endParaRPr>
          </a:p>
          <a:p>
            <a:pPr>
              <a:lnSpc>
                <a:spcPct val="100000"/>
              </a:lnSpc>
              <a:spcBef>
                <a:spcPts val="40"/>
              </a:spcBef>
              <a:buClr>
                <a:srgbClr val="FE8637"/>
              </a:buClr>
              <a:buFont typeface="Wingdings"/>
              <a:buChar char=""/>
            </a:pPr>
            <a:endParaRPr lang="en-US" dirty="0">
              <a:latin typeface="Cambria"/>
              <a:cs typeface="Cambria"/>
            </a:endParaRPr>
          </a:p>
          <a:p>
            <a:pPr marL="12700">
              <a:lnSpc>
                <a:spcPct val="100000"/>
              </a:lnSpc>
            </a:pPr>
            <a:r>
              <a:rPr lang="en-US" sz="1400" b="1" i="1" u="heavy" spc="175" dirty="0">
                <a:uFill>
                  <a:solidFill>
                    <a:srgbClr val="000000"/>
                  </a:solidFill>
                </a:uFill>
                <a:latin typeface="Cambria"/>
                <a:cs typeface="Cambria"/>
              </a:rPr>
              <a:t>After</a:t>
            </a:r>
            <a:r>
              <a:rPr lang="en-US" sz="1400" b="1" i="1" u="heavy" spc="145" dirty="0">
                <a:uFill>
                  <a:solidFill>
                    <a:srgbClr val="000000"/>
                  </a:solidFill>
                </a:uFill>
                <a:latin typeface="Cambria"/>
                <a:cs typeface="Cambria"/>
              </a:rPr>
              <a:t> </a:t>
            </a:r>
            <a:r>
              <a:rPr lang="en-US" sz="1400" b="1" i="1" u="heavy" spc="155" dirty="0">
                <a:uFill>
                  <a:solidFill>
                    <a:srgbClr val="000000"/>
                  </a:solidFill>
                </a:uFill>
                <a:latin typeface="Cambria"/>
                <a:cs typeface="Cambria"/>
              </a:rPr>
              <a:t>the</a:t>
            </a:r>
            <a:r>
              <a:rPr lang="en-US" sz="1400" b="1" i="1" u="heavy" spc="145" dirty="0">
                <a:uFill>
                  <a:solidFill>
                    <a:srgbClr val="000000"/>
                  </a:solidFill>
                </a:uFill>
                <a:latin typeface="Cambria"/>
                <a:cs typeface="Cambria"/>
              </a:rPr>
              <a:t> </a:t>
            </a:r>
            <a:r>
              <a:rPr lang="en-US" sz="1400" b="1" i="1" u="heavy" spc="200" dirty="0">
                <a:uFill>
                  <a:solidFill>
                    <a:srgbClr val="000000"/>
                  </a:solidFill>
                </a:uFill>
                <a:latin typeface="Cambria"/>
                <a:cs typeface="Cambria"/>
              </a:rPr>
              <a:t>instant</a:t>
            </a:r>
            <a:r>
              <a:rPr lang="en-US" sz="1400" b="1" i="1" u="heavy" spc="160" dirty="0">
                <a:uFill>
                  <a:solidFill>
                    <a:srgbClr val="000000"/>
                  </a:solidFill>
                </a:uFill>
                <a:latin typeface="Cambria"/>
                <a:cs typeface="Cambria"/>
              </a:rPr>
              <a:t> </a:t>
            </a:r>
            <a:r>
              <a:rPr lang="en-US" sz="1400" b="1" i="1" u="heavy" spc="345" dirty="0">
                <a:uFill>
                  <a:solidFill>
                    <a:srgbClr val="000000"/>
                  </a:solidFill>
                </a:uFill>
                <a:latin typeface="Cambria"/>
                <a:cs typeface="Cambria"/>
              </a:rPr>
              <a:t>M</a:t>
            </a:r>
            <a:endParaRPr lang="en-US" sz="1400" dirty="0">
              <a:latin typeface="Cambria"/>
              <a:cs typeface="Cambria"/>
            </a:endParaRPr>
          </a:p>
          <a:p>
            <a:pPr marL="287020" marR="3270885" indent="-287020">
              <a:lnSpc>
                <a:spcPct val="120800"/>
              </a:lnSpc>
              <a:spcBef>
                <a:spcPts val="5"/>
              </a:spcBef>
              <a:buClr>
                <a:srgbClr val="FE8637"/>
              </a:buClr>
              <a:buSzPct val="68750"/>
              <a:buFont typeface="Wingdings"/>
              <a:buChar char=""/>
              <a:tabLst>
                <a:tab pos="287020" algn="l"/>
              </a:tabLst>
            </a:pPr>
            <a:r>
              <a:rPr lang="en-US" sz="1200" spc="100" dirty="0">
                <a:latin typeface="Cambria"/>
                <a:cs typeface="Cambria"/>
              </a:rPr>
              <a:t>Voltage</a:t>
            </a:r>
            <a:r>
              <a:rPr lang="en-US" sz="1200" spc="120" dirty="0">
                <a:latin typeface="Cambria"/>
                <a:cs typeface="Cambria"/>
              </a:rPr>
              <a:t> </a:t>
            </a:r>
            <a:r>
              <a:rPr lang="en-US" sz="1200" spc="50" dirty="0">
                <a:latin typeface="Cambria"/>
                <a:cs typeface="Cambria"/>
              </a:rPr>
              <a:t>across</a:t>
            </a:r>
            <a:r>
              <a:rPr lang="en-US" sz="1200" spc="130" dirty="0">
                <a:latin typeface="Cambria"/>
                <a:cs typeface="Cambria"/>
              </a:rPr>
              <a:t> </a:t>
            </a:r>
            <a:r>
              <a:rPr lang="en-US" sz="1200" spc="95" dirty="0">
                <a:latin typeface="Cambria"/>
                <a:cs typeface="Cambria"/>
              </a:rPr>
              <a:t>the</a:t>
            </a:r>
            <a:r>
              <a:rPr lang="en-US" sz="1200" spc="125" dirty="0">
                <a:latin typeface="Cambria"/>
                <a:cs typeface="Cambria"/>
              </a:rPr>
              <a:t> </a:t>
            </a:r>
            <a:r>
              <a:rPr lang="en-US" sz="1200" spc="75" dirty="0">
                <a:latin typeface="Cambria"/>
                <a:cs typeface="Cambria"/>
              </a:rPr>
              <a:t>breaker</a:t>
            </a:r>
            <a:r>
              <a:rPr lang="en-US" sz="1200" spc="125" dirty="0">
                <a:latin typeface="Cambria"/>
                <a:cs typeface="Cambria"/>
              </a:rPr>
              <a:t> </a:t>
            </a:r>
            <a:r>
              <a:rPr lang="en-US" sz="1200" spc="95" dirty="0">
                <a:latin typeface="Cambria"/>
                <a:cs typeface="Cambria"/>
              </a:rPr>
              <a:t>gap</a:t>
            </a:r>
            <a:r>
              <a:rPr lang="en-US" sz="1200" spc="125" dirty="0">
                <a:latin typeface="Cambria"/>
                <a:cs typeface="Cambria"/>
              </a:rPr>
              <a:t> </a:t>
            </a:r>
            <a:r>
              <a:rPr lang="en-US" sz="1200" spc="80" dirty="0">
                <a:latin typeface="Cambria"/>
                <a:cs typeface="Cambria"/>
              </a:rPr>
              <a:t>is </a:t>
            </a:r>
            <a:r>
              <a:rPr lang="en-US" sz="1200" spc="-509" dirty="0">
                <a:latin typeface="Cambria"/>
                <a:cs typeface="Cambria"/>
              </a:rPr>
              <a:t> </a:t>
            </a:r>
            <a:r>
              <a:rPr lang="en-US" sz="1200" spc="95" dirty="0">
                <a:latin typeface="Cambria"/>
                <a:cs typeface="Cambria"/>
              </a:rPr>
              <a:t>the</a:t>
            </a:r>
            <a:r>
              <a:rPr lang="en-US" sz="1200" spc="110" dirty="0">
                <a:latin typeface="Cambria"/>
                <a:cs typeface="Cambria"/>
              </a:rPr>
              <a:t> </a:t>
            </a:r>
            <a:r>
              <a:rPr lang="en-US" sz="1200" spc="55" dirty="0">
                <a:latin typeface="Cambria"/>
                <a:cs typeface="Cambria"/>
              </a:rPr>
              <a:t>difference</a:t>
            </a:r>
            <a:r>
              <a:rPr lang="en-US" sz="1200" spc="100" dirty="0">
                <a:latin typeface="Cambria"/>
                <a:cs typeface="Cambria"/>
              </a:rPr>
              <a:t> </a:t>
            </a:r>
            <a:r>
              <a:rPr lang="en-US" sz="1200" spc="-5" dirty="0">
                <a:latin typeface="Cambria"/>
                <a:cs typeface="Cambria"/>
              </a:rPr>
              <a:t>of</a:t>
            </a:r>
            <a:r>
              <a:rPr lang="en-US" sz="1200" spc="135" dirty="0">
                <a:latin typeface="Cambria"/>
                <a:cs typeface="Cambria"/>
              </a:rPr>
              <a:t> </a:t>
            </a:r>
            <a:r>
              <a:rPr lang="en-US" sz="1200" spc="140" dirty="0" err="1">
                <a:latin typeface="Cambria"/>
                <a:cs typeface="Cambria"/>
              </a:rPr>
              <a:t>Vc</a:t>
            </a:r>
            <a:r>
              <a:rPr lang="en-US" sz="1200" spc="125" dirty="0">
                <a:latin typeface="Cambria"/>
                <a:cs typeface="Cambria"/>
              </a:rPr>
              <a:t> </a:t>
            </a:r>
            <a:r>
              <a:rPr lang="en-US" sz="1200" spc="105" dirty="0">
                <a:latin typeface="Cambria"/>
                <a:cs typeface="Cambria"/>
              </a:rPr>
              <a:t>and</a:t>
            </a:r>
            <a:r>
              <a:rPr lang="en-US" sz="1200" spc="130" dirty="0">
                <a:latin typeface="Cambria"/>
                <a:cs typeface="Cambria"/>
              </a:rPr>
              <a:t> </a:t>
            </a:r>
            <a:r>
              <a:rPr lang="en-US" sz="1200" spc="155" dirty="0" err="1">
                <a:latin typeface="Cambria"/>
                <a:cs typeface="Cambria"/>
              </a:rPr>
              <a:t>Vc</a:t>
            </a:r>
            <a:r>
              <a:rPr lang="en-US" sz="900" spc="155" dirty="0" err="1">
                <a:latin typeface="Cambria"/>
                <a:cs typeface="Cambria"/>
              </a:rPr>
              <a:t>L</a:t>
            </a:r>
            <a:endParaRPr lang="en-US" sz="900" spc="155" dirty="0">
              <a:latin typeface="Cambria"/>
              <a:cs typeface="Cambria"/>
            </a:endParaRPr>
          </a:p>
          <a:p>
            <a:pPr marL="0" marR="3270885" indent="0">
              <a:lnSpc>
                <a:spcPct val="120800"/>
              </a:lnSpc>
              <a:spcBef>
                <a:spcPts val="5"/>
              </a:spcBef>
              <a:buClr>
                <a:srgbClr val="FE8637"/>
              </a:buClr>
              <a:buSzPct val="68750"/>
              <a:buNone/>
              <a:tabLst>
                <a:tab pos="287020" algn="l"/>
              </a:tabLst>
            </a:pPr>
            <a:r>
              <a:rPr lang="en-US" sz="900" spc="155" dirty="0">
                <a:latin typeface="Cambria"/>
              </a:rPr>
              <a:t> </a:t>
            </a:r>
            <a:r>
              <a:rPr lang="en-US" sz="1800" b="1" u="sng" spc="155" dirty="0">
                <a:latin typeface="Cambria"/>
              </a:rPr>
              <a:t> </a:t>
            </a:r>
            <a:endParaRPr lang="en-IN" sz="1050" dirty="0"/>
          </a:p>
        </p:txBody>
      </p:sp>
      <p:sp>
        <p:nvSpPr>
          <p:cNvPr id="9" name="TextBox 8">
            <a:extLst>
              <a:ext uri="{FF2B5EF4-FFF2-40B4-BE49-F238E27FC236}">
                <a16:creationId xmlns:a16="http://schemas.microsoft.com/office/drawing/2014/main" id="{A7B5E452-EBA3-4C7F-A14C-F4D9203A0F59}"/>
              </a:ext>
            </a:extLst>
          </p:cNvPr>
          <p:cNvSpPr txBox="1"/>
          <p:nvPr/>
        </p:nvSpPr>
        <p:spPr>
          <a:xfrm>
            <a:off x="6853562" y="1845734"/>
            <a:ext cx="5095782" cy="2692147"/>
          </a:xfrm>
          <a:prstGeom prst="rect">
            <a:avLst/>
          </a:prstGeom>
          <a:noFill/>
        </p:spPr>
        <p:txBody>
          <a:bodyPr wrap="square">
            <a:spAutoFit/>
          </a:bodyPr>
          <a:lstStyle/>
          <a:p>
            <a:pPr marL="0" marR="3270885" indent="0">
              <a:lnSpc>
                <a:spcPct val="120800"/>
              </a:lnSpc>
              <a:spcBef>
                <a:spcPts val="5"/>
              </a:spcBef>
              <a:buClr>
                <a:srgbClr val="FE8637"/>
              </a:buClr>
              <a:buSzPct val="68750"/>
              <a:buNone/>
              <a:tabLst>
                <a:tab pos="287020" algn="l"/>
              </a:tabLst>
            </a:pPr>
            <a:r>
              <a:rPr lang="en-US" sz="1400" b="1" u="sng" spc="155" dirty="0">
                <a:latin typeface="Arial" panose="020B0604020202020204" pitchFamily="34" charset="0"/>
                <a:cs typeface="Arial" panose="020B0604020202020204" pitchFamily="34" charset="0"/>
              </a:rPr>
              <a:t>At the instant N</a:t>
            </a:r>
          </a:p>
          <a:p>
            <a:pPr marL="287020" indent="-274320">
              <a:lnSpc>
                <a:spcPct val="100000"/>
              </a:lnSpc>
              <a:spcBef>
                <a:spcPts val="700"/>
              </a:spcBef>
              <a:buClr>
                <a:srgbClr val="FE8637"/>
              </a:buClr>
              <a:buSzPct val="68750"/>
              <a:buFont typeface="Wingdings"/>
              <a:buChar char=""/>
              <a:tabLst>
                <a:tab pos="287020" algn="l"/>
              </a:tabLst>
            </a:pPr>
            <a:r>
              <a:rPr lang="en-US" sz="1200" spc="110" dirty="0">
                <a:latin typeface="Cambria"/>
                <a:cs typeface="Cambria"/>
              </a:rPr>
              <a:t>The </a:t>
            </a:r>
            <a:r>
              <a:rPr lang="en-US" sz="1200" spc="70" dirty="0">
                <a:latin typeface="Cambria"/>
                <a:cs typeface="Cambria"/>
              </a:rPr>
              <a:t>voltage</a:t>
            </a:r>
            <a:r>
              <a:rPr lang="en-US" sz="1200" spc="140" dirty="0">
                <a:latin typeface="Cambria"/>
                <a:cs typeface="Cambria"/>
              </a:rPr>
              <a:t> </a:t>
            </a:r>
            <a:r>
              <a:rPr lang="en-US" sz="1200" spc="50" dirty="0">
                <a:latin typeface="Cambria"/>
                <a:cs typeface="Cambria"/>
              </a:rPr>
              <a:t>across</a:t>
            </a:r>
            <a:r>
              <a:rPr lang="en-US" sz="1200" spc="114" dirty="0">
                <a:latin typeface="Cambria"/>
                <a:cs typeface="Cambria"/>
              </a:rPr>
              <a:t> </a:t>
            </a:r>
            <a:r>
              <a:rPr lang="en-US" sz="1200" spc="95" dirty="0">
                <a:latin typeface="Cambria"/>
                <a:cs typeface="Cambria"/>
              </a:rPr>
              <a:t>the</a:t>
            </a:r>
            <a:r>
              <a:rPr lang="en-US" sz="1200" spc="140" dirty="0">
                <a:latin typeface="Cambria"/>
                <a:cs typeface="Cambria"/>
              </a:rPr>
              <a:t> </a:t>
            </a:r>
            <a:r>
              <a:rPr lang="en-US" sz="1200" spc="95" dirty="0">
                <a:latin typeface="Cambria"/>
                <a:cs typeface="Cambria"/>
              </a:rPr>
              <a:t>gap</a:t>
            </a:r>
            <a:r>
              <a:rPr lang="en-US" sz="1200" spc="125" dirty="0">
                <a:latin typeface="Cambria"/>
                <a:cs typeface="Cambria"/>
              </a:rPr>
              <a:t> </a:t>
            </a:r>
            <a:r>
              <a:rPr lang="en-US" sz="1200" spc="80" dirty="0">
                <a:latin typeface="Cambria"/>
                <a:cs typeface="Cambria"/>
              </a:rPr>
              <a:t>is</a:t>
            </a:r>
            <a:r>
              <a:rPr lang="en-US" sz="1200" spc="135" dirty="0">
                <a:latin typeface="Cambria"/>
                <a:cs typeface="Cambria"/>
              </a:rPr>
              <a:t> </a:t>
            </a:r>
            <a:r>
              <a:rPr lang="en-US" sz="1200" spc="50" dirty="0">
                <a:latin typeface="Cambria"/>
                <a:cs typeface="Cambria"/>
              </a:rPr>
              <a:t>twice</a:t>
            </a:r>
            <a:r>
              <a:rPr lang="en-US" sz="1200" spc="100" dirty="0">
                <a:latin typeface="Cambria"/>
                <a:cs typeface="Cambria"/>
              </a:rPr>
              <a:t> </a:t>
            </a:r>
            <a:r>
              <a:rPr lang="en-US" sz="1200" spc="95" dirty="0">
                <a:latin typeface="Cambria"/>
                <a:cs typeface="Cambria"/>
              </a:rPr>
              <a:t>the</a:t>
            </a:r>
            <a:r>
              <a:rPr lang="en-US" sz="1200" spc="130" dirty="0">
                <a:latin typeface="Cambria"/>
                <a:cs typeface="Cambria"/>
              </a:rPr>
              <a:t> maximum</a:t>
            </a:r>
            <a:endParaRPr lang="en-US" sz="1200" dirty="0">
              <a:latin typeface="Cambria"/>
              <a:cs typeface="Cambria"/>
            </a:endParaRPr>
          </a:p>
          <a:p>
            <a:pPr marL="287020" indent="-274320">
              <a:lnSpc>
                <a:spcPct val="100000"/>
              </a:lnSpc>
              <a:spcBef>
                <a:spcPts val="600"/>
              </a:spcBef>
              <a:buClr>
                <a:srgbClr val="FE8637"/>
              </a:buClr>
              <a:buSzPct val="68750"/>
              <a:buFont typeface="Wingdings"/>
              <a:buChar char=""/>
              <a:tabLst>
                <a:tab pos="287020" algn="l"/>
              </a:tabLst>
            </a:pPr>
            <a:r>
              <a:rPr lang="en-US" sz="1200" spc="140" dirty="0">
                <a:latin typeface="Cambria"/>
                <a:cs typeface="Cambria"/>
              </a:rPr>
              <a:t>Value</a:t>
            </a:r>
            <a:r>
              <a:rPr lang="en-US" sz="1200" spc="100" dirty="0">
                <a:latin typeface="Cambria"/>
                <a:cs typeface="Cambria"/>
              </a:rPr>
              <a:t> </a:t>
            </a:r>
            <a:r>
              <a:rPr lang="en-US" sz="1200" spc="-5" dirty="0">
                <a:latin typeface="Cambria"/>
                <a:cs typeface="Cambria"/>
              </a:rPr>
              <a:t>of</a:t>
            </a:r>
            <a:r>
              <a:rPr lang="en-US" sz="1200" spc="110" dirty="0">
                <a:latin typeface="Cambria"/>
                <a:cs typeface="Cambria"/>
              </a:rPr>
              <a:t> </a:t>
            </a:r>
            <a:r>
              <a:rPr lang="en-US" sz="1200" spc="150" dirty="0" err="1">
                <a:latin typeface="Cambria"/>
                <a:cs typeface="Cambria"/>
              </a:rPr>
              <a:t>Vc</a:t>
            </a:r>
            <a:r>
              <a:rPr lang="en-US" sz="1200" spc="150" dirty="0">
                <a:latin typeface="Cambria"/>
                <a:cs typeface="Cambria"/>
              </a:rPr>
              <a:t>.</a:t>
            </a:r>
            <a:endParaRPr lang="en-US" sz="1200" dirty="0">
              <a:latin typeface="Cambria"/>
              <a:cs typeface="Cambria"/>
            </a:endParaRPr>
          </a:p>
          <a:p>
            <a:pPr marL="12700">
              <a:lnSpc>
                <a:spcPct val="100000"/>
              </a:lnSpc>
              <a:spcBef>
                <a:spcPts val="425"/>
              </a:spcBef>
              <a:tabLst>
                <a:tab pos="350520" algn="l"/>
              </a:tabLst>
            </a:pPr>
            <a:r>
              <a:rPr lang="en-US" sz="1600" b="1" i="1" u="sng" spc="-15" dirty="0">
                <a:uFill>
                  <a:solidFill>
                    <a:srgbClr val="000000"/>
                  </a:solidFill>
                </a:uFill>
                <a:latin typeface="Arial"/>
                <a:cs typeface="Arial"/>
              </a:rPr>
              <a:t>I</a:t>
            </a:r>
            <a:r>
              <a:rPr lang="en-US" sz="1600" b="1" i="1" u="sng" spc="-170" dirty="0">
                <a:uFill>
                  <a:solidFill>
                    <a:srgbClr val="000000"/>
                  </a:solidFill>
                </a:uFill>
                <a:latin typeface="Arial"/>
                <a:cs typeface="Arial"/>
              </a:rPr>
              <a:t>f  </a:t>
            </a:r>
            <a:r>
              <a:rPr lang="en-US" sz="1600" b="1" i="1" u="sng" spc="-155" dirty="0">
                <a:uFill>
                  <a:solidFill>
                    <a:srgbClr val="000000"/>
                  </a:solidFill>
                </a:uFill>
                <a:latin typeface="Arial"/>
                <a:cs typeface="Arial"/>
              </a:rPr>
              <a:t>t</a:t>
            </a:r>
            <a:r>
              <a:rPr lang="en-US" sz="1600" b="1" i="1" u="sng" spc="-200" dirty="0">
                <a:uFill>
                  <a:solidFill>
                    <a:srgbClr val="000000"/>
                  </a:solidFill>
                </a:uFill>
                <a:latin typeface="Arial"/>
                <a:cs typeface="Arial"/>
              </a:rPr>
              <a:t>h</a:t>
            </a:r>
            <a:r>
              <a:rPr lang="en-US" sz="1600" b="1" i="1" u="sng" spc="-60" dirty="0">
                <a:uFill>
                  <a:solidFill>
                    <a:srgbClr val="000000"/>
                  </a:solidFill>
                </a:uFill>
                <a:latin typeface="Arial"/>
                <a:cs typeface="Arial"/>
              </a:rPr>
              <a:t>e</a:t>
            </a:r>
            <a:r>
              <a:rPr lang="en-US" sz="1600" b="1" i="1" u="sng" spc="-75" dirty="0">
                <a:uFill>
                  <a:solidFill>
                    <a:srgbClr val="000000"/>
                  </a:solidFill>
                </a:uFill>
                <a:latin typeface="Arial"/>
                <a:cs typeface="Arial"/>
              </a:rPr>
              <a:t> </a:t>
            </a:r>
            <a:r>
              <a:rPr lang="en-US" sz="1600" b="1" i="1" u="sng" spc="-220" dirty="0">
                <a:uFill>
                  <a:solidFill>
                    <a:srgbClr val="000000"/>
                  </a:solidFill>
                </a:uFill>
                <a:latin typeface="Arial"/>
                <a:cs typeface="Arial"/>
              </a:rPr>
              <a:t>b</a:t>
            </a:r>
            <a:r>
              <a:rPr lang="en-US" sz="1600" b="1" i="1" u="sng" spc="-130" dirty="0">
                <a:uFill>
                  <a:solidFill>
                    <a:srgbClr val="000000"/>
                  </a:solidFill>
                </a:uFill>
                <a:latin typeface="Arial"/>
                <a:cs typeface="Arial"/>
              </a:rPr>
              <a:t>r</a:t>
            </a:r>
            <a:r>
              <a:rPr lang="en-US" sz="1600" b="1" i="1" u="sng" spc="-100" dirty="0">
                <a:uFill>
                  <a:solidFill>
                    <a:srgbClr val="000000"/>
                  </a:solidFill>
                </a:uFill>
                <a:latin typeface="Arial"/>
                <a:cs typeface="Arial"/>
              </a:rPr>
              <a:t>ea</a:t>
            </a:r>
            <a:r>
              <a:rPr lang="en-US" sz="1600" b="1" i="1" u="sng" spc="-95" dirty="0">
                <a:uFill>
                  <a:solidFill>
                    <a:srgbClr val="000000"/>
                  </a:solidFill>
                </a:uFill>
                <a:latin typeface="Arial"/>
                <a:cs typeface="Arial"/>
              </a:rPr>
              <a:t>k</a:t>
            </a:r>
            <a:r>
              <a:rPr lang="en-US" sz="1600" b="1" i="1" u="sng" spc="-65" dirty="0">
                <a:uFill>
                  <a:solidFill>
                    <a:srgbClr val="000000"/>
                  </a:solidFill>
                </a:uFill>
                <a:latin typeface="Arial"/>
                <a:cs typeface="Arial"/>
              </a:rPr>
              <a:t>e</a:t>
            </a:r>
            <a:r>
              <a:rPr lang="en-US" sz="1600" b="1" i="1" u="sng" spc="-175" dirty="0">
                <a:uFill>
                  <a:solidFill>
                    <a:srgbClr val="000000"/>
                  </a:solidFill>
                </a:uFill>
                <a:latin typeface="Arial"/>
                <a:cs typeface="Arial"/>
              </a:rPr>
              <a:t>r</a:t>
            </a:r>
            <a:r>
              <a:rPr lang="en-US" sz="1600" b="1" i="1" u="sng" spc="-65" dirty="0">
                <a:uFill>
                  <a:solidFill>
                    <a:srgbClr val="000000"/>
                  </a:solidFill>
                </a:uFill>
                <a:latin typeface="Arial"/>
                <a:cs typeface="Arial"/>
              </a:rPr>
              <a:t> </a:t>
            </a:r>
            <a:r>
              <a:rPr lang="en-US" sz="1600" b="1" i="1" u="sng" spc="-160" dirty="0">
                <a:uFill>
                  <a:solidFill>
                    <a:srgbClr val="000000"/>
                  </a:solidFill>
                </a:uFill>
                <a:latin typeface="Arial"/>
                <a:cs typeface="Arial"/>
              </a:rPr>
              <a:t>r</a:t>
            </a:r>
            <a:r>
              <a:rPr lang="en-US" sz="1600" b="1" i="1" u="sng" spc="-55" dirty="0">
                <a:uFill>
                  <a:solidFill>
                    <a:srgbClr val="000000"/>
                  </a:solidFill>
                </a:uFill>
                <a:latin typeface="Arial"/>
                <a:cs typeface="Arial"/>
              </a:rPr>
              <a:t>e</a:t>
            </a:r>
            <a:r>
              <a:rPr lang="en-US" sz="1600" b="1" i="1" u="sng" spc="-185" dirty="0">
                <a:uFill>
                  <a:solidFill>
                    <a:srgbClr val="000000"/>
                  </a:solidFill>
                </a:uFill>
                <a:latin typeface="Arial"/>
                <a:cs typeface="Arial"/>
              </a:rPr>
              <a:t>s</a:t>
            </a:r>
            <a:r>
              <a:rPr lang="en-US" sz="1600" b="1" i="1" u="sng" spc="-180" dirty="0">
                <a:uFill>
                  <a:solidFill>
                    <a:srgbClr val="000000"/>
                  </a:solidFill>
                </a:uFill>
                <a:latin typeface="Arial"/>
                <a:cs typeface="Arial"/>
              </a:rPr>
              <a:t>tr</a:t>
            </a:r>
            <a:r>
              <a:rPr lang="en-US" sz="1600" b="1" i="1" u="sng" spc="-145" dirty="0">
                <a:uFill>
                  <a:solidFill>
                    <a:srgbClr val="000000"/>
                  </a:solidFill>
                </a:uFill>
                <a:latin typeface="Arial"/>
                <a:cs typeface="Arial"/>
              </a:rPr>
              <a:t>i</a:t>
            </a:r>
            <a:r>
              <a:rPr lang="en-US" sz="1600" b="1" i="1" u="sng" spc="-195" dirty="0">
                <a:uFill>
                  <a:solidFill>
                    <a:srgbClr val="000000"/>
                  </a:solidFill>
                </a:uFill>
                <a:latin typeface="Arial"/>
                <a:cs typeface="Arial"/>
              </a:rPr>
              <a:t>k</a:t>
            </a:r>
            <a:r>
              <a:rPr lang="en-US" sz="1600" b="1" i="1" u="sng" spc="-55" dirty="0">
                <a:uFill>
                  <a:solidFill>
                    <a:srgbClr val="000000"/>
                  </a:solidFill>
                </a:uFill>
                <a:latin typeface="Arial"/>
                <a:cs typeface="Arial"/>
              </a:rPr>
              <a:t>e</a:t>
            </a:r>
            <a:r>
              <a:rPr lang="en-US" sz="1600" b="1" i="1" u="sng" spc="-195" dirty="0">
                <a:uFill>
                  <a:solidFill>
                    <a:srgbClr val="000000"/>
                  </a:solidFill>
                </a:uFill>
                <a:latin typeface="Arial"/>
                <a:cs typeface="Arial"/>
              </a:rPr>
              <a:t>s</a:t>
            </a:r>
            <a:endParaRPr lang="en-US" sz="1600" u="sng" dirty="0">
              <a:latin typeface="Arial"/>
              <a:cs typeface="Arial"/>
            </a:endParaRPr>
          </a:p>
          <a:p>
            <a:pPr marL="287020" indent="-274320">
              <a:lnSpc>
                <a:spcPct val="100000"/>
              </a:lnSpc>
              <a:spcBef>
                <a:spcPts val="655"/>
              </a:spcBef>
              <a:buClr>
                <a:srgbClr val="FE8637"/>
              </a:buClr>
              <a:buSzPct val="68750"/>
              <a:buFont typeface="Wingdings"/>
              <a:buChar char=""/>
              <a:tabLst>
                <a:tab pos="287020" algn="l"/>
              </a:tabLst>
            </a:pPr>
            <a:r>
              <a:rPr lang="en-US" sz="1200" spc="110" dirty="0">
                <a:latin typeface="Cambria"/>
                <a:cs typeface="Cambria"/>
              </a:rPr>
              <a:t>The</a:t>
            </a:r>
            <a:r>
              <a:rPr lang="en-US" sz="1200" spc="114" dirty="0">
                <a:latin typeface="Cambria"/>
                <a:cs typeface="Cambria"/>
              </a:rPr>
              <a:t> </a:t>
            </a:r>
            <a:r>
              <a:rPr lang="en-US" sz="1200" spc="70" dirty="0">
                <a:latin typeface="Cambria"/>
                <a:cs typeface="Cambria"/>
              </a:rPr>
              <a:t>voltage</a:t>
            </a:r>
            <a:r>
              <a:rPr lang="en-US" sz="1200" spc="145" dirty="0">
                <a:latin typeface="Cambria"/>
                <a:cs typeface="Cambria"/>
              </a:rPr>
              <a:t> </a:t>
            </a:r>
            <a:r>
              <a:rPr lang="en-US" sz="1200" spc="50" dirty="0">
                <a:latin typeface="Cambria"/>
                <a:cs typeface="Cambria"/>
              </a:rPr>
              <a:t>across</a:t>
            </a:r>
            <a:r>
              <a:rPr lang="en-US" sz="1200" spc="120" dirty="0">
                <a:latin typeface="Cambria"/>
                <a:cs typeface="Cambria"/>
              </a:rPr>
              <a:t> </a:t>
            </a:r>
            <a:r>
              <a:rPr lang="en-US" sz="1200" spc="95" dirty="0">
                <a:latin typeface="Cambria"/>
                <a:cs typeface="Cambria"/>
              </a:rPr>
              <a:t>the</a:t>
            </a:r>
            <a:r>
              <a:rPr lang="en-US" sz="1200" spc="145" dirty="0">
                <a:latin typeface="Cambria"/>
                <a:cs typeface="Cambria"/>
              </a:rPr>
              <a:t> </a:t>
            </a:r>
            <a:r>
              <a:rPr lang="en-US" sz="1200" spc="95" dirty="0">
                <a:latin typeface="Cambria"/>
                <a:cs typeface="Cambria"/>
              </a:rPr>
              <a:t>gap</a:t>
            </a:r>
            <a:r>
              <a:rPr lang="en-US" sz="1200" spc="135" dirty="0">
                <a:latin typeface="Cambria"/>
                <a:cs typeface="Cambria"/>
              </a:rPr>
              <a:t> </a:t>
            </a:r>
            <a:r>
              <a:rPr lang="en-US" sz="1200" spc="20" dirty="0">
                <a:latin typeface="Cambria"/>
                <a:cs typeface="Cambria"/>
              </a:rPr>
              <a:t>become</a:t>
            </a:r>
            <a:r>
              <a:rPr lang="en-US" sz="1200" spc="140" dirty="0">
                <a:latin typeface="Cambria"/>
                <a:cs typeface="Cambria"/>
              </a:rPr>
              <a:t> </a:t>
            </a:r>
            <a:r>
              <a:rPr lang="en-US" sz="1200" spc="100" dirty="0">
                <a:latin typeface="Cambria"/>
                <a:cs typeface="Cambria"/>
              </a:rPr>
              <a:t>partially</a:t>
            </a:r>
            <a:r>
              <a:rPr lang="en-US" sz="1200" spc="114" dirty="0">
                <a:latin typeface="Cambria"/>
                <a:cs typeface="Cambria"/>
              </a:rPr>
              <a:t> </a:t>
            </a:r>
            <a:r>
              <a:rPr lang="en-US" sz="1200" spc="50" dirty="0">
                <a:latin typeface="Cambria"/>
                <a:cs typeface="Cambria"/>
              </a:rPr>
              <a:t>zero.</a:t>
            </a:r>
            <a:endParaRPr lang="en-US" sz="1200" dirty="0">
              <a:latin typeface="Cambria"/>
              <a:cs typeface="Cambria"/>
            </a:endParaRPr>
          </a:p>
          <a:p>
            <a:pPr marL="287020" indent="-274320">
              <a:lnSpc>
                <a:spcPct val="100000"/>
              </a:lnSpc>
              <a:spcBef>
                <a:spcPts val="600"/>
              </a:spcBef>
              <a:buClr>
                <a:srgbClr val="FE8637"/>
              </a:buClr>
              <a:buSzPct val="68750"/>
              <a:buFont typeface="Wingdings"/>
              <a:buChar char=""/>
              <a:tabLst>
                <a:tab pos="287020" algn="l"/>
              </a:tabLst>
            </a:pPr>
            <a:r>
              <a:rPr lang="en-US" sz="1200" spc="100" dirty="0">
                <a:latin typeface="Cambria"/>
                <a:cs typeface="Cambria"/>
              </a:rPr>
              <a:t>Voltage</a:t>
            </a:r>
            <a:r>
              <a:rPr lang="en-US" sz="1200" spc="125" dirty="0">
                <a:latin typeface="Cambria"/>
                <a:cs typeface="Cambria"/>
              </a:rPr>
              <a:t> </a:t>
            </a:r>
            <a:r>
              <a:rPr lang="en-US" sz="1200" spc="100" dirty="0">
                <a:latin typeface="Cambria"/>
                <a:cs typeface="Cambria"/>
              </a:rPr>
              <a:t>falls</a:t>
            </a:r>
            <a:r>
              <a:rPr lang="en-US" sz="1200" spc="114" dirty="0">
                <a:latin typeface="Cambria"/>
                <a:cs typeface="Cambria"/>
              </a:rPr>
              <a:t> </a:t>
            </a:r>
            <a:r>
              <a:rPr lang="en-US" sz="1200" spc="50" dirty="0">
                <a:latin typeface="Cambria"/>
                <a:cs typeface="Cambria"/>
              </a:rPr>
              <a:t>from</a:t>
            </a:r>
            <a:r>
              <a:rPr lang="en-US" sz="1200" spc="125" dirty="0">
                <a:latin typeface="Cambria"/>
                <a:cs typeface="Cambria"/>
              </a:rPr>
              <a:t> </a:t>
            </a:r>
            <a:r>
              <a:rPr lang="en-US" sz="1200" spc="85" dirty="0">
                <a:latin typeface="Cambria"/>
                <a:cs typeface="Cambria"/>
              </a:rPr>
              <a:t>2Vc</a:t>
            </a:r>
            <a:r>
              <a:rPr lang="en-US" sz="1000" spc="85" dirty="0">
                <a:latin typeface="Cambria"/>
                <a:cs typeface="Cambria"/>
              </a:rPr>
              <a:t>max</a:t>
            </a:r>
            <a:r>
              <a:rPr lang="en-US" sz="1000" spc="345" dirty="0">
                <a:latin typeface="Cambria"/>
                <a:cs typeface="Cambria"/>
              </a:rPr>
              <a:t> </a:t>
            </a:r>
            <a:r>
              <a:rPr lang="en-US" sz="1200" spc="20" dirty="0">
                <a:latin typeface="Cambria"/>
                <a:cs typeface="Cambria"/>
              </a:rPr>
              <a:t>to</a:t>
            </a:r>
            <a:r>
              <a:rPr lang="en-US" sz="1200" spc="135" dirty="0">
                <a:latin typeface="Cambria"/>
                <a:cs typeface="Cambria"/>
              </a:rPr>
              <a:t> </a:t>
            </a:r>
            <a:r>
              <a:rPr lang="en-US" sz="1200" spc="50" dirty="0">
                <a:latin typeface="Cambria"/>
                <a:cs typeface="Cambria"/>
              </a:rPr>
              <a:t>zero.</a:t>
            </a:r>
            <a:endParaRPr lang="en-US" sz="1200" dirty="0">
              <a:latin typeface="Cambria"/>
              <a:cs typeface="Cambria"/>
            </a:endParaRPr>
          </a:p>
          <a:p>
            <a:pPr marL="286385" marR="1061085" indent="-274320">
              <a:lnSpc>
                <a:spcPct val="100000"/>
              </a:lnSpc>
              <a:spcBef>
                <a:spcPts val="600"/>
              </a:spcBef>
              <a:buClr>
                <a:srgbClr val="FE8637"/>
              </a:buClr>
              <a:buSzPct val="68750"/>
              <a:buFont typeface="Wingdings"/>
              <a:buChar char=""/>
              <a:tabLst>
                <a:tab pos="287020" algn="l"/>
              </a:tabLst>
            </a:pPr>
            <a:r>
              <a:rPr lang="en-US" sz="1200" spc="235" dirty="0">
                <a:latin typeface="Cambria"/>
                <a:cs typeface="Cambria"/>
              </a:rPr>
              <a:t>A</a:t>
            </a:r>
            <a:r>
              <a:rPr lang="en-US" sz="1200" spc="120" dirty="0">
                <a:latin typeface="Cambria"/>
                <a:cs typeface="Cambria"/>
              </a:rPr>
              <a:t> </a:t>
            </a:r>
            <a:r>
              <a:rPr lang="en-US" sz="1200" spc="50" dirty="0">
                <a:latin typeface="Cambria"/>
                <a:cs typeface="Cambria"/>
              </a:rPr>
              <a:t>severe</a:t>
            </a:r>
            <a:r>
              <a:rPr lang="en-US" sz="1200" spc="130" dirty="0">
                <a:latin typeface="Cambria"/>
                <a:cs typeface="Cambria"/>
              </a:rPr>
              <a:t> </a:t>
            </a:r>
            <a:r>
              <a:rPr lang="en-US" sz="1200" spc="114" dirty="0">
                <a:latin typeface="Cambria"/>
                <a:cs typeface="Cambria"/>
              </a:rPr>
              <a:t>high</a:t>
            </a:r>
            <a:r>
              <a:rPr lang="en-US" sz="1200" spc="120" dirty="0">
                <a:latin typeface="Cambria"/>
                <a:cs typeface="Cambria"/>
              </a:rPr>
              <a:t> </a:t>
            </a:r>
            <a:r>
              <a:rPr lang="en-US" sz="1200" spc="60" dirty="0">
                <a:latin typeface="Cambria"/>
                <a:cs typeface="Cambria"/>
              </a:rPr>
              <a:t>frequency</a:t>
            </a:r>
            <a:r>
              <a:rPr lang="en-US" sz="1200" spc="110" dirty="0">
                <a:latin typeface="Cambria"/>
                <a:cs typeface="Cambria"/>
              </a:rPr>
              <a:t> </a:t>
            </a:r>
            <a:r>
              <a:rPr lang="en-US" sz="1200" spc="65" dirty="0">
                <a:latin typeface="Cambria"/>
                <a:cs typeface="Cambria"/>
              </a:rPr>
              <a:t>oscillation</a:t>
            </a:r>
            <a:r>
              <a:rPr lang="en-US" sz="1200" spc="100" dirty="0">
                <a:latin typeface="Cambria"/>
                <a:cs typeface="Cambria"/>
              </a:rPr>
              <a:t> </a:t>
            </a:r>
            <a:r>
              <a:rPr lang="en-US" sz="1200" spc="35" dirty="0">
                <a:latin typeface="Cambria"/>
                <a:cs typeface="Cambria"/>
              </a:rPr>
              <a:t>occurs </a:t>
            </a:r>
            <a:r>
              <a:rPr lang="en-US" sz="1200" spc="-509" dirty="0">
                <a:latin typeface="Cambria"/>
                <a:cs typeface="Cambria"/>
              </a:rPr>
              <a:t> </a:t>
            </a:r>
            <a:r>
              <a:rPr lang="en-US" sz="1200" spc="35" dirty="0">
                <a:latin typeface="Cambria"/>
                <a:cs typeface="Cambria"/>
              </a:rPr>
              <a:t>(about</a:t>
            </a:r>
            <a:r>
              <a:rPr lang="en-US" sz="1200" spc="125" dirty="0">
                <a:latin typeface="Cambria"/>
                <a:cs typeface="Cambria"/>
              </a:rPr>
              <a:t> </a:t>
            </a:r>
            <a:r>
              <a:rPr lang="en-US" sz="1200" spc="95" dirty="0">
                <a:latin typeface="Cambria"/>
                <a:cs typeface="Cambria"/>
              </a:rPr>
              <a:t>the</a:t>
            </a:r>
            <a:r>
              <a:rPr lang="en-US" sz="1200" spc="130" dirty="0">
                <a:latin typeface="Cambria"/>
                <a:cs typeface="Cambria"/>
              </a:rPr>
              <a:t> </a:t>
            </a:r>
            <a:r>
              <a:rPr lang="en-US" sz="1200" spc="55" dirty="0">
                <a:latin typeface="Cambria"/>
                <a:cs typeface="Cambria"/>
              </a:rPr>
              <a:t>point</a:t>
            </a:r>
            <a:r>
              <a:rPr lang="en-US" sz="1200" spc="120" dirty="0">
                <a:latin typeface="Cambria"/>
                <a:cs typeface="Cambria"/>
              </a:rPr>
              <a:t> </a:t>
            </a:r>
            <a:r>
              <a:rPr lang="en-US" sz="1200" spc="100" dirty="0">
                <a:latin typeface="Cambria"/>
                <a:cs typeface="Cambria"/>
              </a:rPr>
              <a:t>S)</a:t>
            </a:r>
            <a:endParaRPr lang="en-US" sz="1200" dirty="0">
              <a:latin typeface="Cambria"/>
              <a:cs typeface="Cambria"/>
            </a:endParaRPr>
          </a:p>
          <a:p>
            <a:pPr marL="287020" indent="-274320">
              <a:lnSpc>
                <a:spcPct val="100000"/>
              </a:lnSpc>
              <a:spcBef>
                <a:spcPts val="600"/>
              </a:spcBef>
              <a:buClr>
                <a:srgbClr val="FE8637"/>
              </a:buClr>
              <a:buSzPct val="68750"/>
              <a:buFont typeface="Wingdings"/>
              <a:buChar char=""/>
              <a:tabLst>
                <a:tab pos="287020" algn="l"/>
              </a:tabLst>
            </a:pPr>
            <a:r>
              <a:rPr lang="en-US" sz="1200" spc="85" dirty="0">
                <a:latin typeface="Cambria"/>
                <a:cs typeface="Cambria"/>
              </a:rPr>
              <a:t>Interrupted</a:t>
            </a:r>
            <a:r>
              <a:rPr lang="en-US" sz="1200" spc="105" dirty="0">
                <a:latin typeface="Cambria"/>
                <a:cs typeface="Cambria"/>
              </a:rPr>
              <a:t> </a:t>
            </a:r>
            <a:r>
              <a:rPr lang="en-US" sz="1200" spc="95" dirty="0">
                <a:latin typeface="Cambria"/>
                <a:cs typeface="Cambria"/>
              </a:rPr>
              <a:t>again.(</a:t>
            </a:r>
            <a:r>
              <a:rPr lang="en-US" sz="1200" spc="125" dirty="0">
                <a:latin typeface="Cambria"/>
                <a:cs typeface="Cambria"/>
              </a:rPr>
              <a:t> </a:t>
            </a:r>
            <a:r>
              <a:rPr lang="en-US" sz="1200" spc="80" dirty="0">
                <a:latin typeface="Cambria"/>
                <a:cs typeface="Cambria"/>
              </a:rPr>
              <a:t>if</a:t>
            </a:r>
            <a:r>
              <a:rPr lang="en-US" sz="1200" spc="140" dirty="0">
                <a:latin typeface="Cambria"/>
                <a:cs typeface="Cambria"/>
              </a:rPr>
              <a:t> </a:t>
            </a:r>
            <a:r>
              <a:rPr lang="en-US" sz="1200" spc="90" dirty="0">
                <a:latin typeface="Cambria"/>
                <a:cs typeface="Cambria"/>
              </a:rPr>
              <a:t>restriking</a:t>
            </a:r>
            <a:r>
              <a:rPr lang="en-US" sz="1200" spc="105" dirty="0">
                <a:latin typeface="Cambria"/>
                <a:cs typeface="Cambria"/>
              </a:rPr>
              <a:t> </a:t>
            </a:r>
            <a:r>
              <a:rPr lang="en-US" sz="1200" spc="55" dirty="0">
                <a:latin typeface="Cambria"/>
                <a:cs typeface="Cambria"/>
              </a:rPr>
              <a:t>current=0)</a:t>
            </a:r>
            <a:endParaRPr lang="en-US" sz="1200" dirty="0">
              <a:latin typeface="Cambria"/>
              <a:cs typeface="Cambria"/>
            </a:endParaRPr>
          </a:p>
          <a:p>
            <a:pPr marL="287020" indent="-274320">
              <a:lnSpc>
                <a:spcPct val="100000"/>
              </a:lnSpc>
              <a:spcBef>
                <a:spcPts val="600"/>
              </a:spcBef>
              <a:buClr>
                <a:srgbClr val="FE8637"/>
              </a:buClr>
              <a:buSzPct val="68750"/>
              <a:buFont typeface="Wingdings"/>
              <a:buChar char=""/>
              <a:tabLst>
                <a:tab pos="287020" algn="l"/>
              </a:tabLst>
            </a:pPr>
            <a:r>
              <a:rPr lang="en-US" sz="1200" spc="110" dirty="0">
                <a:latin typeface="Cambria"/>
                <a:cs typeface="Cambria"/>
              </a:rPr>
              <a:t>The</a:t>
            </a:r>
            <a:r>
              <a:rPr lang="en-US" sz="1200" spc="114" dirty="0">
                <a:latin typeface="Cambria"/>
                <a:cs typeface="Cambria"/>
              </a:rPr>
              <a:t> </a:t>
            </a:r>
            <a:r>
              <a:rPr lang="en-US" sz="1200" spc="60" dirty="0">
                <a:latin typeface="Cambria"/>
                <a:cs typeface="Cambria"/>
              </a:rPr>
              <a:t>capacitor</a:t>
            </a:r>
            <a:r>
              <a:rPr lang="en-US" sz="1200" spc="114" dirty="0">
                <a:latin typeface="Cambria"/>
                <a:cs typeface="Cambria"/>
              </a:rPr>
              <a:t> </a:t>
            </a:r>
            <a:r>
              <a:rPr lang="en-US" sz="1200" spc="280" dirty="0">
                <a:latin typeface="Cambria"/>
                <a:cs typeface="Cambria"/>
              </a:rPr>
              <a:t>C</a:t>
            </a:r>
            <a:r>
              <a:rPr lang="en-US" sz="1000" spc="280" dirty="0">
                <a:latin typeface="Cambria"/>
                <a:cs typeface="Cambria"/>
              </a:rPr>
              <a:t>L</a:t>
            </a:r>
            <a:r>
              <a:rPr lang="en-US" sz="1000" spc="100" dirty="0">
                <a:latin typeface="Cambria"/>
                <a:cs typeface="Cambria"/>
              </a:rPr>
              <a:t> </a:t>
            </a:r>
            <a:r>
              <a:rPr lang="en-US" sz="1200" spc="135" dirty="0">
                <a:latin typeface="Cambria"/>
                <a:cs typeface="Cambria"/>
              </a:rPr>
              <a:t>at</a:t>
            </a:r>
            <a:r>
              <a:rPr lang="en-US" sz="1200" spc="130" dirty="0">
                <a:latin typeface="Cambria"/>
                <a:cs typeface="Cambria"/>
              </a:rPr>
              <a:t> </a:t>
            </a:r>
            <a:r>
              <a:rPr lang="en-US" sz="1200" spc="95" dirty="0">
                <a:latin typeface="Cambria"/>
                <a:cs typeface="Cambria"/>
              </a:rPr>
              <a:t>the</a:t>
            </a:r>
            <a:r>
              <a:rPr lang="en-US" sz="1200" spc="140" dirty="0">
                <a:latin typeface="Cambria"/>
                <a:cs typeface="Cambria"/>
              </a:rPr>
              <a:t> </a:t>
            </a:r>
            <a:r>
              <a:rPr lang="en-US" sz="1200" spc="70" dirty="0">
                <a:latin typeface="Cambria"/>
                <a:cs typeface="Cambria"/>
              </a:rPr>
              <a:t>voltage</a:t>
            </a:r>
            <a:r>
              <a:rPr lang="en-US" sz="1200" spc="135" dirty="0">
                <a:latin typeface="Cambria"/>
                <a:cs typeface="Cambria"/>
              </a:rPr>
              <a:t> </a:t>
            </a:r>
            <a:r>
              <a:rPr lang="en-US" sz="1200" spc="50" dirty="0">
                <a:latin typeface="Cambria"/>
                <a:cs typeface="Cambria"/>
              </a:rPr>
              <a:t>-3e</a:t>
            </a:r>
            <a:r>
              <a:rPr lang="en-US" sz="1000" spc="50" dirty="0">
                <a:latin typeface="Cambria"/>
                <a:cs typeface="Cambria"/>
              </a:rPr>
              <a:t>max.</a:t>
            </a:r>
            <a:endParaRPr lang="en-US" sz="1000" dirty="0">
              <a:latin typeface="Cambria"/>
              <a:cs typeface="Cambria"/>
            </a:endParaRPr>
          </a:p>
        </p:txBody>
      </p:sp>
      <p:pic>
        <p:nvPicPr>
          <p:cNvPr id="10" name="Picture 9">
            <a:extLst>
              <a:ext uri="{FF2B5EF4-FFF2-40B4-BE49-F238E27FC236}">
                <a16:creationId xmlns:a16="http://schemas.microsoft.com/office/drawing/2014/main" id="{91945762-DC35-47AF-8374-08CB0CE472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29906880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2C5B2-19DA-40A7-BA9F-0D6795423906}"/>
              </a:ext>
            </a:extLst>
          </p:cNvPr>
          <p:cNvSpPr>
            <a:spLocks noGrp="1"/>
          </p:cNvSpPr>
          <p:nvPr>
            <p:ph type="title"/>
          </p:nvPr>
        </p:nvSpPr>
        <p:spPr>
          <a:xfrm>
            <a:off x="1097280" y="286603"/>
            <a:ext cx="8803178" cy="1450757"/>
          </a:xfrm>
        </p:spPr>
        <p:txBody>
          <a:bodyPr>
            <a:noAutofit/>
          </a:bodyPr>
          <a:lstStyle/>
          <a:p>
            <a:r>
              <a:rPr lang="en-US" sz="3200" b="0" spc="285" dirty="0">
                <a:solidFill>
                  <a:srgbClr val="FF0000"/>
                </a:solidFill>
                <a:latin typeface="Cambria"/>
                <a:cs typeface="Cambria"/>
              </a:rPr>
              <a:t>T</a:t>
            </a:r>
            <a:r>
              <a:rPr lang="en-US" sz="2400" b="0" spc="285" dirty="0">
                <a:solidFill>
                  <a:srgbClr val="FF0000"/>
                </a:solidFill>
                <a:latin typeface="Cambria"/>
                <a:cs typeface="Cambria"/>
              </a:rPr>
              <a:t>RANSIENT</a:t>
            </a:r>
            <a:r>
              <a:rPr lang="en-US" sz="2400" b="0" spc="320" dirty="0">
                <a:solidFill>
                  <a:srgbClr val="FF0000"/>
                </a:solidFill>
                <a:latin typeface="Cambria"/>
                <a:cs typeface="Cambria"/>
              </a:rPr>
              <a:t> </a:t>
            </a:r>
            <a:r>
              <a:rPr lang="en-US" sz="2400" b="0" spc="315" dirty="0">
                <a:solidFill>
                  <a:srgbClr val="FF0000"/>
                </a:solidFill>
                <a:latin typeface="Cambria"/>
                <a:cs typeface="Cambria"/>
              </a:rPr>
              <a:t>VOLTAGE</a:t>
            </a:r>
            <a:r>
              <a:rPr lang="en-US" sz="2400" b="0" spc="330" dirty="0">
                <a:solidFill>
                  <a:srgbClr val="FF0000"/>
                </a:solidFill>
                <a:latin typeface="Cambria"/>
                <a:cs typeface="Cambria"/>
              </a:rPr>
              <a:t> </a:t>
            </a:r>
            <a:r>
              <a:rPr lang="en-US" sz="2400" b="0" spc="320" dirty="0">
                <a:solidFill>
                  <a:srgbClr val="FF0000"/>
                </a:solidFill>
                <a:latin typeface="Cambria"/>
                <a:cs typeface="Cambria"/>
              </a:rPr>
              <a:t>ACROSS</a:t>
            </a:r>
            <a:r>
              <a:rPr lang="en-US" sz="2400" b="0" spc="330" dirty="0">
                <a:solidFill>
                  <a:srgbClr val="FF0000"/>
                </a:solidFill>
                <a:latin typeface="Cambria"/>
                <a:cs typeface="Cambria"/>
              </a:rPr>
              <a:t> </a:t>
            </a:r>
            <a:r>
              <a:rPr lang="en-US" sz="2400" b="0" spc="310" dirty="0">
                <a:solidFill>
                  <a:srgbClr val="FF0000"/>
                </a:solidFill>
                <a:latin typeface="Cambria"/>
                <a:cs typeface="Cambria"/>
              </a:rPr>
              <a:t>THE</a:t>
            </a:r>
            <a:r>
              <a:rPr lang="en-US" sz="2400" b="0" spc="345" dirty="0">
                <a:solidFill>
                  <a:srgbClr val="FF0000"/>
                </a:solidFill>
                <a:latin typeface="Cambria"/>
                <a:cs typeface="Cambria"/>
              </a:rPr>
              <a:t> </a:t>
            </a:r>
            <a:r>
              <a:rPr lang="en-US" sz="2400" b="0" spc="310" dirty="0">
                <a:solidFill>
                  <a:srgbClr val="FF0000"/>
                </a:solidFill>
                <a:latin typeface="Cambria"/>
                <a:cs typeface="Cambria"/>
              </a:rPr>
              <a:t>GAP </a:t>
            </a:r>
            <a:r>
              <a:rPr lang="en-US" sz="2400" b="0" spc="-545" dirty="0">
                <a:solidFill>
                  <a:srgbClr val="FF0000"/>
                </a:solidFill>
                <a:latin typeface="Cambria"/>
                <a:cs typeface="Cambria"/>
              </a:rPr>
              <a:t> </a:t>
            </a:r>
            <a:r>
              <a:rPr lang="en-US" sz="2400" b="0" spc="325" dirty="0">
                <a:solidFill>
                  <a:srgbClr val="FF0000"/>
                </a:solidFill>
                <a:latin typeface="Cambria"/>
                <a:cs typeface="Cambria"/>
              </a:rPr>
              <a:t>OF</a:t>
            </a:r>
            <a:r>
              <a:rPr lang="en-US" sz="2400" b="0" spc="300" dirty="0">
                <a:solidFill>
                  <a:srgbClr val="FF0000"/>
                </a:solidFill>
                <a:latin typeface="Cambria"/>
                <a:cs typeface="Cambria"/>
              </a:rPr>
              <a:t> </a:t>
            </a:r>
            <a:r>
              <a:rPr lang="en-US" sz="2400" b="0" spc="310" dirty="0">
                <a:solidFill>
                  <a:srgbClr val="FF0000"/>
                </a:solidFill>
                <a:latin typeface="Cambria"/>
                <a:cs typeface="Cambria"/>
              </a:rPr>
              <a:t>THE</a:t>
            </a:r>
            <a:r>
              <a:rPr lang="en-US" sz="2400" b="0" spc="340" dirty="0">
                <a:solidFill>
                  <a:srgbClr val="FF0000"/>
                </a:solidFill>
                <a:latin typeface="Cambria"/>
                <a:cs typeface="Cambria"/>
              </a:rPr>
              <a:t> </a:t>
            </a:r>
            <a:r>
              <a:rPr lang="en-US" sz="2400" b="0" spc="305" dirty="0">
                <a:solidFill>
                  <a:srgbClr val="FF0000"/>
                </a:solidFill>
                <a:latin typeface="Cambria"/>
                <a:cs typeface="Cambria"/>
              </a:rPr>
              <a:t>CIRCUIT</a:t>
            </a:r>
            <a:r>
              <a:rPr lang="en-US" sz="2400" b="0" spc="320" dirty="0">
                <a:solidFill>
                  <a:srgbClr val="FF0000"/>
                </a:solidFill>
                <a:latin typeface="Cambria"/>
                <a:cs typeface="Cambria"/>
              </a:rPr>
              <a:t> </a:t>
            </a:r>
            <a:r>
              <a:rPr lang="en-US" sz="2400" b="0" spc="315" dirty="0">
                <a:solidFill>
                  <a:srgbClr val="FF0000"/>
                </a:solidFill>
                <a:latin typeface="Cambria"/>
                <a:cs typeface="Cambria"/>
              </a:rPr>
              <a:t>BREAKER</a:t>
            </a:r>
            <a:r>
              <a:rPr lang="en-US" sz="2400" b="0" spc="330" dirty="0">
                <a:solidFill>
                  <a:srgbClr val="FF0000"/>
                </a:solidFill>
                <a:latin typeface="Cambria"/>
                <a:cs typeface="Cambria"/>
              </a:rPr>
              <a:t> </a:t>
            </a:r>
            <a:r>
              <a:rPr lang="en-US" sz="2400" b="0" spc="310" dirty="0">
                <a:solidFill>
                  <a:srgbClr val="FF0000"/>
                </a:solidFill>
                <a:latin typeface="Cambria"/>
                <a:cs typeface="Cambria"/>
              </a:rPr>
              <a:t>WHEN</a:t>
            </a:r>
            <a:r>
              <a:rPr lang="en-US" sz="2400" b="0" spc="330" dirty="0">
                <a:solidFill>
                  <a:srgbClr val="FF0000"/>
                </a:solidFill>
                <a:latin typeface="Cambria"/>
                <a:cs typeface="Cambria"/>
              </a:rPr>
              <a:t> </a:t>
            </a:r>
            <a:r>
              <a:rPr lang="en-US" sz="2400" b="0" spc="310" dirty="0">
                <a:solidFill>
                  <a:srgbClr val="FF0000"/>
                </a:solidFill>
                <a:latin typeface="Cambria"/>
                <a:cs typeface="Cambria"/>
              </a:rPr>
              <a:t>THE </a:t>
            </a:r>
            <a:r>
              <a:rPr lang="en-US" sz="2400" b="0" spc="315" dirty="0">
                <a:solidFill>
                  <a:srgbClr val="FF0000"/>
                </a:solidFill>
                <a:latin typeface="Cambria"/>
                <a:cs typeface="Cambria"/>
              </a:rPr>
              <a:t> </a:t>
            </a:r>
            <a:r>
              <a:rPr lang="en-US" sz="2400" b="0" spc="285" dirty="0">
                <a:solidFill>
                  <a:srgbClr val="FF0000"/>
                </a:solidFill>
                <a:latin typeface="Cambria"/>
                <a:cs typeface="Cambria"/>
              </a:rPr>
              <a:t>CAPACITIVE</a:t>
            </a:r>
            <a:r>
              <a:rPr lang="en-US" sz="2400" b="0" spc="320" dirty="0">
                <a:solidFill>
                  <a:srgbClr val="FF0000"/>
                </a:solidFill>
                <a:latin typeface="Cambria"/>
                <a:cs typeface="Cambria"/>
              </a:rPr>
              <a:t> </a:t>
            </a:r>
            <a:r>
              <a:rPr lang="en-US" sz="2400" b="0" spc="325" dirty="0">
                <a:solidFill>
                  <a:srgbClr val="FF0000"/>
                </a:solidFill>
                <a:latin typeface="Cambria"/>
                <a:cs typeface="Cambria"/>
              </a:rPr>
              <a:t>CURRENT</a:t>
            </a:r>
            <a:r>
              <a:rPr lang="en-US" sz="2400" b="0" spc="345" dirty="0">
                <a:solidFill>
                  <a:srgbClr val="FF0000"/>
                </a:solidFill>
                <a:latin typeface="Cambria"/>
                <a:cs typeface="Cambria"/>
              </a:rPr>
              <a:t> </a:t>
            </a:r>
            <a:r>
              <a:rPr lang="en-US" sz="2400" b="0" spc="275" dirty="0">
                <a:solidFill>
                  <a:srgbClr val="FF0000"/>
                </a:solidFill>
                <a:latin typeface="Cambria"/>
                <a:cs typeface="Cambria"/>
              </a:rPr>
              <a:t>IS</a:t>
            </a:r>
            <a:r>
              <a:rPr lang="en-US" sz="2400" b="0" spc="310" dirty="0">
                <a:solidFill>
                  <a:srgbClr val="FF0000"/>
                </a:solidFill>
                <a:latin typeface="Cambria"/>
                <a:cs typeface="Cambria"/>
              </a:rPr>
              <a:t> </a:t>
            </a:r>
            <a:r>
              <a:rPr lang="en-US" sz="2400" b="0" spc="290" dirty="0">
                <a:solidFill>
                  <a:srgbClr val="FF0000"/>
                </a:solidFill>
                <a:latin typeface="Cambria"/>
                <a:cs typeface="Cambria"/>
              </a:rPr>
              <a:t>INTERRUPTED</a:t>
            </a:r>
            <a:endParaRPr lang="en-IN" sz="2400" dirty="0">
              <a:solidFill>
                <a:srgbClr val="FF0000"/>
              </a:solidFill>
            </a:endParaRPr>
          </a:p>
        </p:txBody>
      </p:sp>
      <p:sp>
        <p:nvSpPr>
          <p:cNvPr id="4" name="Slide Number Placeholder 3">
            <a:extLst>
              <a:ext uri="{FF2B5EF4-FFF2-40B4-BE49-F238E27FC236}">
                <a16:creationId xmlns:a16="http://schemas.microsoft.com/office/drawing/2014/main" id="{B6FC93D9-7C53-4D7D-9F4A-9580D001BD4A}"/>
              </a:ext>
            </a:extLst>
          </p:cNvPr>
          <p:cNvSpPr>
            <a:spLocks noGrp="1"/>
          </p:cNvSpPr>
          <p:nvPr>
            <p:ph type="sldNum" sz="quarter" idx="12"/>
          </p:nvPr>
        </p:nvSpPr>
        <p:spPr/>
        <p:txBody>
          <a:bodyPr/>
          <a:lstStyle/>
          <a:p>
            <a:fld id="{CA9F79F9-620A-454C-B44A-099229A02D1C}" type="slidenum">
              <a:rPr lang="en-IN" smtClean="0"/>
              <a:pPr/>
              <a:t>114</a:t>
            </a:fld>
            <a:endParaRPr lang="en-IN"/>
          </a:p>
        </p:txBody>
      </p:sp>
      <p:sp>
        <p:nvSpPr>
          <p:cNvPr id="6" name="Content Placeholder 5">
            <a:extLst>
              <a:ext uri="{FF2B5EF4-FFF2-40B4-BE49-F238E27FC236}">
                <a16:creationId xmlns:a16="http://schemas.microsoft.com/office/drawing/2014/main" id="{D13BEC99-B27A-4C82-A24C-DEFAD7E0E85F}"/>
              </a:ext>
            </a:extLst>
          </p:cNvPr>
          <p:cNvSpPr>
            <a:spLocks noGrp="1"/>
          </p:cNvSpPr>
          <p:nvPr>
            <p:ph idx="1"/>
          </p:nvPr>
        </p:nvSpPr>
        <p:spPr>
          <a:xfrm>
            <a:off x="1097279" y="1845734"/>
            <a:ext cx="10230628" cy="3951384"/>
          </a:xfrm>
        </p:spPr>
        <p:txBody>
          <a:bodyPr>
            <a:normAutofit/>
          </a:bodyPr>
          <a:lstStyle/>
          <a:p>
            <a:pPr marL="12700">
              <a:lnSpc>
                <a:spcPct val="100000"/>
              </a:lnSpc>
              <a:spcBef>
                <a:spcPts val="700"/>
              </a:spcBef>
            </a:pPr>
            <a:r>
              <a:rPr lang="en-US" sz="2000" b="1" i="1" u="heavy" spc="200" dirty="0">
                <a:uFill>
                  <a:solidFill>
                    <a:srgbClr val="000000"/>
                  </a:solidFill>
                </a:uFill>
                <a:latin typeface="Cambria"/>
                <a:cs typeface="Cambria"/>
              </a:rPr>
              <a:t>At</a:t>
            </a:r>
            <a:r>
              <a:rPr lang="en-US" sz="2000" b="1" i="1" u="heavy" spc="114" dirty="0">
                <a:uFill>
                  <a:solidFill>
                    <a:srgbClr val="000000"/>
                  </a:solidFill>
                </a:uFill>
                <a:latin typeface="Cambria"/>
                <a:cs typeface="Cambria"/>
              </a:rPr>
              <a:t> </a:t>
            </a:r>
            <a:r>
              <a:rPr lang="en-US" sz="2000" b="1" i="1" u="heavy" spc="130" dirty="0">
                <a:uFill>
                  <a:solidFill>
                    <a:srgbClr val="000000"/>
                  </a:solidFill>
                </a:uFill>
                <a:latin typeface="Cambria"/>
                <a:cs typeface="Cambria"/>
              </a:rPr>
              <a:t>the</a:t>
            </a:r>
            <a:r>
              <a:rPr lang="en-US" sz="2000" b="1" i="1" u="heavy" spc="160" dirty="0">
                <a:uFill>
                  <a:solidFill>
                    <a:srgbClr val="000000"/>
                  </a:solidFill>
                </a:uFill>
                <a:latin typeface="Cambria"/>
                <a:cs typeface="Cambria"/>
              </a:rPr>
              <a:t> </a:t>
            </a:r>
            <a:r>
              <a:rPr lang="en-US" sz="2000" b="1" i="1" u="heavy" spc="165" dirty="0">
                <a:uFill>
                  <a:solidFill>
                    <a:srgbClr val="000000"/>
                  </a:solidFill>
                </a:uFill>
                <a:latin typeface="Cambria"/>
                <a:cs typeface="Cambria"/>
              </a:rPr>
              <a:t>instant</a:t>
            </a:r>
            <a:r>
              <a:rPr lang="en-US" sz="2000" b="1" i="1" u="heavy" spc="145" dirty="0">
                <a:uFill>
                  <a:solidFill>
                    <a:srgbClr val="000000"/>
                  </a:solidFill>
                </a:uFill>
                <a:latin typeface="Cambria"/>
                <a:cs typeface="Cambria"/>
              </a:rPr>
              <a:t> </a:t>
            </a:r>
            <a:r>
              <a:rPr lang="en-US" sz="2000" b="1" i="1" u="heavy" spc="345" dirty="0">
                <a:uFill>
                  <a:solidFill>
                    <a:srgbClr val="000000"/>
                  </a:solidFill>
                </a:uFill>
                <a:latin typeface="Cambria"/>
                <a:cs typeface="Cambria"/>
              </a:rPr>
              <a:t>P</a:t>
            </a:r>
            <a:endParaRPr lang="en-US" sz="2000" dirty="0">
              <a:latin typeface="Cambria"/>
              <a:cs typeface="Cambria"/>
            </a:endParaRPr>
          </a:p>
          <a:p>
            <a:pPr marL="286385" marR="1819910" indent="-274320">
              <a:lnSpc>
                <a:spcPct val="100000"/>
              </a:lnSpc>
              <a:spcBef>
                <a:spcPts val="600"/>
              </a:spcBef>
              <a:buClr>
                <a:srgbClr val="FE8637"/>
              </a:buClr>
              <a:buSzPct val="68750"/>
              <a:buFont typeface="Wingdings"/>
              <a:buChar char=""/>
              <a:tabLst>
                <a:tab pos="287020" algn="l"/>
              </a:tabLst>
            </a:pPr>
            <a:r>
              <a:rPr lang="en-US" sz="2000" spc="110" dirty="0">
                <a:latin typeface="Cambria"/>
                <a:cs typeface="Cambria"/>
              </a:rPr>
              <a:t>The </a:t>
            </a:r>
            <a:r>
              <a:rPr lang="en-US" sz="2000" spc="85" dirty="0">
                <a:latin typeface="Cambria"/>
                <a:cs typeface="Cambria"/>
              </a:rPr>
              <a:t>system</a:t>
            </a:r>
            <a:r>
              <a:rPr lang="en-US" sz="2000" spc="140" dirty="0">
                <a:latin typeface="Cambria"/>
                <a:cs typeface="Cambria"/>
              </a:rPr>
              <a:t> </a:t>
            </a:r>
            <a:r>
              <a:rPr lang="en-US" sz="2000" spc="70" dirty="0">
                <a:latin typeface="Cambria"/>
                <a:cs typeface="Cambria"/>
              </a:rPr>
              <a:t>voltage</a:t>
            </a:r>
            <a:r>
              <a:rPr lang="en-US" sz="2000" spc="125" dirty="0">
                <a:latin typeface="Cambria"/>
                <a:cs typeface="Cambria"/>
              </a:rPr>
              <a:t> </a:t>
            </a:r>
            <a:r>
              <a:rPr lang="en-US" sz="2000" spc="70" dirty="0">
                <a:latin typeface="Cambria"/>
                <a:cs typeface="Cambria"/>
              </a:rPr>
              <a:t>reaches</a:t>
            </a:r>
            <a:r>
              <a:rPr lang="en-US" sz="2000" spc="130" dirty="0">
                <a:latin typeface="Cambria"/>
                <a:cs typeface="Cambria"/>
              </a:rPr>
              <a:t> </a:t>
            </a:r>
            <a:r>
              <a:rPr lang="en-US" sz="2000" spc="95" dirty="0">
                <a:latin typeface="Cambria"/>
                <a:cs typeface="Cambria"/>
              </a:rPr>
              <a:t>its</a:t>
            </a:r>
            <a:r>
              <a:rPr lang="en-US" sz="2000" spc="120" dirty="0">
                <a:latin typeface="Cambria"/>
                <a:cs typeface="Cambria"/>
              </a:rPr>
              <a:t> </a:t>
            </a:r>
            <a:r>
              <a:rPr lang="en-US" sz="2000" spc="55" dirty="0">
                <a:latin typeface="Cambria"/>
                <a:cs typeface="Cambria"/>
              </a:rPr>
              <a:t>positive </a:t>
            </a:r>
            <a:r>
              <a:rPr lang="en-US" sz="2000" spc="-515" dirty="0">
                <a:latin typeface="Cambria"/>
                <a:cs typeface="Cambria"/>
              </a:rPr>
              <a:t> </a:t>
            </a:r>
            <a:r>
              <a:rPr lang="en-US" sz="2000" spc="90" dirty="0">
                <a:latin typeface="Cambria"/>
                <a:cs typeface="Cambria"/>
              </a:rPr>
              <a:t>maximum.(point</a:t>
            </a:r>
            <a:r>
              <a:rPr lang="en-US" sz="2000" spc="100" dirty="0">
                <a:latin typeface="Cambria"/>
                <a:cs typeface="Cambria"/>
              </a:rPr>
              <a:t> </a:t>
            </a:r>
            <a:r>
              <a:rPr lang="en-US" sz="2000" spc="25" dirty="0">
                <a:latin typeface="Cambria"/>
                <a:cs typeface="Cambria"/>
              </a:rPr>
              <a:t>T)</a:t>
            </a:r>
            <a:endParaRPr lang="en-US" sz="2000" dirty="0">
              <a:latin typeface="Cambria"/>
              <a:cs typeface="Cambria"/>
            </a:endParaRPr>
          </a:p>
          <a:p>
            <a:pPr marL="287020" indent="-274320">
              <a:lnSpc>
                <a:spcPct val="100000"/>
              </a:lnSpc>
              <a:spcBef>
                <a:spcPts val="600"/>
              </a:spcBef>
              <a:buClr>
                <a:srgbClr val="FE8637"/>
              </a:buClr>
              <a:buSzPct val="68750"/>
              <a:buFont typeface="Wingdings"/>
              <a:buChar char=""/>
              <a:tabLst>
                <a:tab pos="287020" algn="l"/>
              </a:tabLst>
            </a:pPr>
            <a:r>
              <a:rPr lang="en-US" sz="2000" spc="100" dirty="0">
                <a:latin typeface="Cambria"/>
                <a:cs typeface="Cambria"/>
              </a:rPr>
              <a:t>Voltage</a:t>
            </a:r>
            <a:r>
              <a:rPr lang="en-US" sz="2000" spc="125" dirty="0">
                <a:latin typeface="Cambria"/>
                <a:cs typeface="Cambria"/>
              </a:rPr>
              <a:t> </a:t>
            </a:r>
            <a:r>
              <a:rPr lang="en-US" sz="2000" spc="50" dirty="0">
                <a:latin typeface="Cambria"/>
                <a:cs typeface="Cambria"/>
              </a:rPr>
              <a:t>across</a:t>
            </a:r>
            <a:r>
              <a:rPr lang="en-US" sz="2000" spc="130" dirty="0">
                <a:latin typeface="Cambria"/>
                <a:cs typeface="Cambria"/>
              </a:rPr>
              <a:t> </a:t>
            </a:r>
            <a:r>
              <a:rPr lang="en-US" sz="2000" spc="95" dirty="0">
                <a:latin typeface="Cambria"/>
                <a:cs typeface="Cambria"/>
              </a:rPr>
              <a:t>the</a:t>
            </a:r>
            <a:r>
              <a:rPr lang="en-US" sz="2000" spc="125" dirty="0">
                <a:latin typeface="Cambria"/>
                <a:cs typeface="Cambria"/>
              </a:rPr>
              <a:t> </a:t>
            </a:r>
            <a:r>
              <a:rPr lang="en-US" sz="2000" spc="95" dirty="0">
                <a:latin typeface="Cambria"/>
                <a:cs typeface="Cambria"/>
              </a:rPr>
              <a:t>gap</a:t>
            </a:r>
            <a:r>
              <a:rPr lang="en-US" sz="2000" spc="130" dirty="0">
                <a:latin typeface="Cambria"/>
                <a:cs typeface="Cambria"/>
              </a:rPr>
              <a:t> </a:t>
            </a:r>
            <a:r>
              <a:rPr lang="en-US" sz="2000" spc="30" dirty="0">
                <a:latin typeface="Cambria"/>
                <a:cs typeface="Cambria"/>
              </a:rPr>
              <a:t>becomes</a:t>
            </a:r>
            <a:r>
              <a:rPr lang="en-US" sz="2000" spc="130" dirty="0">
                <a:latin typeface="Cambria"/>
                <a:cs typeface="Cambria"/>
              </a:rPr>
              <a:t> </a:t>
            </a:r>
            <a:r>
              <a:rPr lang="en-US" sz="2000" spc="60" dirty="0">
                <a:latin typeface="Cambria"/>
                <a:cs typeface="Cambria"/>
              </a:rPr>
              <a:t>4e</a:t>
            </a:r>
            <a:r>
              <a:rPr lang="en-US" sz="1200" spc="60" dirty="0">
                <a:latin typeface="Cambria"/>
                <a:cs typeface="Cambria"/>
              </a:rPr>
              <a:t>max.</a:t>
            </a:r>
            <a:endParaRPr lang="en-US" sz="1200" dirty="0">
              <a:latin typeface="Cambria"/>
              <a:cs typeface="Cambria"/>
            </a:endParaRPr>
          </a:p>
          <a:p>
            <a:pPr marL="286385" marR="5080" indent="-274320">
              <a:lnSpc>
                <a:spcPct val="100000"/>
              </a:lnSpc>
              <a:spcBef>
                <a:spcPts val="600"/>
              </a:spcBef>
              <a:buClr>
                <a:srgbClr val="FE8637"/>
              </a:buClr>
              <a:buSzPct val="68750"/>
              <a:buFont typeface="Wingdings"/>
              <a:buChar char=""/>
              <a:tabLst>
                <a:tab pos="287020" algn="l"/>
              </a:tabLst>
            </a:pPr>
            <a:r>
              <a:rPr lang="en-US" sz="2000" spc="110" dirty="0">
                <a:latin typeface="Cambria"/>
                <a:cs typeface="Cambria"/>
              </a:rPr>
              <a:t>The</a:t>
            </a:r>
            <a:r>
              <a:rPr lang="en-US" sz="2000" spc="114" dirty="0">
                <a:latin typeface="Cambria"/>
                <a:cs typeface="Cambria"/>
              </a:rPr>
              <a:t> </a:t>
            </a:r>
            <a:r>
              <a:rPr lang="en-US" sz="2000" spc="75" dirty="0">
                <a:latin typeface="Cambria"/>
                <a:cs typeface="Cambria"/>
              </a:rPr>
              <a:t>capacitive</a:t>
            </a:r>
            <a:r>
              <a:rPr lang="en-US" sz="2000" spc="130" dirty="0">
                <a:latin typeface="Cambria"/>
                <a:cs typeface="Cambria"/>
              </a:rPr>
              <a:t> </a:t>
            </a:r>
            <a:r>
              <a:rPr lang="en-US" sz="2000" spc="80" dirty="0">
                <a:latin typeface="Cambria"/>
                <a:cs typeface="Cambria"/>
              </a:rPr>
              <a:t>current</a:t>
            </a:r>
            <a:r>
              <a:rPr lang="en-US" sz="2000" spc="105" dirty="0">
                <a:latin typeface="Cambria"/>
                <a:cs typeface="Cambria"/>
              </a:rPr>
              <a:t> </a:t>
            </a:r>
            <a:r>
              <a:rPr lang="en-US" sz="2000" spc="70" dirty="0">
                <a:latin typeface="Cambria"/>
                <a:cs typeface="Cambria"/>
              </a:rPr>
              <a:t>reaches</a:t>
            </a:r>
            <a:r>
              <a:rPr lang="en-US" sz="2000" spc="135" dirty="0">
                <a:latin typeface="Cambria"/>
                <a:cs typeface="Cambria"/>
              </a:rPr>
              <a:t> </a:t>
            </a:r>
            <a:r>
              <a:rPr lang="en-US" sz="2000" spc="20" dirty="0">
                <a:latin typeface="Cambria"/>
                <a:cs typeface="Cambria"/>
              </a:rPr>
              <a:t>zero</a:t>
            </a:r>
            <a:r>
              <a:rPr lang="en-US" sz="2000" spc="114" dirty="0">
                <a:latin typeface="Cambria"/>
                <a:cs typeface="Cambria"/>
              </a:rPr>
              <a:t> </a:t>
            </a:r>
            <a:r>
              <a:rPr lang="en-US" sz="2000" spc="120" dirty="0">
                <a:latin typeface="Cambria"/>
                <a:cs typeface="Cambria"/>
              </a:rPr>
              <a:t>again</a:t>
            </a:r>
            <a:r>
              <a:rPr lang="en-US" sz="2000" spc="140" dirty="0">
                <a:latin typeface="Cambria"/>
                <a:cs typeface="Cambria"/>
              </a:rPr>
              <a:t> </a:t>
            </a:r>
            <a:r>
              <a:rPr lang="en-US" sz="2000" spc="105" dirty="0">
                <a:latin typeface="Cambria"/>
                <a:cs typeface="Cambria"/>
              </a:rPr>
              <a:t>and</a:t>
            </a:r>
            <a:r>
              <a:rPr lang="en-US" sz="2000" spc="130" dirty="0">
                <a:latin typeface="Cambria"/>
                <a:cs typeface="Cambria"/>
              </a:rPr>
              <a:t> </a:t>
            </a:r>
            <a:r>
              <a:rPr lang="en-US" sz="2000" spc="75" dirty="0">
                <a:latin typeface="Cambria"/>
                <a:cs typeface="Cambria"/>
              </a:rPr>
              <a:t>there </a:t>
            </a:r>
            <a:r>
              <a:rPr lang="en-US" sz="2000" spc="-515" dirty="0">
                <a:latin typeface="Cambria"/>
                <a:cs typeface="Cambria"/>
              </a:rPr>
              <a:t> </a:t>
            </a:r>
            <a:r>
              <a:rPr lang="en-US" sz="2000" spc="120" dirty="0">
                <a:latin typeface="Cambria"/>
                <a:cs typeface="Cambria"/>
              </a:rPr>
              <a:t>may </a:t>
            </a:r>
            <a:r>
              <a:rPr lang="en-US" sz="2000" spc="20" dirty="0">
                <a:latin typeface="Cambria"/>
                <a:cs typeface="Cambria"/>
              </a:rPr>
              <a:t>be</a:t>
            </a:r>
            <a:r>
              <a:rPr lang="en-US" sz="2000" spc="140" dirty="0">
                <a:latin typeface="Cambria"/>
                <a:cs typeface="Cambria"/>
              </a:rPr>
              <a:t> an</a:t>
            </a:r>
            <a:r>
              <a:rPr lang="en-US" sz="2000" spc="125" dirty="0">
                <a:latin typeface="Cambria"/>
                <a:cs typeface="Cambria"/>
              </a:rPr>
              <a:t> </a:t>
            </a:r>
            <a:r>
              <a:rPr lang="en-US" sz="2000" spc="85" dirty="0">
                <a:latin typeface="Cambria"/>
                <a:cs typeface="Cambria"/>
              </a:rPr>
              <a:t>interruption.</a:t>
            </a:r>
            <a:endParaRPr lang="en-US" sz="2000" dirty="0">
              <a:latin typeface="Cambria"/>
              <a:cs typeface="Cambria"/>
            </a:endParaRPr>
          </a:p>
          <a:p>
            <a:pPr marL="287020" indent="-274320">
              <a:lnSpc>
                <a:spcPct val="100000"/>
              </a:lnSpc>
              <a:spcBef>
                <a:spcPts val="600"/>
              </a:spcBef>
              <a:buClr>
                <a:srgbClr val="FE8637"/>
              </a:buClr>
              <a:buSzPct val="68750"/>
              <a:buFont typeface="Wingdings"/>
              <a:buChar char=""/>
              <a:tabLst>
                <a:tab pos="287020" algn="l"/>
              </a:tabLst>
            </a:pPr>
            <a:r>
              <a:rPr lang="en-US" sz="2000" spc="110" dirty="0">
                <a:latin typeface="Cambria"/>
                <a:cs typeface="Cambria"/>
              </a:rPr>
              <a:t>The</a:t>
            </a:r>
            <a:r>
              <a:rPr lang="en-US" sz="2000" spc="114" dirty="0">
                <a:latin typeface="Cambria"/>
                <a:cs typeface="Cambria"/>
              </a:rPr>
              <a:t> </a:t>
            </a:r>
            <a:r>
              <a:rPr lang="en-US" sz="2000" spc="100" dirty="0">
                <a:latin typeface="Cambria"/>
                <a:cs typeface="Cambria"/>
              </a:rPr>
              <a:t>transient</a:t>
            </a:r>
            <a:r>
              <a:rPr lang="en-US" sz="2000" spc="135" dirty="0">
                <a:latin typeface="Cambria"/>
                <a:cs typeface="Cambria"/>
              </a:rPr>
              <a:t> </a:t>
            </a:r>
            <a:r>
              <a:rPr lang="en-US" sz="2000" spc="70" dirty="0">
                <a:latin typeface="Cambria"/>
                <a:cs typeface="Cambria"/>
              </a:rPr>
              <a:t>voltage</a:t>
            </a:r>
            <a:r>
              <a:rPr lang="en-US" sz="2000" spc="145" dirty="0">
                <a:latin typeface="Cambria"/>
                <a:cs typeface="Cambria"/>
              </a:rPr>
              <a:t> </a:t>
            </a:r>
            <a:r>
              <a:rPr lang="en-US" sz="2000" spc="65" dirty="0">
                <a:latin typeface="Cambria"/>
                <a:cs typeface="Cambria"/>
              </a:rPr>
              <a:t>oscillates</a:t>
            </a:r>
            <a:r>
              <a:rPr lang="en-US" sz="2000" spc="110" dirty="0">
                <a:latin typeface="Cambria"/>
                <a:cs typeface="Cambria"/>
              </a:rPr>
              <a:t> </a:t>
            </a:r>
            <a:r>
              <a:rPr lang="en-US" sz="2000" spc="50" dirty="0">
                <a:latin typeface="Cambria"/>
                <a:cs typeface="Cambria"/>
              </a:rPr>
              <a:t>between</a:t>
            </a:r>
            <a:r>
              <a:rPr lang="en-US" sz="2000" spc="130" dirty="0">
                <a:latin typeface="Cambria"/>
                <a:cs typeface="Cambria"/>
              </a:rPr>
              <a:t> </a:t>
            </a:r>
            <a:r>
              <a:rPr lang="en-US" sz="2000" spc="45" dirty="0">
                <a:latin typeface="Cambria"/>
                <a:cs typeface="Cambria"/>
              </a:rPr>
              <a:t>-3e</a:t>
            </a:r>
            <a:r>
              <a:rPr lang="en-US" sz="1200" spc="45" dirty="0">
                <a:latin typeface="Cambria"/>
                <a:cs typeface="Cambria"/>
              </a:rPr>
              <a:t>max</a:t>
            </a:r>
            <a:r>
              <a:rPr lang="en-US" sz="1200" spc="340" dirty="0">
                <a:latin typeface="Cambria"/>
                <a:cs typeface="Cambria"/>
              </a:rPr>
              <a:t> </a:t>
            </a:r>
            <a:r>
              <a:rPr lang="en-US" sz="2000" spc="105" dirty="0">
                <a:latin typeface="Cambria"/>
                <a:cs typeface="Cambria"/>
              </a:rPr>
              <a:t>and</a:t>
            </a:r>
            <a:endParaRPr lang="en-US" sz="2000" dirty="0">
              <a:latin typeface="Cambria"/>
              <a:cs typeface="Cambria"/>
            </a:endParaRPr>
          </a:p>
          <a:p>
            <a:pPr marL="286385">
              <a:lnSpc>
                <a:spcPct val="100000"/>
              </a:lnSpc>
            </a:pPr>
            <a:r>
              <a:rPr lang="en-US" sz="2000" spc="80" dirty="0">
                <a:latin typeface="Cambria"/>
                <a:cs typeface="Cambria"/>
              </a:rPr>
              <a:t>+5e</a:t>
            </a:r>
            <a:r>
              <a:rPr lang="en-US" sz="1200" spc="80" dirty="0">
                <a:latin typeface="Cambria"/>
                <a:cs typeface="Cambria"/>
              </a:rPr>
              <a:t>max</a:t>
            </a:r>
            <a:r>
              <a:rPr lang="en-US" sz="2000" spc="80" dirty="0">
                <a:latin typeface="Cambria"/>
                <a:cs typeface="Cambria"/>
              </a:rPr>
              <a:t>. </a:t>
            </a:r>
            <a:r>
              <a:rPr lang="en-US" sz="2000" spc="30" dirty="0">
                <a:latin typeface="Cambria"/>
                <a:cs typeface="Cambria"/>
              </a:rPr>
              <a:t>(point</a:t>
            </a:r>
            <a:r>
              <a:rPr lang="en-US" sz="2000" spc="95" dirty="0">
                <a:latin typeface="Cambria"/>
                <a:cs typeface="Cambria"/>
              </a:rPr>
              <a:t> </a:t>
            </a:r>
            <a:r>
              <a:rPr lang="en-US" sz="2000" spc="105" dirty="0">
                <a:latin typeface="Cambria"/>
                <a:cs typeface="Cambria"/>
              </a:rPr>
              <a:t>P—Q)</a:t>
            </a:r>
            <a:endParaRPr lang="en-US" sz="2000" dirty="0">
              <a:latin typeface="Cambria"/>
              <a:cs typeface="Cambria"/>
            </a:endParaRPr>
          </a:p>
        </p:txBody>
      </p:sp>
      <p:sp>
        <p:nvSpPr>
          <p:cNvPr id="7" name="TextBox 6">
            <a:extLst>
              <a:ext uri="{FF2B5EF4-FFF2-40B4-BE49-F238E27FC236}">
                <a16:creationId xmlns:a16="http://schemas.microsoft.com/office/drawing/2014/main" id="{72AA2262-67E1-4501-A188-37F703119899}"/>
              </a:ext>
            </a:extLst>
          </p:cNvPr>
          <p:cNvSpPr txBox="1"/>
          <p:nvPr/>
        </p:nvSpPr>
        <p:spPr>
          <a:xfrm>
            <a:off x="2381435" y="4587081"/>
            <a:ext cx="6094520" cy="369332"/>
          </a:xfrm>
          <a:prstGeom prst="rect">
            <a:avLst/>
          </a:prstGeom>
          <a:noFill/>
        </p:spPr>
        <p:txBody>
          <a:bodyPr wrap="square">
            <a:spAutoFit/>
          </a:bodyPr>
          <a:lstStyle/>
          <a:p>
            <a:pPr marL="287020" indent="-274320">
              <a:lnSpc>
                <a:spcPct val="100000"/>
              </a:lnSpc>
              <a:spcBef>
                <a:spcPts val="100"/>
              </a:spcBef>
              <a:buClr>
                <a:srgbClr val="FE8637"/>
              </a:buClr>
              <a:buSzPct val="68750"/>
              <a:buFont typeface="Wingdings"/>
              <a:buChar char=""/>
              <a:tabLst>
                <a:tab pos="287020" algn="l"/>
              </a:tabLst>
            </a:pPr>
            <a:r>
              <a:rPr lang="en-US" sz="1800" spc="130" dirty="0">
                <a:latin typeface="Cambria"/>
                <a:cs typeface="Cambria"/>
              </a:rPr>
              <a:t>Thus</a:t>
            </a:r>
            <a:r>
              <a:rPr lang="en-US" sz="1800" spc="114" dirty="0">
                <a:latin typeface="Cambria"/>
                <a:cs typeface="Cambria"/>
              </a:rPr>
              <a:t> </a:t>
            </a:r>
            <a:r>
              <a:rPr lang="en-US" sz="1800" spc="70" dirty="0">
                <a:latin typeface="Cambria"/>
                <a:cs typeface="Cambria"/>
              </a:rPr>
              <a:t>voltage</a:t>
            </a:r>
            <a:r>
              <a:rPr lang="en-US" sz="1800" spc="140" dirty="0">
                <a:latin typeface="Cambria"/>
                <a:cs typeface="Cambria"/>
              </a:rPr>
              <a:t> </a:t>
            </a:r>
            <a:r>
              <a:rPr lang="en-US" sz="1800" spc="50" dirty="0">
                <a:latin typeface="Cambria"/>
                <a:cs typeface="Cambria"/>
              </a:rPr>
              <a:t>across</a:t>
            </a:r>
            <a:r>
              <a:rPr lang="en-US" sz="1800" spc="120" dirty="0">
                <a:latin typeface="Cambria"/>
                <a:cs typeface="Cambria"/>
              </a:rPr>
              <a:t> </a:t>
            </a:r>
            <a:r>
              <a:rPr lang="en-US" sz="1800" spc="95" dirty="0">
                <a:latin typeface="Cambria"/>
                <a:cs typeface="Cambria"/>
              </a:rPr>
              <a:t>the</a:t>
            </a:r>
            <a:r>
              <a:rPr lang="en-US" sz="1800" spc="125" dirty="0">
                <a:latin typeface="Cambria"/>
                <a:cs typeface="Cambria"/>
              </a:rPr>
              <a:t> </a:t>
            </a:r>
            <a:r>
              <a:rPr lang="en-US" sz="1800" spc="95" dirty="0">
                <a:latin typeface="Cambria"/>
                <a:cs typeface="Cambria"/>
              </a:rPr>
              <a:t>gap</a:t>
            </a:r>
            <a:r>
              <a:rPr lang="en-US" sz="1800" spc="145" dirty="0">
                <a:latin typeface="Cambria"/>
                <a:cs typeface="Cambria"/>
              </a:rPr>
              <a:t> </a:t>
            </a:r>
            <a:r>
              <a:rPr lang="en-US" sz="1800" spc="30" dirty="0">
                <a:latin typeface="Cambria"/>
                <a:cs typeface="Cambria"/>
              </a:rPr>
              <a:t>goes</a:t>
            </a:r>
            <a:r>
              <a:rPr lang="en-US" sz="1800" spc="135" dirty="0">
                <a:latin typeface="Cambria"/>
                <a:cs typeface="Cambria"/>
              </a:rPr>
              <a:t> </a:t>
            </a:r>
            <a:r>
              <a:rPr lang="en-US" sz="1800" spc="25" dirty="0">
                <a:latin typeface="Cambria"/>
                <a:cs typeface="Cambria"/>
              </a:rPr>
              <a:t>on</a:t>
            </a:r>
            <a:r>
              <a:rPr lang="en-US" sz="1800" spc="125" dirty="0">
                <a:latin typeface="Cambria"/>
                <a:cs typeface="Cambria"/>
              </a:rPr>
              <a:t> </a:t>
            </a:r>
            <a:r>
              <a:rPr lang="en-US" sz="1800" spc="85" dirty="0">
                <a:latin typeface="Cambria"/>
                <a:cs typeface="Cambria"/>
              </a:rPr>
              <a:t>increasing</a:t>
            </a:r>
            <a:endParaRPr lang="en-US" sz="1800" dirty="0">
              <a:latin typeface="Cambria"/>
              <a:cs typeface="Cambria"/>
            </a:endParaRPr>
          </a:p>
        </p:txBody>
      </p:sp>
      <p:pic>
        <p:nvPicPr>
          <p:cNvPr id="8" name="Picture 7">
            <a:extLst>
              <a:ext uri="{FF2B5EF4-FFF2-40B4-BE49-F238E27FC236}">
                <a16:creationId xmlns:a16="http://schemas.microsoft.com/office/drawing/2014/main" id="{00A9F4CB-D5B9-4D56-955C-80D6BF107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223694337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F9A91-0495-4EE2-BECD-815F4E534AE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DEF530B-97F9-46DF-838C-7E42385274C3}"/>
              </a:ext>
            </a:extLst>
          </p:cNvPr>
          <p:cNvSpPr>
            <a:spLocks noGrp="1"/>
          </p:cNvSpPr>
          <p:nvPr>
            <p:ph idx="1"/>
          </p:nvPr>
        </p:nvSpPr>
        <p:spPr/>
        <p:txBody>
          <a:bodyPr/>
          <a:lstStyle/>
          <a:p>
            <a:endParaRPr lang="en-IN" dirty="0"/>
          </a:p>
        </p:txBody>
      </p:sp>
      <p:sp>
        <p:nvSpPr>
          <p:cNvPr id="4" name="Slide Number Placeholder 3">
            <a:extLst>
              <a:ext uri="{FF2B5EF4-FFF2-40B4-BE49-F238E27FC236}">
                <a16:creationId xmlns:a16="http://schemas.microsoft.com/office/drawing/2014/main" id="{2E7C7B9D-3747-4328-A834-DB290A5B734D}"/>
              </a:ext>
            </a:extLst>
          </p:cNvPr>
          <p:cNvSpPr>
            <a:spLocks noGrp="1"/>
          </p:cNvSpPr>
          <p:nvPr>
            <p:ph type="sldNum" sz="quarter" idx="12"/>
          </p:nvPr>
        </p:nvSpPr>
        <p:spPr/>
        <p:txBody>
          <a:bodyPr/>
          <a:lstStyle/>
          <a:p>
            <a:fld id="{CA9F79F9-620A-454C-B44A-099229A02D1C}" type="slidenum">
              <a:rPr lang="en-IN" smtClean="0"/>
              <a:pPr/>
              <a:t>115</a:t>
            </a:fld>
            <a:endParaRPr lang="en-IN"/>
          </a:p>
        </p:txBody>
      </p:sp>
      <p:grpSp>
        <p:nvGrpSpPr>
          <p:cNvPr id="5" name="object 2">
            <a:extLst>
              <a:ext uri="{FF2B5EF4-FFF2-40B4-BE49-F238E27FC236}">
                <a16:creationId xmlns:a16="http://schemas.microsoft.com/office/drawing/2014/main" id="{79DD58E5-85F3-4180-BCCA-091D9DD1CAD1}"/>
              </a:ext>
            </a:extLst>
          </p:cNvPr>
          <p:cNvGrpSpPr/>
          <p:nvPr/>
        </p:nvGrpSpPr>
        <p:grpSpPr>
          <a:xfrm>
            <a:off x="76212" y="88544"/>
            <a:ext cx="12115788" cy="6541134"/>
            <a:chOff x="76212" y="88544"/>
            <a:chExt cx="8763000" cy="6541134"/>
          </a:xfrm>
        </p:grpSpPr>
        <p:sp>
          <p:nvSpPr>
            <p:cNvPr id="6" name="object 3">
              <a:extLst>
                <a:ext uri="{FF2B5EF4-FFF2-40B4-BE49-F238E27FC236}">
                  <a16:creationId xmlns:a16="http://schemas.microsoft.com/office/drawing/2014/main" id="{0A270E61-E1B2-414B-AE2F-2A57F0658450}"/>
                </a:ext>
              </a:extLst>
            </p:cNvPr>
            <p:cNvSpPr/>
            <p:nvPr/>
          </p:nvSpPr>
          <p:spPr>
            <a:xfrm>
              <a:off x="417512" y="1098549"/>
              <a:ext cx="382905" cy="474980"/>
            </a:xfrm>
            <a:custGeom>
              <a:avLst/>
              <a:gdLst/>
              <a:ahLst/>
              <a:cxnLst/>
              <a:rect l="l" t="t" r="r" b="b"/>
              <a:pathLst>
                <a:path w="382905" h="474980">
                  <a:moveTo>
                    <a:pt x="382587" y="0"/>
                  </a:moveTo>
                  <a:lnTo>
                    <a:pt x="0" y="0"/>
                  </a:lnTo>
                  <a:lnTo>
                    <a:pt x="0" y="349250"/>
                  </a:lnTo>
                  <a:lnTo>
                    <a:pt x="0" y="474662"/>
                  </a:lnTo>
                  <a:lnTo>
                    <a:pt x="382587" y="474662"/>
                  </a:lnTo>
                  <a:lnTo>
                    <a:pt x="382587" y="349250"/>
                  </a:lnTo>
                  <a:lnTo>
                    <a:pt x="382587" y="0"/>
                  </a:lnTo>
                  <a:close/>
                </a:path>
              </a:pathLst>
            </a:custGeom>
            <a:solidFill>
              <a:srgbClr val="FFCF01"/>
            </a:solidFill>
          </p:spPr>
          <p:txBody>
            <a:bodyPr wrap="square" lIns="0" tIns="0" rIns="0" bIns="0" rtlCol="0"/>
            <a:lstStyle/>
            <a:p>
              <a:endParaRPr/>
            </a:p>
          </p:txBody>
        </p:sp>
        <p:pic>
          <p:nvPicPr>
            <p:cNvPr id="7" name="object 4">
              <a:extLst>
                <a:ext uri="{FF2B5EF4-FFF2-40B4-BE49-F238E27FC236}">
                  <a16:creationId xmlns:a16="http://schemas.microsoft.com/office/drawing/2014/main" id="{BC29A590-8EA2-4CCD-B1B8-2AAFC71E1BF4}"/>
                </a:ext>
              </a:extLst>
            </p:cNvPr>
            <p:cNvPicPr/>
            <p:nvPr/>
          </p:nvPicPr>
          <p:blipFill>
            <a:blip r:embed="rId2" cstate="print"/>
            <a:stretch>
              <a:fillRect/>
            </a:stretch>
          </p:blipFill>
          <p:spPr>
            <a:xfrm>
              <a:off x="800100" y="1098550"/>
              <a:ext cx="328612" cy="474662"/>
            </a:xfrm>
            <a:prstGeom prst="rect">
              <a:avLst/>
            </a:prstGeom>
          </p:spPr>
        </p:pic>
        <p:sp>
          <p:nvSpPr>
            <p:cNvPr id="8" name="object 5">
              <a:extLst>
                <a:ext uri="{FF2B5EF4-FFF2-40B4-BE49-F238E27FC236}">
                  <a16:creationId xmlns:a16="http://schemas.microsoft.com/office/drawing/2014/main" id="{A8AA85D2-81E7-4D9C-88F5-4645507FFF80}"/>
                </a:ext>
              </a:extLst>
            </p:cNvPr>
            <p:cNvSpPr/>
            <p:nvPr/>
          </p:nvSpPr>
          <p:spPr>
            <a:xfrm>
              <a:off x="541337" y="1520824"/>
              <a:ext cx="370205" cy="474980"/>
            </a:xfrm>
            <a:custGeom>
              <a:avLst/>
              <a:gdLst/>
              <a:ahLst/>
              <a:cxnLst/>
              <a:rect l="l" t="t" r="r" b="b"/>
              <a:pathLst>
                <a:path w="370205" h="474980">
                  <a:moveTo>
                    <a:pt x="369887" y="0"/>
                  </a:moveTo>
                  <a:lnTo>
                    <a:pt x="0" y="0"/>
                  </a:lnTo>
                  <a:lnTo>
                    <a:pt x="0" y="349250"/>
                  </a:lnTo>
                  <a:lnTo>
                    <a:pt x="0" y="474662"/>
                  </a:lnTo>
                  <a:lnTo>
                    <a:pt x="369887" y="474662"/>
                  </a:lnTo>
                  <a:lnTo>
                    <a:pt x="369887" y="349250"/>
                  </a:lnTo>
                  <a:lnTo>
                    <a:pt x="369887" y="0"/>
                  </a:lnTo>
                  <a:close/>
                </a:path>
              </a:pathLst>
            </a:custGeom>
            <a:solidFill>
              <a:srgbClr val="3333CC"/>
            </a:solidFill>
          </p:spPr>
          <p:txBody>
            <a:bodyPr wrap="square" lIns="0" tIns="0" rIns="0" bIns="0" rtlCol="0"/>
            <a:lstStyle/>
            <a:p>
              <a:endParaRPr/>
            </a:p>
          </p:txBody>
        </p:sp>
        <p:pic>
          <p:nvPicPr>
            <p:cNvPr id="9" name="object 6">
              <a:extLst>
                <a:ext uri="{FF2B5EF4-FFF2-40B4-BE49-F238E27FC236}">
                  <a16:creationId xmlns:a16="http://schemas.microsoft.com/office/drawing/2014/main" id="{A1990B8E-42EC-461A-B18C-46B91DE417D6}"/>
                </a:ext>
              </a:extLst>
            </p:cNvPr>
            <p:cNvPicPr/>
            <p:nvPr/>
          </p:nvPicPr>
          <p:blipFill>
            <a:blip r:embed="rId3" cstate="print"/>
            <a:stretch>
              <a:fillRect/>
            </a:stretch>
          </p:blipFill>
          <p:spPr>
            <a:xfrm>
              <a:off x="911225" y="1520825"/>
              <a:ext cx="368300" cy="474662"/>
            </a:xfrm>
            <a:prstGeom prst="rect">
              <a:avLst/>
            </a:prstGeom>
          </p:spPr>
        </p:pic>
        <p:pic>
          <p:nvPicPr>
            <p:cNvPr id="10" name="object 7">
              <a:extLst>
                <a:ext uri="{FF2B5EF4-FFF2-40B4-BE49-F238E27FC236}">
                  <a16:creationId xmlns:a16="http://schemas.microsoft.com/office/drawing/2014/main" id="{85F2E10E-38F8-4D01-83BA-5CAF694B0E81}"/>
                </a:ext>
              </a:extLst>
            </p:cNvPr>
            <p:cNvPicPr/>
            <p:nvPr/>
          </p:nvPicPr>
          <p:blipFill>
            <a:blip r:embed="rId4" cstate="print"/>
            <a:stretch>
              <a:fillRect/>
            </a:stretch>
          </p:blipFill>
          <p:spPr>
            <a:xfrm>
              <a:off x="127000" y="1447800"/>
              <a:ext cx="560387" cy="422275"/>
            </a:xfrm>
            <a:prstGeom prst="rect">
              <a:avLst/>
            </a:prstGeom>
          </p:spPr>
        </p:pic>
        <p:sp>
          <p:nvSpPr>
            <p:cNvPr id="11" name="object 8">
              <a:extLst>
                <a:ext uri="{FF2B5EF4-FFF2-40B4-BE49-F238E27FC236}">
                  <a16:creationId xmlns:a16="http://schemas.microsoft.com/office/drawing/2014/main" id="{12C6E6DB-A576-48FD-9B86-C284CC3C717D}"/>
                </a:ext>
              </a:extLst>
            </p:cNvPr>
            <p:cNvSpPr/>
            <p:nvPr/>
          </p:nvSpPr>
          <p:spPr>
            <a:xfrm>
              <a:off x="762000" y="990599"/>
              <a:ext cx="31750" cy="1052830"/>
            </a:xfrm>
            <a:custGeom>
              <a:avLst/>
              <a:gdLst/>
              <a:ahLst/>
              <a:cxnLst/>
              <a:rect l="l" t="t" r="r" b="b"/>
              <a:pathLst>
                <a:path w="31750" h="1052830">
                  <a:moveTo>
                    <a:pt x="31750" y="822325"/>
                  </a:moveTo>
                  <a:lnTo>
                    <a:pt x="0" y="822325"/>
                  </a:lnTo>
                  <a:lnTo>
                    <a:pt x="0" y="1052512"/>
                  </a:lnTo>
                  <a:lnTo>
                    <a:pt x="31750" y="1052512"/>
                  </a:lnTo>
                  <a:lnTo>
                    <a:pt x="31750" y="822325"/>
                  </a:lnTo>
                  <a:close/>
                </a:path>
                <a:path w="31750" h="1052830">
                  <a:moveTo>
                    <a:pt x="31750" y="0"/>
                  </a:moveTo>
                  <a:lnTo>
                    <a:pt x="0" y="0"/>
                  </a:lnTo>
                  <a:lnTo>
                    <a:pt x="0" y="790575"/>
                  </a:lnTo>
                  <a:lnTo>
                    <a:pt x="31750" y="790575"/>
                  </a:lnTo>
                  <a:lnTo>
                    <a:pt x="31750" y="0"/>
                  </a:lnTo>
                  <a:close/>
                </a:path>
              </a:pathLst>
            </a:custGeom>
            <a:solidFill>
              <a:srgbClr val="161616"/>
            </a:solidFill>
          </p:spPr>
          <p:txBody>
            <a:bodyPr wrap="square" lIns="0" tIns="0" rIns="0" bIns="0" rtlCol="0"/>
            <a:lstStyle/>
            <a:p>
              <a:endParaRPr/>
            </a:p>
          </p:txBody>
        </p:sp>
        <p:pic>
          <p:nvPicPr>
            <p:cNvPr id="12" name="object 9">
              <a:extLst>
                <a:ext uri="{FF2B5EF4-FFF2-40B4-BE49-F238E27FC236}">
                  <a16:creationId xmlns:a16="http://schemas.microsoft.com/office/drawing/2014/main" id="{C578481E-EEBC-4B1C-B66A-F401327C069C}"/>
                </a:ext>
              </a:extLst>
            </p:cNvPr>
            <p:cNvPicPr/>
            <p:nvPr/>
          </p:nvPicPr>
          <p:blipFill>
            <a:blip r:embed="rId5" cstate="print"/>
            <a:stretch>
              <a:fillRect/>
            </a:stretch>
          </p:blipFill>
          <p:spPr>
            <a:xfrm>
              <a:off x="442912" y="1781175"/>
              <a:ext cx="8226425" cy="31750"/>
            </a:xfrm>
            <a:prstGeom prst="rect">
              <a:avLst/>
            </a:prstGeom>
          </p:spPr>
        </p:pic>
        <p:pic>
          <p:nvPicPr>
            <p:cNvPr id="13" name="object 10">
              <a:extLst>
                <a:ext uri="{FF2B5EF4-FFF2-40B4-BE49-F238E27FC236}">
                  <a16:creationId xmlns:a16="http://schemas.microsoft.com/office/drawing/2014/main" id="{21B64CED-6AEB-4996-A68B-4631CF0F4DC2}"/>
                </a:ext>
              </a:extLst>
            </p:cNvPr>
            <p:cNvPicPr/>
            <p:nvPr/>
          </p:nvPicPr>
          <p:blipFill>
            <a:blip r:embed="rId6" cstate="print"/>
            <a:stretch>
              <a:fillRect/>
            </a:stretch>
          </p:blipFill>
          <p:spPr>
            <a:xfrm>
              <a:off x="76212" y="88544"/>
              <a:ext cx="8762987" cy="6540842"/>
            </a:xfrm>
            <a:prstGeom prst="rect">
              <a:avLst/>
            </a:prstGeom>
          </p:spPr>
        </p:pic>
      </p:grpSp>
      <p:pic>
        <p:nvPicPr>
          <p:cNvPr id="14" name="Picture 13">
            <a:extLst>
              <a:ext uri="{FF2B5EF4-FFF2-40B4-BE49-F238E27FC236}">
                <a16:creationId xmlns:a16="http://schemas.microsoft.com/office/drawing/2014/main" id="{FC1BE825-A984-4533-9811-0E6F4EF152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83675538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CE8CD-0F4A-4820-AA73-53A582CB4FCF}"/>
              </a:ext>
            </a:extLst>
          </p:cNvPr>
          <p:cNvSpPr>
            <a:spLocks noGrp="1"/>
          </p:cNvSpPr>
          <p:nvPr>
            <p:ph type="title"/>
          </p:nvPr>
        </p:nvSpPr>
        <p:spPr/>
        <p:txBody>
          <a:bodyPr/>
          <a:lstStyle/>
          <a:p>
            <a:r>
              <a:rPr lang="en-US" dirty="0">
                <a:solidFill>
                  <a:srgbClr val="FF0000"/>
                </a:solidFill>
              </a:rPr>
              <a:t>CIRCUIT BREAKERS</a:t>
            </a:r>
            <a:endParaRPr lang="en-IN" dirty="0">
              <a:solidFill>
                <a:srgbClr val="FF0000"/>
              </a:solidFill>
            </a:endParaRPr>
          </a:p>
        </p:txBody>
      </p:sp>
      <p:sp>
        <p:nvSpPr>
          <p:cNvPr id="3" name="Content Placeholder 2">
            <a:extLst>
              <a:ext uri="{FF2B5EF4-FFF2-40B4-BE49-F238E27FC236}">
                <a16:creationId xmlns:a16="http://schemas.microsoft.com/office/drawing/2014/main" id="{D3535610-D33F-4348-97CE-9650D3E228D8}"/>
              </a:ext>
            </a:extLst>
          </p:cNvPr>
          <p:cNvSpPr>
            <a:spLocks noGrp="1"/>
          </p:cNvSpPr>
          <p:nvPr>
            <p:ph idx="1"/>
          </p:nvPr>
        </p:nvSpPr>
        <p:spPr>
          <a:xfrm>
            <a:off x="1097280" y="1845734"/>
            <a:ext cx="10425936" cy="4023360"/>
          </a:xfrm>
        </p:spPr>
        <p:txBody>
          <a:bodyPr/>
          <a:lstStyle/>
          <a:p>
            <a:r>
              <a:rPr lang="en-US" b="0" i="0" dirty="0">
                <a:solidFill>
                  <a:srgbClr val="4D5156"/>
                </a:solidFill>
                <a:effectLst/>
                <a:latin typeface="arial" panose="020B0604020202020204" pitchFamily="34" charset="0"/>
              </a:rPr>
              <a:t>A circuit breaker is an automatically operated electrical switch designed to protect an electrical circuit from damage caused by excess current from an overload or short circuit. Its basic function is to interrupt current flow after a fault is detected.</a:t>
            </a:r>
            <a:endParaRPr lang="en-IN" dirty="0"/>
          </a:p>
        </p:txBody>
      </p:sp>
      <p:sp>
        <p:nvSpPr>
          <p:cNvPr id="4" name="Slide Number Placeholder 3">
            <a:extLst>
              <a:ext uri="{FF2B5EF4-FFF2-40B4-BE49-F238E27FC236}">
                <a16:creationId xmlns:a16="http://schemas.microsoft.com/office/drawing/2014/main" id="{B63505E0-EF9C-4F79-AB3C-E88A94861B7D}"/>
              </a:ext>
            </a:extLst>
          </p:cNvPr>
          <p:cNvSpPr>
            <a:spLocks noGrp="1"/>
          </p:cNvSpPr>
          <p:nvPr>
            <p:ph type="sldNum" sz="quarter" idx="12"/>
          </p:nvPr>
        </p:nvSpPr>
        <p:spPr/>
        <p:txBody>
          <a:bodyPr/>
          <a:lstStyle/>
          <a:p>
            <a:fld id="{CA9F79F9-620A-454C-B44A-099229A02D1C}" type="slidenum">
              <a:rPr lang="en-IN" smtClean="0"/>
              <a:pPr/>
              <a:t>116</a:t>
            </a:fld>
            <a:endParaRPr lang="en-IN"/>
          </a:p>
        </p:txBody>
      </p:sp>
      <p:grpSp>
        <p:nvGrpSpPr>
          <p:cNvPr id="5" name="object 2">
            <a:extLst>
              <a:ext uri="{FF2B5EF4-FFF2-40B4-BE49-F238E27FC236}">
                <a16:creationId xmlns:a16="http://schemas.microsoft.com/office/drawing/2014/main" id="{7DDFA99A-CD74-4F8E-86EE-CAEB890A4347}"/>
              </a:ext>
            </a:extLst>
          </p:cNvPr>
          <p:cNvGrpSpPr/>
          <p:nvPr/>
        </p:nvGrpSpPr>
        <p:grpSpPr>
          <a:xfrm>
            <a:off x="1236955" y="2725445"/>
            <a:ext cx="8075722" cy="3488924"/>
            <a:chOff x="0" y="0"/>
            <a:chExt cx="9144000" cy="6858000"/>
          </a:xfrm>
        </p:grpSpPr>
        <p:pic>
          <p:nvPicPr>
            <p:cNvPr id="6" name="object 3">
              <a:extLst>
                <a:ext uri="{FF2B5EF4-FFF2-40B4-BE49-F238E27FC236}">
                  <a16:creationId xmlns:a16="http://schemas.microsoft.com/office/drawing/2014/main" id="{3DA5597C-4205-4B7C-AA5F-FD3096F198D4}"/>
                </a:ext>
              </a:extLst>
            </p:cNvPr>
            <p:cNvPicPr/>
            <p:nvPr/>
          </p:nvPicPr>
          <p:blipFill>
            <a:blip r:embed="rId2" cstate="print"/>
            <a:stretch>
              <a:fillRect/>
            </a:stretch>
          </p:blipFill>
          <p:spPr>
            <a:xfrm>
              <a:off x="0" y="0"/>
              <a:ext cx="9144000" cy="6858000"/>
            </a:xfrm>
            <a:prstGeom prst="rect">
              <a:avLst/>
            </a:prstGeom>
          </p:spPr>
        </p:pic>
        <p:pic>
          <p:nvPicPr>
            <p:cNvPr id="7" name="object 4">
              <a:extLst>
                <a:ext uri="{FF2B5EF4-FFF2-40B4-BE49-F238E27FC236}">
                  <a16:creationId xmlns:a16="http://schemas.microsoft.com/office/drawing/2014/main" id="{397F488B-4C3B-4677-9223-67EEB5A81A29}"/>
                </a:ext>
              </a:extLst>
            </p:cNvPr>
            <p:cNvPicPr/>
            <p:nvPr/>
          </p:nvPicPr>
          <p:blipFill>
            <a:blip r:embed="rId3" cstate="print"/>
            <a:stretch>
              <a:fillRect/>
            </a:stretch>
          </p:blipFill>
          <p:spPr>
            <a:xfrm>
              <a:off x="3968495" y="1691640"/>
              <a:ext cx="4846320" cy="2106168"/>
            </a:xfrm>
            <a:prstGeom prst="rect">
              <a:avLst/>
            </a:prstGeom>
          </p:spPr>
        </p:pic>
        <p:pic>
          <p:nvPicPr>
            <p:cNvPr id="8" name="object 5">
              <a:extLst>
                <a:ext uri="{FF2B5EF4-FFF2-40B4-BE49-F238E27FC236}">
                  <a16:creationId xmlns:a16="http://schemas.microsoft.com/office/drawing/2014/main" id="{93DEB193-E010-460F-84A0-926D05B18E0D}"/>
                </a:ext>
              </a:extLst>
            </p:cNvPr>
            <p:cNvPicPr/>
            <p:nvPr/>
          </p:nvPicPr>
          <p:blipFill>
            <a:blip r:embed="rId4" cstate="print"/>
            <a:stretch>
              <a:fillRect/>
            </a:stretch>
          </p:blipFill>
          <p:spPr>
            <a:xfrm>
              <a:off x="228600" y="438150"/>
              <a:ext cx="3429000" cy="6115050"/>
            </a:xfrm>
            <a:prstGeom prst="rect">
              <a:avLst/>
            </a:prstGeom>
          </p:spPr>
        </p:pic>
        <p:pic>
          <p:nvPicPr>
            <p:cNvPr id="9" name="object 6">
              <a:extLst>
                <a:ext uri="{FF2B5EF4-FFF2-40B4-BE49-F238E27FC236}">
                  <a16:creationId xmlns:a16="http://schemas.microsoft.com/office/drawing/2014/main" id="{69117F8D-4188-45F0-B672-96DE8F2FDEA7}"/>
                </a:ext>
              </a:extLst>
            </p:cNvPr>
            <p:cNvPicPr/>
            <p:nvPr/>
          </p:nvPicPr>
          <p:blipFill>
            <a:blip r:embed="rId5" cstate="print"/>
            <a:stretch>
              <a:fillRect/>
            </a:stretch>
          </p:blipFill>
          <p:spPr>
            <a:xfrm>
              <a:off x="5715000" y="3733800"/>
              <a:ext cx="2266950" cy="2809876"/>
            </a:xfrm>
            <a:prstGeom prst="rect">
              <a:avLst/>
            </a:prstGeom>
          </p:spPr>
        </p:pic>
        <p:pic>
          <p:nvPicPr>
            <p:cNvPr id="10" name="object 7">
              <a:extLst>
                <a:ext uri="{FF2B5EF4-FFF2-40B4-BE49-F238E27FC236}">
                  <a16:creationId xmlns:a16="http://schemas.microsoft.com/office/drawing/2014/main" id="{84357E3A-FAA9-4B8F-8657-BBCDF666A653}"/>
                </a:ext>
              </a:extLst>
            </p:cNvPr>
            <p:cNvPicPr/>
            <p:nvPr/>
          </p:nvPicPr>
          <p:blipFill>
            <a:blip r:embed="rId6" cstate="print"/>
            <a:stretch>
              <a:fillRect/>
            </a:stretch>
          </p:blipFill>
          <p:spPr>
            <a:xfrm>
              <a:off x="4572025" y="57150"/>
              <a:ext cx="4038574" cy="1924050"/>
            </a:xfrm>
            <a:prstGeom prst="rect">
              <a:avLst/>
            </a:prstGeom>
          </p:spPr>
        </p:pic>
      </p:grpSp>
      <p:pic>
        <p:nvPicPr>
          <p:cNvPr id="11" name="Picture 10">
            <a:extLst>
              <a:ext uri="{FF2B5EF4-FFF2-40B4-BE49-F238E27FC236}">
                <a16:creationId xmlns:a16="http://schemas.microsoft.com/office/drawing/2014/main" id="{6F94753C-955C-4C35-B17A-3A6FFE7B28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350350003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CE8CD-0F4A-4820-AA73-53A582CB4FCF}"/>
              </a:ext>
            </a:extLst>
          </p:cNvPr>
          <p:cNvSpPr>
            <a:spLocks noGrp="1"/>
          </p:cNvSpPr>
          <p:nvPr>
            <p:ph type="title"/>
          </p:nvPr>
        </p:nvSpPr>
        <p:spPr>
          <a:xfrm>
            <a:off x="1097280" y="286603"/>
            <a:ext cx="8366316" cy="1450757"/>
          </a:xfrm>
        </p:spPr>
        <p:txBody>
          <a:bodyPr/>
          <a:lstStyle/>
          <a:p>
            <a:r>
              <a:rPr lang="en-US" dirty="0">
                <a:solidFill>
                  <a:srgbClr val="FF0000"/>
                </a:solidFill>
              </a:rPr>
              <a:t>TYPES OF CIRCUIT BREAKERS</a:t>
            </a:r>
            <a:endParaRPr lang="en-IN" dirty="0">
              <a:solidFill>
                <a:srgbClr val="FF0000"/>
              </a:solidFill>
            </a:endParaRPr>
          </a:p>
        </p:txBody>
      </p:sp>
      <p:sp>
        <p:nvSpPr>
          <p:cNvPr id="3" name="Content Placeholder 2">
            <a:extLst>
              <a:ext uri="{FF2B5EF4-FFF2-40B4-BE49-F238E27FC236}">
                <a16:creationId xmlns:a16="http://schemas.microsoft.com/office/drawing/2014/main" id="{D3535610-D33F-4348-97CE-9650D3E228D8}"/>
              </a:ext>
            </a:extLst>
          </p:cNvPr>
          <p:cNvSpPr>
            <a:spLocks noGrp="1"/>
          </p:cNvSpPr>
          <p:nvPr>
            <p:ph idx="1"/>
          </p:nvPr>
        </p:nvSpPr>
        <p:spPr/>
        <p:txBody>
          <a:bodyPr/>
          <a:lstStyle/>
          <a:p>
            <a:pPr marL="469900" indent="-457200">
              <a:lnSpc>
                <a:spcPct val="100000"/>
              </a:lnSpc>
              <a:spcBef>
                <a:spcPts val="105"/>
              </a:spcBef>
              <a:buFont typeface="Wingdings"/>
              <a:buChar char=""/>
              <a:tabLst>
                <a:tab pos="469900" algn="l"/>
              </a:tabLst>
            </a:pPr>
            <a:r>
              <a:rPr lang="en-US" sz="2000" spc="5" dirty="0">
                <a:latin typeface="Sylfaen"/>
                <a:cs typeface="Sylfaen"/>
              </a:rPr>
              <a:t>Oil</a:t>
            </a:r>
            <a:r>
              <a:rPr lang="en-US" sz="2000" spc="-55" dirty="0">
                <a:latin typeface="Sylfaen"/>
                <a:cs typeface="Sylfaen"/>
              </a:rPr>
              <a:t> </a:t>
            </a:r>
            <a:r>
              <a:rPr lang="en-US" sz="2000" dirty="0">
                <a:latin typeface="Sylfaen"/>
                <a:cs typeface="Sylfaen"/>
              </a:rPr>
              <a:t>Circuit</a:t>
            </a:r>
            <a:r>
              <a:rPr lang="en-US" sz="2000" spc="-50" dirty="0">
                <a:latin typeface="Sylfaen"/>
                <a:cs typeface="Sylfaen"/>
              </a:rPr>
              <a:t> </a:t>
            </a:r>
            <a:r>
              <a:rPr lang="en-US" sz="2000" spc="5" dirty="0">
                <a:latin typeface="Sylfaen"/>
                <a:cs typeface="Sylfaen"/>
              </a:rPr>
              <a:t>Breakers</a:t>
            </a:r>
            <a:endParaRPr lang="en-US" sz="2000" dirty="0">
              <a:latin typeface="Sylfaen"/>
              <a:cs typeface="Sylfaen"/>
            </a:endParaRPr>
          </a:p>
          <a:p>
            <a:pPr>
              <a:lnSpc>
                <a:spcPct val="100000"/>
              </a:lnSpc>
              <a:spcBef>
                <a:spcPts val="20"/>
              </a:spcBef>
              <a:buFont typeface="Wingdings"/>
              <a:buChar char=""/>
            </a:pPr>
            <a:endParaRPr lang="en-US" sz="2000" dirty="0">
              <a:latin typeface="Sylfaen"/>
              <a:cs typeface="Sylfaen"/>
            </a:endParaRPr>
          </a:p>
          <a:p>
            <a:pPr marL="469900" indent="-457200">
              <a:lnSpc>
                <a:spcPct val="100000"/>
              </a:lnSpc>
              <a:buFont typeface="Wingdings"/>
              <a:buChar char=""/>
              <a:tabLst>
                <a:tab pos="469900" algn="l"/>
              </a:tabLst>
            </a:pPr>
            <a:r>
              <a:rPr lang="en-US" sz="2000" dirty="0">
                <a:latin typeface="Sylfaen"/>
                <a:cs typeface="Sylfaen"/>
              </a:rPr>
              <a:t>Vacuum</a:t>
            </a:r>
            <a:r>
              <a:rPr lang="en-US" sz="2000" spc="-65" dirty="0">
                <a:latin typeface="Sylfaen"/>
                <a:cs typeface="Sylfaen"/>
              </a:rPr>
              <a:t> </a:t>
            </a:r>
            <a:r>
              <a:rPr lang="en-US" sz="2000" spc="5" dirty="0">
                <a:latin typeface="Sylfaen"/>
                <a:cs typeface="Sylfaen"/>
              </a:rPr>
              <a:t>Circuit</a:t>
            </a:r>
            <a:r>
              <a:rPr lang="en-US" sz="2000" spc="-65" dirty="0">
                <a:latin typeface="Sylfaen"/>
                <a:cs typeface="Sylfaen"/>
              </a:rPr>
              <a:t> </a:t>
            </a:r>
            <a:r>
              <a:rPr lang="en-US" sz="2000" spc="5" dirty="0">
                <a:latin typeface="Sylfaen"/>
                <a:cs typeface="Sylfaen"/>
              </a:rPr>
              <a:t>Breakers</a:t>
            </a:r>
            <a:endParaRPr lang="en-US" sz="2000" dirty="0">
              <a:latin typeface="Sylfaen"/>
              <a:cs typeface="Sylfaen"/>
            </a:endParaRPr>
          </a:p>
          <a:p>
            <a:pPr>
              <a:lnSpc>
                <a:spcPct val="100000"/>
              </a:lnSpc>
              <a:spcBef>
                <a:spcPts val="20"/>
              </a:spcBef>
              <a:buFont typeface="Wingdings"/>
              <a:buChar char=""/>
            </a:pPr>
            <a:endParaRPr lang="en-US" sz="2000" dirty="0">
              <a:latin typeface="Sylfaen"/>
              <a:cs typeface="Sylfaen"/>
            </a:endParaRPr>
          </a:p>
          <a:p>
            <a:pPr marL="469900" indent="-457200">
              <a:lnSpc>
                <a:spcPct val="100000"/>
              </a:lnSpc>
              <a:buFont typeface="Wingdings"/>
              <a:buChar char=""/>
              <a:tabLst>
                <a:tab pos="469900" algn="l"/>
              </a:tabLst>
            </a:pPr>
            <a:r>
              <a:rPr lang="en-US" sz="2000" spc="5" dirty="0">
                <a:latin typeface="Sylfaen"/>
                <a:cs typeface="Sylfaen"/>
              </a:rPr>
              <a:t>Air</a:t>
            </a:r>
            <a:r>
              <a:rPr lang="en-US" sz="2000" spc="-60" dirty="0">
                <a:latin typeface="Sylfaen"/>
                <a:cs typeface="Sylfaen"/>
              </a:rPr>
              <a:t> </a:t>
            </a:r>
            <a:r>
              <a:rPr lang="en-US" sz="2000" spc="5" dirty="0">
                <a:latin typeface="Sylfaen"/>
                <a:cs typeface="Sylfaen"/>
              </a:rPr>
              <a:t>Blast</a:t>
            </a:r>
            <a:r>
              <a:rPr lang="en-US" sz="2000" spc="-45" dirty="0">
                <a:latin typeface="Sylfaen"/>
                <a:cs typeface="Sylfaen"/>
              </a:rPr>
              <a:t> </a:t>
            </a:r>
            <a:r>
              <a:rPr lang="en-US" sz="2000" spc="5" dirty="0">
                <a:latin typeface="Sylfaen"/>
                <a:cs typeface="Sylfaen"/>
              </a:rPr>
              <a:t>Circuit</a:t>
            </a:r>
            <a:r>
              <a:rPr lang="en-US" sz="2000" spc="-65" dirty="0">
                <a:latin typeface="Sylfaen"/>
                <a:cs typeface="Sylfaen"/>
              </a:rPr>
              <a:t> </a:t>
            </a:r>
            <a:r>
              <a:rPr lang="en-US" sz="2000" spc="5" dirty="0">
                <a:latin typeface="Sylfaen"/>
                <a:cs typeface="Sylfaen"/>
              </a:rPr>
              <a:t>Breakers</a:t>
            </a:r>
            <a:endParaRPr lang="en-US" sz="2000" dirty="0">
              <a:latin typeface="Sylfaen"/>
              <a:cs typeface="Sylfaen"/>
            </a:endParaRPr>
          </a:p>
          <a:p>
            <a:pPr>
              <a:lnSpc>
                <a:spcPct val="100000"/>
              </a:lnSpc>
              <a:spcBef>
                <a:spcPts val="20"/>
              </a:spcBef>
              <a:buFont typeface="Wingdings"/>
              <a:buChar char=""/>
            </a:pPr>
            <a:endParaRPr lang="en-US" sz="2000" dirty="0">
              <a:latin typeface="Sylfaen"/>
              <a:cs typeface="Sylfaen"/>
            </a:endParaRPr>
          </a:p>
          <a:p>
            <a:pPr marL="469900" indent="-457200">
              <a:lnSpc>
                <a:spcPct val="100000"/>
              </a:lnSpc>
              <a:buFont typeface="Wingdings"/>
              <a:buChar char=""/>
              <a:tabLst>
                <a:tab pos="469900" algn="l"/>
              </a:tabLst>
            </a:pPr>
            <a:r>
              <a:rPr lang="en-US" sz="2000" spc="5" dirty="0">
                <a:latin typeface="Sylfaen"/>
                <a:cs typeface="Sylfaen"/>
              </a:rPr>
              <a:t>SF</a:t>
            </a:r>
            <a:r>
              <a:rPr lang="en-US" sz="1200" spc="5" dirty="0">
                <a:latin typeface="Sylfaen"/>
                <a:cs typeface="Sylfaen"/>
              </a:rPr>
              <a:t>6</a:t>
            </a:r>
            <a:r>
              <a:rPr lang="en-US" sz="1200" spc="285" dirty="0">
                <a:latin typeface="Sylfaen"/>
                <a:cs typeface="Sylfaen"/>
              </a:rPr>
              <a:t> </a:t>
            </a:r>
            <a:r>
              <a:rPr lang="en-US" sz="2000" spc="5" dirty="0">
                <a:latin typeface="Sylfaen"/>
                <a:cs typeface="Sylfaen"/>
              </a:rPr>
              <a:t>Circuit</a:t>
            </a:r>
            <a:r>
              <a:rPr lang="en-US" sz="2000" spc="-60" dirty="0">
                <a:latin typeface="Sylfaen"/>
                <a:cs typeface="Sylfaen"/>
              </a:rPr>
              <a:t> </a:t>
            </a:r>
            <a:r>
              <a:rPr lang="en-US" sz="2000" spc="5" dirty="0">
                <a:latin typeface="Sylfaen"/>
                <a:cs typeface="Sylfaen"/>
              </a:rPr>
              <a:t>Breakers</a:t>
            </a:r>
            <a:endParaRPr lang="en-US" sz="2000" dirty="0">
              <a:latin typeface="Sylfaen"/>
              <a:cs typeface="Sylfaen"/>
            </a:endParaRPr>
          </a:p>
          <a:p>
            <a:endParaRPr lang="en-IN" dirty="0"/>
          </a:p>
        </p:txBody>
      </p:sp>
      <p:sp>
        <p:nvSpPr>
          <p:cNvPr id="4" name="Slide Number Placeholder 3">
            <a:extLst>
              <a:ext uri="{FF2B5EF4-FFF2-40B4-BE49-F238E27FC236}">
                <a16:creationId xmlns:a16="http://schemas.microsoft.com/office/drawing/2014/main" id="{B63505E0-EF9C-4F79-AB3C-E88A94861B7D}"/>
              </a:ext>
            </a:extLst>
          </p:cNvPr>
          <p:cNvSpPr>
            <a:spLocks noGrp="1"/>
          </p:cNvSpPr>
          <p:nvPr>
            <p:ph type="sldNum" sz="quarter" idx="12"/>
          </p:nvPr>
        </p:nvSpPr>
        <p:spPr/>
        <p:txBody>
          <a:bodyPr/>
          <a:lstStyle/>
          <a:p>
            <a:fld id="{CA9F79F9-620A-454C-B44A-099229A02D1C}" type="slidenum">
              <a:rPr lang="en-IN" smtClean="0"/>
              <a:pPr/>
              <a:t>117</a:t>
            </a:fld>
            <a:endParaRPr lang="en-IN"/>
          </a:p>
        </p:txBody>
      </p:sp>
      <p:pic>
        <p:nvPicPr>
          <p:cNvPr id="11" name="Picture 10">
            <a:extLst>
              <a:ext uri="{FF2B5EF4-FFF2-40B4-BE49-F238E27FC236}">
                <a16:creationId xmlns:a16="http://schemas.microsoft.com/office/drawing/2014/main" id="{4AAA6715-BDCA-4699-A6B3-33C4ED39C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335460042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7CA2B-2C53-4EF0-AF5C-EFD223442CA6}"/>
              </a:ext>
            </a:extLst>
          </p:cNvPr>
          <p:cNvSpPr>
            <a:spLocks noGrp="1"/>
          </p:cNvSpPr>
          <p:nvPr>
            <p:ph type="title"/>
          </p:nvPr>
        </p:nvSpPr>
        <p:spPr/>
        <p:txBody>
          <a:bodyPr/>
          <a:lstStyle/>
          <a:p>
            <a:r>
              <a:rPr lang="en-IN" sz="4800" i="1" dirty="0">
                <a:solidFill>
                  <a:srgbClr val="F29000"/>
                </a:solidFill>
                <a:latin typeface="Calibri"/>
                <a:cs typeface="Calibri"/>
              </a:rPr>
              <a:t>OIL</a:t>
            </a:r>
            <a:r>
              <a:rPr lang="en-IN" sz="4800" i="1" spc="-25" dirty="0">
                <a:solidFill>
                  <a:srgbClr val="F29000"/>
                </a:solidFill>
                <a:latin typeface="Calibri"/>
                <a:cs typeface="Calibri"/>
              </a:rPr>
              <a:t> </a:t>
            </a:r>
            <a:r>
              <a:rPr lang="en-IN" sz="4800" i="1" spc="-10" dirty="0">
                <a:solidFill>
                  <a:srgbClr val="F29000"/>
                </a:solidFill>
                <a:latin typeface="Calibri"/>
                <a:cs typeface="Calibri"/>
              </a:rPr>
              <a:t>CIRCUIT</a:t>
            </a:r>
            <a:r>
              <a:rPr lang="en-IN" sz="4800" i="1" spc="-25" dirty="0">
                <a:solidFill>
                  <a:srgbClr val="F29000"/>
                </a:solidFill>
                <a:latin typeface="Calibri"/>
                <a:cs typeface="Calibri"/>
              </a:rPr>
              <a:t> </a:t>
            </a:r>
            <a:r>
              <a:rPr lang="en-IN" sz="4800" i="1" spc="-10" dirty="0">
                <a:solidFill>
                  <a:srgbClr val="F29000"/>
                </a:solidFill>
                <a:latin typeface="Calibri"/>
                <a:cs typeface="Calibri"/>
              </a:rPr>
              <a:t>BREAKER</a:t>
            </a:r>
            <a:endParaRPr lang="en-IN" dirty="0"/>
          </a:p>
        </p:txBody>
      </p:sp>
      <p:sp>
        <p:nvSpPr>
          <p:cNvPr id="3" name="Content Placeholder 2">
            <a:extLst>
              <a:ext uri="{FF2B5EF4-FFF2-40B4-BE49-F238E27FC236}">
                <a16:creationId xmlns:a16="http://schemas.microsoft.com/office/drawing/2014/main" id="{728C69F7-5ED9-4C6C-A60A-9A7D5B68CC38}"/>
              </a:ext>
            </a:extLst>
          </p:cNvPr>
          <p:cNvSpPr>
            <a:spLocks noGrp="1"/>
          </p:cNvSpPr>
          <p:nvPr>
            <p:ph idx="1"/>
          </p:nvPr>
        </p:nvSpPr>
        <p:spPr>
          <a:xfrm>
            <a:off x="1097280" y="1845734"/>
            <a:ext cx="5383419" cy="4023360"/>
          </a:xfrm>
        </p:spPr>
        <p:txBody>
          <a:bodyPr>
            <a:normAutofit fontScale="85000" lnSpcReduction="20000"/>
          </a:bodyPr>
          <a:lstStyle/>
          <a:p>
            <a:pPr marL="300990" indent="-288925">
              <a:lnSpc>
                <a:spcPct val="100000"/>
              </a:lnSpc>
              <a:spcBef>
                <a:spcPts val="819"/>
              </a:spcBef>
              <a:buClr>
                <a:srgbClr val="0BD0D9"/>
              </a:buClr>
              <a:buSzPct val="91666"/>
              <a:buFont typeface="Wingdings"/>
              <a:buChar char=""/>
              <a:tabLst>
                <a:tab pos="301625" algn="l"/>
              </a:tabLst>
            </a:pPr>
            <a:r>
              <a:rPr lang="en-US" sz="3000" spc="-5" dirty="0">
                <a:latin typeface="Sylfaen"/>
                <a:cs typeface="Sylfaen"/>
              </a:rPr>
              <a:t>It</a:t>
            </a:r>
            <a:r>
              <a:rPr lang="en-US" sz="3000" spc="-25" dirty="0">
                <a:latin typeface="Sylfaen"/>
                <a:cs typeface="Sylfaen"/>
              </a:rPr>
              <a:t> </a:t>
            </a:r>
            <a:r>
              <a:rPr lang="en-US" sz="3000" spc="-5" dirty="0">
                <a:latin typeface="Sylfaen"/>
                <a:cs typeface="Sylfaen"/>
              </a:rPr>
              <a:t>is</a:t>
            </a:r>
            <a:r>
              <a:rPr lang="en-US" sz="3000" spc="-10" dirty="0">
                <a:latin typeface="Sylfaen"/>
                <a:cs typeface="Sylfaen"/>
              </a:rPr>
              <a:t> </a:t>
            </a:r>
            <a:r>
              <a:rPr lang="en-US" sz="3000" spc="-5" dirty="0">
                <a:latin typeface="Sylfaen"/>
                <a:cs typeface="Sylfaen"/>
              </a:rPr>
              <a:t>designed</a:t>
            </a:r>
            <a:r>
              <a:rPr lang="en-US" sz="3000" spc="-10" dirty="0">
                <a:latin typeface="Sylfaen"/>
                <a:cs typeface="Sylfaen"/>
              </a:rPr>
              <a:t> </a:t>
            </a:r>
            <a:r>
              <a:rPr lang="en-US" sz="3000" spc="-5" dirty="0">
                <a:latin typeface="Sylfaen"/>
                <a:cs typeface="Sylfaen"/>
              </a:rPr>
              <a:t>for</a:t>
            </a:r>
            <a:r>
              <a:rPr lang="en-US" sz="3000" dirty="0">
                <a:latin typeface="Sylfaen"/>
                <a:cs typeface="Sylfaen"/>
              </a:rPr>
              <a:t> </a:t>
            </a:r>
            <a:r>
              <a:rPr lang="en-US" sz="3000" spc="-5" dirty="0">
                <a:latin typeface="Sylfaen"/>
                <a:cs typeface="Sylfaen"/>
              </a:rPr>
              <a:t>11kv-765kv.</a:t>
            </a:r>
            <a:endParaRPr lang="en-US" sz="3000" dirty="0">
              <a:latin typeface="Sylfaen"/>
              <a:cs typeface="Sylfaen"/>
            </a:endParaRPr>
          </a:p>
          <a:p>
            <a:pPr marL="300990" indent="-288925">
              <a:lnSpc>
                <a:spcPct val="100000"/>
              </a:lnSpc>
              <a:spcBef>
                <a:spcPts val="720"/>
              </a:spcBef>
              <a:buClr>
                <a:srgbClr val="0BD0D9"/>
              </a:buClr>
              <a:buSzPct val="91666"/>
              <a:buFont typeface="Wingdings"/>
              <a:buChar char=""/>
              <a:tabLst>
                <a:tab pos="301625" algn="l"/>
              </a:tabLst>
            </a:pPr>
            <a:r>
              <a:rPr lang="en-US" sz="3000" dirty="0">
                <a:latin typeface="Sylfaen"/>
                <a:cs typeface="Sylfaen"/>
              </a:rPr>
              <a:t>These</a:t>
            </a:r>
            <a:r>
              <a:rPr lang="en-US" sz="3000" spc="-50" dirty="0">
                <a:latin typeface="Sylfaen"/>
                <a:cs typeface="Sylfaen"/>
              </a:rPr>
              <a:t> </a:t>
            </a:r>
            <a:r>
              <a:rPr lang="en-US" sz="3000" dirty="0">
                <a:latin typeface="Sylfaen"/>
                <a:cs typeface="Sylfaen"/>
              </a:rPr>
              <a:t>are</a:t>
            </a:r>
            <a:r>
              <a:rPr lang="en-US" sz="3000" spc="-30" dirty="0">
                <a:latin typeface="Sylfaen"/>
                <a:cs typeface="Sylfaen"/>
              </a:rPr>
              <a:t> </a:t>
            </a:r>
            <a:r>
              <a:rPr lang="en-US" sz="3000" dirty="0">
                <a:latin typeface="Sylfaen"/>
                <a:cs typeface="Sylfaen"/>
              </a:rPr>
              <a:t>of</a:t>
            </a:r>
            <a:r>
              <a:rPr lang="en-US" sz="3000" spc="-20" dirty="0">
                <a:latin typeface="Sylfaen"/>
                <a:cs typeface="Sylfaen"/>
              </a:rPr>
              <a:t> </a:t>
            </a:r>
            <a:r>
              <a:rPr lang="en-US" sz="3000" dirty="0">
                <a:latin typeface="Sylfaen"/>
                <a:cs typeface="Sylfaen"/>
              </a:rPr>
              <a:t>two</a:t>
            </a:r>
            <a:r>
              <a:rPr lang="en-US" sz="3000" spc="-30" dirty="0">
                <a:latin typeface="Sylfaen"/>
                <a:cs typeface="Sylfaen"/>
              </a:rPr>
              <a:t> </a:t>
            </a:r>
            <a:r>
              <a:rPr lang="en-US" sz="3000" dirty="0">
                <a:latin typeface="Sylfaen"/>
                <a:cs typeface="Sylfaen"/>
              </a:rPr>
              <a:t>types</a:t>
            </a:r>
          </a:p>
          <a:p>
            <a:pPr marL="652780" lvl="1" indent="-247015">
              <a:lnSpc>
                <a:spcPct val="100000"/>
              </a:lnSpc>
              <a:spcBef>
                <a:spcPts val="665"/>
              </a:spcBef>
              <a:buClr>
                <a:srgbClr val="0F6FC6"/>
              </a:buClr>
              <a:buSzPct val="85000"/>
              <a:buFont typeface="Arial MT"/>
              <a:buChar char="•"/>
              <a:tabLst>
                <a:tab pos="652145" algn="l"/>
                <a:tab pos="652780" algn="l"/>
              </a:tabLst>
            </a:pPr>
            <a:r>
              <a:rPr lang="en-US" sz="2000" dirty="0">
                <a:latin typeface="Sylfaen"/>
                <a:cs typeface="Sylfaen"/>
              </a:rPr>
              <a:t>BOCB</a:t>
            </a:r>
            <a:r>
              <a:rPr lang="en-US" sz="2000" spc="-40" dirty="0">
                <a:latin typeface="Sylfaen"/>
                <a:cs typeface="Sylfaen"/>
              </a:rPr>
              <a:t> </a:t>
            </a:r>
            <a:r>
              <a:rPr lang="en-US" sz="2000" dirty="0">
                <a:latin typeface="Sylfaen"/>
                <a:cs typeface="Sylfaen"/>
              </a:rPr>
              <a:t>(Bulk</a:t>
            </a:r>
            <a:r>
              <a:rPr lang="en-US" sz="2000" spc="-20" dirty="0">
                <a:latin typeface="Sylfaen"/>
                <a:cs typeface="Sylfaen"/>
              </a:rPr>
              <a:t> </a:t>
            </a:r>
            <a:r>
              <a:rPr lang="en-US" sz="2000" dirty="0">
                <a:latin typeface="Sylfaen"/>
                <a:cs typeface="Sylfaen"/>
              </a:rPr>
              <a:t>oil</a:t>
            </a:r>
            <a:r>
              <a:rPr lang="en-US" sz="2000" spc="-15" dirty="0">
                <a:latin typeface="Sylfaen"/>
                <a:cs typeface="Sylfaen"/>
              </a:rPr>
              <a:t> </a:t>
            </a:r>
            <a:r>
              <a:rPr lang="en-US" sz="2000" spc="-5" dirty="0">
                <a:latin typeface="Sylfaen"/>
                <a:cs typeface="Sylfaen"/>
              </a:rPr>
              <a:t>Circuit</a:t>
            </a:r>
            <a:r>
              <a:rPr lang="en-US" sz="2000" spc="-10" dirty="0">
                <a:latin typeface="Sylfaen"/>
                <a:cs typeface="Sylfaen"/>
              </a:rPr>
              <a:t> </a:t>
            </a:r>
            <a:r>
              <a:rPr lang="en-US" sz="2000" dirty="0">
                <a:latin typeface="Sylfaen"/>
                <a:cs typeface="Sylfaen"/>
              </a:rPr>
              <a:t>Breaker</a:t>
            </a:r>
            <a:r>
              <a:rPr lang="en-US" sz="2600" dirty="0">
                <a:latin typeface="Sylfaen"/>
                <a:cs typeface="Sylfaen"/>
              </a:rPr>
              <a:t>)</a:t>
            </a:r>
          </a:p>
          <a:p>
            <a:pPr marL="652780" lvl="1" indent="-247015">
              <a:lnSpc>
                <a:spcPct val="100000"/>
              </a:lnSpc>
              <a:spcBef>
                <a:spcPts val="525"/>
              </a:spcBef>
              <a:buClr>
                <a:srgbClr val="0F6FC6"/>
              </a:buClr>
              <a:buSzPct val="85000"/>
              <a:buFont typeface="Arial MT"/>
              <a:buChar char="•"/>
              <a:tabLst>
                <a:tab pos="652145" algn="l"/>
                <a:tab pos="652780" algn="l"/>
              </a:tabLst>
            </a:pPr>
            <a:r>
              <a:rPr lang="en-US" sz="2000" dirty="0">
                <a:latin typeface="Sylfaen"/>
                <a:cs typeface="Sylfaen"/>
              </a:rPr>
              <a:t>MOCB</a:t>
            </a:r>
            <a:r>
              <a:rPr lang="en-US" sz="2000" spc="-40" dirty="0">
                <a:latin typeface="Sylfaen"/>
                <a:cs typeface="Sylfaen"/>
              </a:rPr>
              <a:t> </a:t>
            </a:r>
            <a:r>
              <a:rPr lang="en-US" sz="2000" dirty="0">
                <a:latin typeface="Sylfaen"/>
                <a:cs typeface="Sylfaen"/>
              </a:rPr>
              <a:t>(Minimum</a:t>
            </a:r>
            <a:r>
              <a:rPr lang="en-US" sz="2000" spc="455" dirty="0">
                <a:latin typeface="Sylfaen"/>
                <a:cs typeface="Sylfaen"/>
              </a:rPr>
              <a:t> </a:t>
            </a:r>
            <a:r>
              <a:rPr lang="en-US" sz="2000" dirty="0">
                <a:latin typeface="Sylfaen"/>
                <a:cs typeface="Sylfaen"/>
              </a:rPr>
              <a:t>oil</a:t>
            </a:r>
            <a:r>
              <a:rPr lang="en-US" sz="2000" spc="-15" dirty="0">
                <a:latin typeface="Sylfaen"/>
                <a:cs typeface="Sylfaen"/>
              </a:rPr>
              <a:t> </a:t>
            </a:r>
            <a:r>
              <a:rPr lang="en-US" sz="2000" spc="-5" dirty="0">
                <a:latin typeface="Sylfaen"/>
                <a:cs typeface="Sylfaen"/>
              </a:rPr>
              <a:t>Circuit </a:t>
            </a:r>
            <a:r>
              <a:rPr lang="en-US" sz="2000" dirty="0">
                <a:latin typeface="Sylfaen"/>
                <a:cs typeface="Sylfaen"/>
              </a:rPr>
              <a:t>Breaker)</a:t>
            </a:r>
          </a:p>
          <a:p>
            <a:pPr marL="287020" marR="175895" indent="-274320">
              <a:lnSpc>
                <a:spcPct val="100000"/>
              </a:lnSpc>
              <a:spcBef>
                <a:spcPts val="635"/>
              </a:spcBef>
              <a:buClr>
                <a:srgbClr val="0BD0D9"/>
              </a:buClr>
              <a:buSzPct val="91666"/>
              <a:buFont typeface="Wingdings"/>
              <a:buChar char=""/>
              <a:tabLst>
                <a:tab pos="301625" algn="l"/>
              </a:tabLst>
            </a:pPr>
            <a:r>
              <a:rPr lang="en-US" sz="3000" dirty="0">
                <a:latin typeface="Sylfaen"/>
                <a:cs typeface="Sylfaen"/>
              </a:rPr>
              <a:t>The</a:t>
            </a:r>
            <a:r>
              <a:rPr lang="en-US" sz="3000" spc="-35" dirty="0">
                <a:latin typeface="Sylfaen"/>
                <a:cs typeface="Sylfaen"/>
              </a:rPr>
              <a:t> </a:t>
            </a:r>
            <a:r>
              <a:rPr lang="en-US" sz="3000" spc="-5" dirty="0">
                <a:latin typeface="Sylfaen"/>
                <a:cs typeface="Sylfaen"/>
              </a:rPr>
              <a:t>contacts</a:t>
            </a:r>
            <a:r>
              <a:rPr lang="en-US" sz="3000" spc="-15" dirty="0">
                <a:latin typeface="Sylfaen"/>
                <a:cs typeface="Sylfaen"/>
              </a:rPr>
              <a:t> </a:t>
            </a:r>
            <a:r>
              <a:rPr lang="en-US" sz="3000" dirty="0">
                <a:latin typeface="Sylfaen"/>
                <a:cs typeface="Sylfaen"/>
              </a:rPr>
              <a:t>are</a:t>
            </a:r>
            <a:r>
              <a:rPr lang="en-US" sz="3000" spc="-30" dirty="0">
                <a:latin typeface="Sylfaen"/>
                <a:cs typeface="Sylfaen"/>
              </a:rPr>
              <a:t> </a:t>
            </a:r>
            <a:r>
              <a:rPr lang="en-US" sz="3000" spc="-5" dirty="0">
                <a:latin typeface="Sylfaen"/>
                <a:cs typeface="Sylfaen"/>
              </a:rPr>
              <a:t>immersed</a:t>
            </a:r>
            <a:r>
              <a:rPr lang="en-US" sz="3000" spc="-20" dirty="0">
                <a:latin typeface="Sylfaen"/>
                <a:cs typeface="Sylfaen"/>
              </a:rPr>
              <a:t> </a:t>
            </a:r>
            <a:r>
              <a:rPr lang="en-US" sz="3000" spc="-5" dirty="0">
                <a:latin typeface="Sylfaen"/>
                <a:cs typeface="Sylfaen"/>
              </a:rPr>
              <a:t>in </a:t>
            </a:r>
            <a:r>
              <a:rPr lang="en-US" sz="3000" spc="-735" dirty="0">
                <a:latin typeface="Sylfaen"/>
                <a:cs typeface="Sylfaen"/>
              </a:rPr>
              <a:t> </a:t>
            </a:r>
            <a:r>
              <a:rPr lang="en-US" sz="3000" spc="-5" dirty="0">
                <a:latin typeface="Sylfaen"/>
                <a:cs typeface="Sylfaen"/>
              </a:rPr>
              <a:t>oil</a:t>
            </a:r>
            <a:r>
              <a:rPr lang="en-US" sz="3000" spc="-20" dirty="0">
                <a:latin typeface="Sylfaen"/>
                <a:cs typeface="Sylfaen"/>
              </a:rPr>
              <a:t> </a:t>
            </a:r>
            <a:r>
              <a:rPr lang="en-US" sz="3000" dirty="0">
                <a:latin typeface="Sylfaen"/>
                <a:cs typeface="Sylfaen"/>
              </a:rPr>
              <a:t>bath.</a:t>
            </a:r>
          </a:p>
          <a:p>
            <a:pPr marL="287020" marR="928369" indent="-274320">
              <a:lnSpc>
                <a:spcPct val="100000"/>
              </a:lnSpc>
              <a:spcBef>
                <a:spcPts val="720"/>
              </a:spcBef>
              <a:buClr>
                <a:srgbClr val="0BD0D9"/>
              </a:buClr>
              <a:buSzPct val="91666"/>
              <a:buFont typeface="Wingdings"/>
              <a:buChar char=""/>
              <a:tabLst>
                <a:tab pos="301625" algn="l"/>
              </a:tabLst>
            </a:pPr>
            <a:r>
              <a:rPr lang="en-US" sz="3000" spc="-5" dirty="0">
                <a:latin typeface="Sylfaen"/>
                <a:cs typeface="Sylfaen"/>
              </a:rPr>
              <a:t>Oil provides cooling by </a:t>
            </a:r>
            <a:r>
              <a:rPr lang="en-US" sz="3000" dirty="0">
                <a:latin typeface="Sylfaen"/>
                <a:cs typeface="Sylfaen"/>
              </a:rPr>
              <a:t> hydrogen</a:t>
            </a:r>
            <a:r>
              <a:rPr lang="en-US" sz="3000" spc="-45" dirty="0">
                <a:latin typeface="Sylfaen"/>
                <a:cs typeface="Sylfaen"/>
              </a:rPr>
              <a:t> </a:t>
            </a:r>
            <a:r>
              <a:rPr lang="en-US" sz="3000" spc="-5" dirty="0">
                <a:latin typeface="Sylfaen"/>
                <a:cs typeface="Sylfaen"/>
              </a:rPr>
              <a:t>created</a:t>
            </a:r>
            <a:r>
              <a:rPr lang="en-US" sz="3000" spc="-40" dirty="0">
                <a:latin typeface="Sylfaen"/>
                <a:cs typeface="Sylfaen"/>
              </a:rPr>
              <a:t> </a:t>
            </a:r>
            <a:r>
              <a:rPr lang="en-US" sz="3000" spc="-5" dirty="0">
                <a:latin typeface="Sylfaen"/>
                <a:cs typeface="Sylfaen"/>
              </a:rPr>
              <a:t>by</a:t>
            </a:r>
            <a:r>
              <a:rPr lang="en-US" sz="3000" spc="-30" dirty="0">
                <a:latin typeface="Sylfaen"/>
                <a:cs typeface="Sylfaen"/>
              </a:rPr>
              <a:t> </a:t>
            </a:r>
            <a:r>
              <a:rPr lang="en-US" sz="3000" spc="-5" dirty="0">
                <a:latin typeface="Sylfaen"/>
                <a:cs typeface="Sylfaen"/>
              </a:rPr>
              <a:t>arc.</a:t>
            </a:r>
            <a:endParaRPr lang="en-US" sz="3000" dirty="0">
              <a:latin typeface="Sylfaen"/>
              <a:cs typeface="Sylfaen"/>
            </a:endParaRPr>
          </a:p>
          <a:p>
            <a:pPr marL="287020" marR="5080" indent="-274320">
              <a:lnSpc>
                <a:spcPct val="100000"/>
              </a:lnSpc>
              <a:spcBef>
                <a:spcPts val="720"/>
              </a:spcBef>
              <a:buClr>
                <a:srgbClr val="0BD0D9"/>
              </a:buClr>
              <a:buSzPct val="91666"/>
              <a:buFont typeface="Wingdings"/>
              <a:buChar char=""/>
              <a:tabLst>
                <a:tab pos="301625" algn="l"/>
              </a:tabLst>
            </a:pPr>
            <a:r>
              <a:rPr lang="en-US" sz="3000" spc="-5" dirty="0">
                <a:latin typeface="Sylfaen"/>
                <a:cs typeface="Sylfaen"/>
              </a:rPr>
              <a:t>It acts </a:t>
            </a:r>
            <a:r>
              <a:rPr lang="en-US" sz="3000" dirty="0">
                <a:latin typeface="Sylfaen"/>
                <a:cs typeface="Sylfaen"/>
              </a:rPr>
              <a:t>as a </a:t>
            </a:r>
            <a:r>
              <a:rPr lang="en-US" sz="3000" spc="-5" dirty="0">
                <a:latin typeface="Sylfaen"/>
                <a:cs typeface="Sylfaen"/>
              </a:rPr>
              <a:t>good dielectric </a:t>
            </a:r>
            <a:r>
              <a:rPr lang="en-US" sz="3000" dirty="0">
                <a:latin typeface="Sylfaen"/>
                <a:cs typeface="Sylfaen"/>
              </a:rPr>
              <a:t> </a:t>
            </a:r>
            <a:r>
              <a:rPr lang="en-US" sz="3000" spc="-5" dirty="0">
                <a:latin typeface="Sylfaen"/>
                <a:cs typeface="Sylfaen"/>
              </a:rPr>
              <a:t>medium</a:t>
            </a:r>
            <a:r>
              <a:rPr lang="en-US" sz="3000" spc="-25" dirty="0">
                <a:latin typeface="Sylfaen"/>
                <a:cs typeface="Sylfaen"/>
              </a:rPr>
              <a:t> </a:t>
            </a:r>
            <a:r>
              <a:rPr lang="en-US" sz="3000" spc="-5" dirty="0">
                <a:latin typeface="Sylfaen"/>
                <a:cs typeface="Sylfaen"/>
              </a:rPr>
              <a:t>and quenches </a:t>
            </a:r>
            <a:r>
              <a:rPr lang="en-US" sz="3000" dirty="0">
                <a:latin typeface="Sylfaen"/>
                <a:cs typeface="Sylfaen"/>
              </a:rPr>
              <a:t>the</a:t>
            </a:r>
            <a:r>
              <a:rPr lang="en-US" sz="3000" spc="-25" dirty="0">
                <a:latin typeface="Sylfaen"/>
                <a:cs typeface="Sylfaen"/>
              </a:rPr>
              <a:t> </a:t>
            </a:r>
            <a:r>
              <a:rPr lang="en-US" sz="3000" spc="-5" dirty="0">
                <a:latin typeface="Sylfaen"/>
                <a:cs typeface="Sylfaen"/>
              </a:rPr>
              <a:t>arc</a:t>
            </a:r>
            <a:endParaRPr lang="en-IN" dirty="0"/>
          </a:p>
        </p:txBody>
      </p:sp>
      <p:sp>
        <p:nvSpPr>
          <p:cNvPr id="4" name="Slide Number Placeholder 3">
            <a:extLst>
              <a:ext uri="{FF2B5EF4-FFF2-40B4-BE49-F238E27FC236}">
                <a16:creationId xmlns:a16="http://schemas.microsoft.com/office/drawing/2014/main" id="{F223C6C9-3364-4648-AA8A-7AE168CB39D7}"/>
              </a:ext>
            </a:extLst>
          </p:cNvPr>
          <p:cNvSpPr>
            <a:spLocks noGrp="1"/>
          </p:cNvSpPr>
          <p:nvPr>
            <p:ph type="sldNum" sz="quarter" idx="12"/>
          </p:nvPr>
        </p:nvSpPr>
        <p:spPr/>
        <p:txBody>
          <a:bodyPr/>
          <a:lstStyle/>
          <a:p>
            <a:fld id="{CA9F79F9-620A-454C-B44A-099229A02D1C}" type="slidenum">
              <a:rPr lang="en-IN" smtClean="0"/>
              <a:pPr/>
              <a:t>118</a:t>
            </a:fld>
            <a:endParaRPr lang="en-IN"/>
          </a:p>
        </p:txBody>
      </p:sp>
      <p:pic>
        <p:nvPicPr>
          <p:cNvPr id="5" name="object 4">
            <a:extLst>
              <a:ext uri="{FF2B5EF4-FFF2-40B4-BE49-F238E27FC236}">
                <a16:creationId xmlns:a16="http://schemas.microsoft.com/office/drawing/2014/main" id="{5E7B72E2-8862-436A-A40D-48EA815D15E6}"/>
              </a:ext>
            </a:extLst>
          </p:cNvPr>
          <p:cNvPicPr/>
          <p:nvPr/>
        </p:nvPicPr>
        <p:blipFill>
          <a:blip r:embed="rId2" cstate="print"/>
          <a:stretch>
            <a:fillRect/>
          </a:stretch>
        </p:blipFill>
        <p:spPr>
          <a:xfrm>
            <a:off x="7198310" y="1964184"/>
            <a:ext cx="3896409" cy="3904910"/>
          </a:xfrm>
          <a:prstGeom prst="rect">
            <a:avLst/>
          </a:prstGeom>
        </p:spPr>
      </p:pic>
      <p:pic>
        <p:nvPicPr>
          <p:cNvPr id="6" name="Picture 5">
            <a:extLst>
              <a:ext uri="{FF2B5EF4-FFF2-40B4-BE49-F238E27FC236}">
                <a16:creationId xmlns:a16="http://schemas.microsoft.com/office/drawing/2014/main" id="{E39ED940-7217-472E-8134-82F4B3C99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375331092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7CA2B-2C53-4EF0-AF5C-EFD223442CA6}"/>
              </a:ext>
            </a:extLst>
          </p:cNvPr>
          <p:cNvSpPr>
            <a:spLocks noGrp="1"/>
          </p:cNvSpPr>
          <p:nvPr>
            <p:ph type="title"/>
          </p:nvPr>
        </p:nvSpPr>
        <p:spPr>
          <a:xfrm>
            <a:off x="1097280" y="286603"/>
            <a:ext cx="8401827" cy="1450757"/>
          </a:xfrm>
        </p:spPr>
        <p:txBody>
          <a:bodyPr/>
          <a:lstStyle/>
          <a:p>
            <a:r>
              <a:rPr lang="en-IN" sz="4800" i="1" dirty="0">
                <a:solidFill>
                  <a:srgbClr val="F29000"/>
                </a:solidFill>
                <a:latin typeface="Calibri"/>
                <a:cs typeface="Calibri"/>
              </a:rPr>
              <a:t>OIL</a:t>
            </a:r>
            <a:r>
              <a:rPr lang="en-IN" sz="4800" i="1" spc="-25" dirty="0">
                <a:solidFill>
                  <a:srgbClr val="F29000"/>
                </a:solidFill>
                <a:latin typeface="Calibri"/>
                <a:cs typeface="Calibri"/>
              </a:rPr>
              <a:t> </a:t>
            </a:r>
            <a:r>
              <a:rPr lang="en-IN" sz="4800" i="1" spc="-10" dirty="0">
                <a:solidFill>
                  <a:srgbClr val="F29000"/>
                </a:solidFill>
                <a:latin typeface="Calibri"/>
                <a:cs typeface="Calibri"/>
              </a:rPr>
              <a:t>CIRCUIT</a:t>
            </a:r>
            <a:r>
              <a:rPr lang="en-IN" sz="4800" i="1" spc="-25" dirty="0">
                <a:solidFill>
                  <a:srgbClr val="F29000"/>
                </a:solidFill>
                <a:latin typeface="Calibri"/>
                <a:cs typeface="Calibri"/>
              </a:rPr>
              <a:t> </a:t>
            </a:r>
            <a:r>
              <a:rPr lang="en-IN" sz="4800" i="1" spc="-10" dirty="0">
                <a:solidFill>
                  <a:srgbClr val="F29000"/>
                </a:solidFill>
                <a:latin typeface="Calibri"/>
                <a:cs typeface="Calibri"/>
              </a:rPr>
              <a:t>BREAKER</a:t>
            </a:r>
            <a:endParaRPr lang="en-IN" dirty="0"/>
          </a:p>
        </p:txBody>
      </p:sp>
      <p:sp>
        <p:nvSpPr>
          <p:cNvPr id="3" name="Content Placeholder 2">
            <a:extLst>
              <a:ext uri="{FF2B5EF4-FFF2-40B4-BE49-F238E27FC236}">
                <a16:creationId xmlns:a16="http://schemas.microsoft.com/office/drawing/2014/main" id="{728C69F7-5ED9-4C6C-A60A-9A7D5B68CC38}"/>
              </a:ext>
            </a:extLst>
          </p:cNvPr>
          <p:cNvSpPr>
            <a:spLocks noGrp="1"/>
          </p:cNvSpPr>
          <p:nvPr>
            <p:ph idx="1"/>
          </p:nvPr>
        </p:nvSpPr>
        <p:spPr>
          <a:xfrm>
            <a:off x="1097280" y="1845734"/>
            <a:ext cx="5383419" cy="4023360"/>
          </a:xfrm>
        </p:spPr>
        <p:txBody>
          <a:bodyPr>
            <a:normAutofit fontScale="85000" lnSpcReduction="20000"/>
          </a:bodyPr>
          <a:lstStyle/>
          <a:p>
            <a:pPr marL="300990" indent="-288925">
              <a:lnSpc>
                <a:spcPct val="100000"/>
              </a:lnSpc>
              <a:spcBef>
                <a:spcPts val="819"/>
              </a:spcBef>
              <a:buClr>
                <a:srgbClr val="0BD0D9"/>
              </a:buClr>
              <a:buSzPct val="91666"/>
              <a:buFont typeface="Wingdings"/>
              <a:buChar char=""/>
              <a:tabLst>
                <a:tab pos="301625" algn="l"/>
              </a:tabLst>
            </a:pPr>
            <a:r>
              <a:rPr lang="en-US" sz="3000" spc="-5" dirty="0">
                <a:latin typeface="Sylfaen"/>
                <a:cs typeface="Sylfaen"/>
              </a:rPr>
              <a:t>It</a:t>
            </a:r>
            <a:r>
              <a:rPr lang="en-US" sz="3000" spc="-25" dirty="0">
                <a:latin typeface="Sylfaen"/>
                <a:cs typeface="Sylfaen"/>
              </a:rPr>
              <a:t> </a:t>
            </a:r>
            <a:r>
              <a:rPr lang="en-US" sz="3000" spc="-5" dirty="0">
                <a:latin typeface="Sylfaen"/>
                <a:cs typeface="Sylfaen"/>
              </a:rPr>
              <a:t>is</a:t>
            </a:r>
            <a:r>
              <a:rPr lang="en-US" sz="3000" spc="-10" dirty="0">
                <a:latin typeface="Sylfaen"/>
                <a:cs typeface="Sylfaen"/>
              </a:rPr>
              <a:t> </a:t>
            </a:r>
            <a:r>
              <a:rPr lang="en-US" sz="3000" spc="-5" dirty="0">
                <a:latin typeface="Sylfaen"/>
                <a:cs typeface="Sylfaen"/>
              </a:rPr>
              <a:t>designed</a:t>
            </a:r>
            <a:r>
              <a:rPr lang="en-US" sz="3000" spc="-10" dirty="0">
                <a:latin typeface="Sylfaen"/>
                <a:cs typeface="Sylfaen"/>
              </a:rPr>
              <a:t> </a:t>
            </a:r>
            <a:r>
              <a:rPr lang="en-US" sz="3000" spc="-5" dirty="0">
                <a:latin typeface="Sylfaen"/>
                <a:cs typeface="Sylfaen"/>
              </a:rPr>
              <a:t>for</a:t>
            </a:r>
            <a:r>
              <a:rPr lang="en-US" sz="3000" dirty="0">
                <a:latin typeface="Sylfaen"/>
                <a:cs typeface="Sylfaen"/>
              </a:rPr>
              <a:t> </a:t>
            </a:r>
            <a:r>
              <a:rPr lang="en-US" sz="3000" spc="-5" dirty="0">
                <a:latin typeface="Sylfaen"/>
                <a:cs typeface="Sylfaen"/>
              </a:rPr>
              <a:t>11kv-765kv.</a:t>
            </a:r>
            <a:endParaRPr lang="en-US" sz="3000" dirty="0">
              <a:latin typeface="Sylfaen"/>
              <a:cs typeface="Sylfaen"/>
            </a:endParaRPr>
          </a:p>
          <a:p>
            <a:pPr marL="300990" indent="-288925">
              <a:lnSpc>
                <a:spcPct val="100000"/>
              </a:lnSpc>
              <a:spcBef>
                <a:spcPts val="720"/>
              </a:spcBef>
              <a:buClr>
                <a:srgbClr val="0BD0D9"/>
              </a:buClr>
              <a:buSzPct val="91666"/>
              <a:buFont typeface="Wingdings"/>
              <a:buChar char=""/>
              <a:tabLst>
                <a:tab pos="301625" algn="l"/>
              </a:tabLst>
            </a:pPr>
            <a:r>
              <a:rPr lang="en-US" sz="3000" dirty="0">
                <a:latin typeface="Sylfaen"/>
                <a:cs typeface="Sylfaen"/>
              </a:rPr>
              <a:t>These</a:t>
            </a:r>
            <a:r>
              <a:rPr lang="en-US" sz="3000" spc="-50" dirty="0">
                <a:latin typeface="Sylfaen"/>
                <a:cs typeface="Sylfaen"/>
              </a:rPr>
              <a:t> </a:t>
            </a:r>
            <a:r>
              <a:rPr lang="en-US" sz="3000" dirty="0">
                <a:latin typeface="Sylfaen"/>
                <a:cs typeface="Sylfaen"/>
              </a:rPr>
              <a:t>are</a:t>
            </a:r>
            <a:r>
              <a:rPr lang="en-US" sz="3000" spc="-30" dirty="0">
                <a:latin typeface="Sylfaen"/>
                <a:cs typeface="Sylfaen"/>
              </a:rPr>
              <a:t> </a:t>
            </a:r>
            <a:r>
              <a:rPr lang="en-US" sz="3000" dirty="0">
                <a:latin typeface="Sylfaen"/>
                <a:cs typeface="Sylfaen"/>
              </a:rPr>
              <a:t>of</a:t>
            </a:r>
            <a:r>
              <a:rPr lang="en-US" sz="3000" spc="-20" dirty="0">
                <a:latin typeface="Sylfaen"/>
                <a:cs typeface="Sylfaen"/>
              </a:rPr>
              <a:t> </a:t>
            </a:r>
            <a:r>
              <a:rPr lang="en-US" sz="3000" dirty="0">
                <a:latin typeface="Sylfaen"/>
                <a:cs typeface="Sylfaen"/>
              </a:rPr>
              <a:t>two</a:t>
            </a:r>
            <a:r>
              <a:rPr lang="en-US" sz="3000" spc="-30" dirty="0">
                <a:latin typeface="Sylfaen"/>
                <a:cs typeface="Sylfaen"/>
              </a:rPr>
              <a:t> </a:t>
            </a:r>
            <a:r>
              <a:rPr lang="en-US" sz="3000" dirty="0">
                <a:latin typeface="Sylfaen"/>
                <a:cs typeface="Sylfaen"/>
              </a:rPr>
              <a:t>types</a:t>
            </a:r>
          </a:p>
          <a:p>
            <a:pPr marL="652780" lvl="1" indent="-247015">
              <a:lnSpc>
                <a:spcPct val="100000"/>
              </a:lnSpc>
              <a:spcBef>
                <a:spcPts val="665"/>
              </a:spcBef>
              <a:buClr>
                <a:srgbClr val="0F6FC6"/>
              </a:buClr>
              <a:buSzPct val="85000"/>
              <a:buFont typeface="Arial MT"/>
              <a:buChar char="•"/>
              <a:tabLst>
                <a:tab pos="652145" algn="l"/>
                <a:tab pos="652780" algn="l"/>
              </a:tabLst>
            </a:pPr>
            <a:r>
              <a:rPr lang="en-US" sz="2000" dirty="0">
                <a:latin typeface="Sylfaen"/>
                <a:cs typeface="Sylfaen"/>
              </a:rPr>
              <a:t>BOCB</a:t>
            </a:r>
            <a:r>
              <a:rPr lang="en-US" sz="2000" spc="-40" dirty="0">
                <a:latin typeface="Sylfaen"/>
                <a:cs typeface="Sylfaen"/>
              </a:rPr>
              <a:t> </a:t>
            </a:r>
            <a:r>
              <a:rPr lang="en-US" sz="2000" dirty="0">
                <a:latin typeface="Sylfaen"/>
                <a:cs typeface="Sylfaen"/>
              </a:rPr>
              <a:t>(Bulk</a:t>
            </a:r>
            <a:r>
              <a:rPr lang="en-US" sz="2000" spc="-20" dirty="0">
                <a:latin typeface="Sylfaen"/>
                <a:cs typeface="Sylfaen"/>
              </a:rPr>
              <a:t> </a:t>
            </a:r>
            <a:r>
              <a:rPr lang="en-US" sz="2000" dirty="0">
                <a:latin typeface="Sylfaen"/>
                <a:cs typeface="Sylfaen"/>
              </a:rPr>
              <a:t>oil</a:t>
            </a:r>
            <a:r>
              <a:rPr lang="en-US" sz="2000" spc="-15" dirty="0">
                <a:latin typeface="Sylfaen"/>
                <a:cs typeface="Sylfaen"/>
              </a:rPr>
              <a:t> </a:t>
            </a:r>
            <a:r>
              <a:rPr lang="en-US" sz="2000" spc="-5" dirty="0">
                <a:latin typeface="Sylfaen"/>
                <a:cs typeface="Sylfaen"/>
              </a:rPr>
              <a:t>Circuit</a:t>
            </a:r>
            <a:r>
              <a:rPr lang="en-US" sz="2000" spc="-10" dirty="0">
                <a:latin typeface="Sylfaen"/>
                <a:cs typeface="Sylfaen"/>
              </a:rPr>
              <a:t> </a:t>
            </a:r>
            <a:r>
              <a:rPr lang="en-US" sz="2000" dirty="0">
                <a:latin typeface="Sylfaen"/>
                <a:cs typeface="Sylfaen"/>
              </a:rPr>
              <a:t>Breaker</a:t>
            </a:r>
            <a:r>
              <a:rPr lang="en-US" sz="2600" dirty="0">
                <a:latin typeface="Sylfaen"/>
                <a:cs typeface="Sylfaen"/>
              </a:rPr>
              <a:t>)</a:t>
            </a:r>
          </a:p>
          <a:p>
            <a:pPr marL="652780" lvl="1" indent="-247015">
              <a:lnSpc>
                <a:spcPct val="100000"/>
              </a:lnSpc>
              <a:spcBef>
                <a:spcPts val="525"/>
              </a:spcBef>
              <a:buClr>
                <a:srgbClr val="0F6FC6"/>
              </a:buClr>
              <a:buSzPct val="85000"/>
              <a:buFont typeface="Arial MT"/>
              <a:buChar char="•"/>
              <a:tabLst>
                <a:tab pos="652145" algn="l"/>
                <a:tab pos="652780" algn="l"/>
              </a:tabLst>
            </a:pPr>
            <a:r>
              <a:rPr lang="en-US" sz="2000" dirty="0">
                <a:latin typeface="Sylfaen"/>
                <a:cs typeface="Sylfaen"/>
              </a:rPr>
              <a:t>MOCB</a:t>
            </a:r>
            <a:r>
              <a:rPr lang="en-US" sz="2000" spc="-40" dirty="0">
                <a:latin typeface="Sylfaen"/>
                <a:cs typeface="Sylfaen"/>
              </a:rPr>
              <a:t> </a:t>
            </a:r>
            <a:r>
              <a:rPr lang="en-US" sz="2000" dirty="0">
                <a:latin typeface="Sylfaen"/>
                <a:cs typeface="Sylfaen"/>
              </a:rPr>
              <a:t>(Minimum</a:t>
            </a:r>
            <a:r>
              <a:rPr lang="en-US" sz="2000" spc="455" dirty="0">
                <a:latin typeface="Sylfaen"/>
                <a:cs typeface="Sylfaen"/>
              </a:rPr>
              <a:t> </a:t>
            </a:r>
            <a:r>
              <a:rPr lang="en-US" sz="2000" dirty="0">
                <a:latin typeface="Sylfaen"/>
                <a:cs typeface="Sylfaen"/>
              </a:rPr>
              <a:t>oil</a:t>
            </a:r>
            <a:r>
              <a:rPr lang="en-US" sz="2000" spc="-15" dirty="0">
                <a:latin typeface="Sylfaen"/>
                <a:cs typeface="Sylfaen"/>
              </a:rPr>
              <a:t> </a:t>
            </a:r>
            <a:r>
              <a:rPr lang="en-US" sz="2000" spc="-5" dirty="0">
                <a:latin typeface="Sylfaen"/>
                <a:cs typeface="Sylfaen"/>
              </a:rPr>
              <a:t>Circuit </a:t>
            </a:r>
            <a:r>
              <a:rPr lang="en-US" sz="2000" dirty="0">
                <a:latin typeface="Sylfaen"/>
                <a:cs typeface="Sylfaen"/>
              </a:rPr>
              <a:t>Breaker)</a:t>
            </a:r>
          </a:p>
          <a:p>
            <a:pPr marL="287020" marR="175895" indent="-274320">
              <a:lnSpc>
                <a:spcPct val="100000"/>
              </a:lnSpc>
              <a:spcBef>
                <a:spcPts val="635"/>
              </a:spcBef>
              <a:buClr>
                <a:srgbClr val="0BD0D9"/>
              </a:buClr>
              <a:buSzPct val="91666"/>
              <a:buFont typeface="Wingdings"/>
              <a:buChar char=""/>
              <a:tabLst>
                <a:tab pos="301625" algn="l"/>
              </a:tabLst>
            </a:pPr>
            <a:r>
              <a:rPr lang="en-US" sz="3000" dirty="0">
                <a:latin typeface="Sylfaen"/>
                <a:cs typeface="Sylfaen"/>
              </a:rPr>
              <a:t>The</a:t>
            </a:r>
            <a:r>
              <a:rPr lang="en-US" sz="3000" spc="-35" dirty="0">
                <a:latin typeface="Sylfaen"/>
                <a:cs typeface="Sylfaen"/>
              </a:rPr>
              <a:t> </a:t>
            </a:r>
            <a:r>
              <a:rPr lang="en-US" sz="3000" spc="-5" dirty="0">
                <a:latin typeface="Sylfaen"/>
                <a:cs typeface="Sylfaen"/>
              </a:rPr>
              <a:t>contacts</a:t>
            </a:r>
            <a:r>
              <a:rPr lang="en-US" sz="3000" spc="-15" dirty="0">
                <a:latin typeface="Sylfaen"/>
                <a:cs typeface="Sylfaen"/>
              </a:rPr>
              <a:t> </a:t>
            </a:r>
            <a:r>
              <a:rPr lang="en-US" sz="3000" dirty="0">
                <a:latin typeface="Sylfaen"/>
                <a:cs typeface="Sylfaen"/>
              </a:rPr>
              <a:t>are</a:t>
            </a:r>
            <a:r>
              <a:rPr lang="en-US" sz="3000" spc="-30" dirty="0">
                <a:latin typeface="Sylfaen"/>
                <a:cs typeface="Sylfaen"/>
              </a:rPr>
              <a:t> </a:t>
            </a:r>
            <a:r>
              <a:rPr lang="en-US" sz="3000" spc="-5" dirty="0">
                <a:latin typeface="Sylfaen"/>
                <a:cs typeface="Sylfaen"/>
              </a:rPr>
              <a:t>immersed</a:t>
            </a:r>
            <a:r>
              <a:rPr lang="en-US" sz="3000" spc="-20" dirty="0">
                <a:latin typeface="Sylfaen"/>
                <a:cs typeface="Sylfaen"/>
              </a:rPr>
              <a:t> </a:t>
            </a:r>
            <a:r>
              <a:rPr lang="en-US" sz="3000" spc="-5" dirty="0">
                <a:latin typeface="Sylfaen"/>
                <a:cs typeface="Sylfaen"/>
              </a:rPr>
              <a:t>in </a:t>
            </a:r>
            <a:r>
              <a:rPr lang="en-US" sz="3000" spc="-735" dirty="0">
                <a:latin typeface="Sylfaen"/>
                <a:cs typeface="Sylfaen"/>
              </a:rPr>
              <a:t> </a:t>
            </a:r>
            <a:r>
              <a:rPr lang="en-US" sz="3000" spc="-5" dirty="0">
                <a:latin typeface="Sylfaen"/>
                <a:cs typeface="Sylfaen"/>
              </a:rPr>
              <a:t>oil</a:t>
            </a:r>
            <a:r>
              <a:rPr lang="en-US" sz="3000" spc="-20" dirty="0">
                <a:latin typeface="Sylfaen"/>
                <a:cs typeface="Sylfaen"/>
              </a:rPr>
              <a:t> </a:t>
            </a:r>
            <a:r>
              <a:rPr lang="en-US" sz="3000" dirty="0">
                <a:latin typeface="Sylfaen"/>
                <a:cs typeface="Sylfaen"/>
              </a:rPr>
              <a:t>bath.</a:t>
            </a:r>
          </a:p>
          <a:p>
            <a:pPr marL="287020" marR="928369" indent="-274320">
              <a:lnSpc>
                <a:spcPct val="100000"/>
              </a:lnSpc>
              <a:spcBef>
                <a:spcPts val="720"/>
              </a:spcBef>
              <a:buClr>
                <a:srgbClr val="0BD0D9"/>
              </a:buClr>
              <a:buSzPct val="91666"/>
              <a:buFont typeface="Wingdings"/>
              <a:buChar char=""/>
              <a:tabLst>
                <a:tab pos="301625" algn="l"/>
              </a:tabLst>
            </a:pPr>
            <a:r>
              <a:rPr lang="en-US" sz="3000" spc="-5" dirty="0">
                <a:latin typeface="Sylfaen"/>
                <a:cs typeface="Sylfaen"/>
              </a:rPr>
              <a:t>Oil provides cooling by </a:t>
            </a:r>
            <a:r>
              <a:rPr lang="en-US" sz="3000" dirty="0">
                <a:latin typeface="Sylfaen"/>
                <a:cs typeface="Sylfaen"/>
              </a:rPr>
              <a:t> hydrogen</a:t>
            </a:r>
            <a:r>
              <a:rPr lang="en-US" sz="3000" spc="-45" dirty="0">
                <a:latin typeface="Sylfaen"/>
                <a:cs typeface="Sylfaen"/>
              </a:rPr>
              <a:t> </a:t>
            </a:r>
            <a:r>
              <a:rPr lang="en-US" sz="3000" spc="-5" dirty="0">
                <a:latin typeface="Sylfaen"/>
                <a:cs typeface="Sylfaen"/>
              </a:rPr>
              <a:t>created</a:t>
            </a:r>
            <a:r>
              <a:rPr lang="en-US" sz="3000" spc="-40" dirty="0">
                <a:latin typeface="Sylfaen"/>
                <a:cs typeface="Sylfaen"/>
              </a:rPr>
              <a:t> </a:t>
            </a:r>
            <a:r>
              <a:rPr lang="en-US" sz="3000" spc="-5" dirty="0">
                <a:latin typeface="Sylfaen"/>
                <a:cs typeface="Sylfaen"/>
              </a:rPr>
              <a:t>by</a:t>
            </a:r>
            <a:r>
              <a:rPr lang="en-US" sz="3000" spc="-30" dirty="0">
                <a:latin typeface="Sylfaen"/>
                <a:cs typeface="Sylfaen"/>
              </a:rPr>
              <a:t> </a:t>
            </a:r>
            <a:r>
              <a:rPr lang="en-US" sz="3000" spc="-5" dirty="0">
                <a:latin typeface="Sylfaen"/>
                <a:cs typeface="Sylfaen"/>
              </a:rPr>
              <a:t>arc.</a:t>
            </a:r>
            <a:endParaRPr lang="en-US" sz="3000" dirty="0">
              <a:latin typeface="Sylfaen"/>
              <a:cs typeface="Sylfaen"/>
            </a:endParaRPr>
          </a:p>
          <a:p>
            <a:pPr marL="287020" marR="5080" indent="-274320">
              <a:lnSpc>
                <a:spcPct val="100000"/>
              </a:lnSpc>
              <a:spcBef>
                <a:spcPts val="720"/>
              </a:spcBef>
              <a:buClr>
                <a:srgbClr val="0BD0D9"/>
              </a:buClr>
              <a:buSzPct val="91666"/>
              <a:buFont typeface="Wingdings"/>
              <a:buChar char=""/>
              <a:tabLst>
                <a:tab pos="301625" algn="l"/>
              </a:tabLst>
            </a:pPr>
            <a:r>
              <a:rPr lang="en-US" sz="3000" spc="-5" dirty="0">
                <a:latin typeface="Sylfaen"/>
                <a:cs typeface="Sylfaen"/>
              </a:rPr>
              <a:t>It acts </a:t>
            </a:r>
            <a:r>
              <a:rPr lang="en-US" sz="3000" dirty="0">
                <a:latin typeface="Sylfaen"/>
                <a:cs typeface="Sylfaen"/>
              </a:rPr>
              <a:t>as a </a:t>
            </a:r>
            <a:r>
              <a:rPr lang="en-US" sz="3000" spc="-5" dirty="0">
                <a:latin typeface="Sylfaen"/>
                <a:cs typeface="Sylfaen"/>
              </a:rPr>
              <a:t>good dielectric </a:t>
            </a:r>
            <a:r>
              <a:rPr lang="en-US" sz="3000" dirty="0">
                <a:latin typeface="Sylfaen"/>
                <a:cs typeface="Sylfaen"/>
              </a:rPr>
              <a:t> </a:t>
            </a:r>
            <a:r>
              <a:rPr lang="en-US" sz="3000" spc="-5" dirty="0">
                <a:latin typeface="Sylfaen"/>
                <a:cs typeface="Sylfaen"/>
              </a:rPr>
              <a:t>medium</a:t>
            </a:r>
            <a:r>
              <a:rPr lang="en-US" sz="3000" spc="-25" dirty="0">
                <a:latin typeface="Sylfaen"/>
                <a:cs typeface="Sylfaen"/>
              </a:rPr>
              <a:t> </a:t>
            </a:r>
            <a:r>
              <a:rPr lang="en-US" sz="3000" spc="-5" dirty="0">
                <a:latin typeface="Sylfaen"/>
                <a:cs typeface="Sylfaen"/>
              </a:rPr>
              <a:t>and quenches </a:t>
            </a:r>
            <a:r>
              <a:rPr lang="en-US" sz="3000" dirty="0">
                <a:latin typeface="Sylfaen"/>
                <a:cs typeface="Sylfaen"/>
              </a:rPr>
              <a:t>the</a:t>
            </a:r>
            <a:r>
              <a:rPr lang="en-US" sz="3000" spc="-25" dirty="0">
                <a:latin typeface="Sylfaen"/>
                <a:cs typeface="Sylfaen"/>
              </a:rPr>
              <a:t> </a:t>
            </a:r>
            <a:r>
              <a:rPr lang="en-US" sz="3000" spc="-5" dirty="0">
                <a:latin typeface="Sylfaen"/>
                <a:cs typeface="Sylfaen"/>
              </a:rPr>
              <a:t>arc</a:t>
            </a:r>
            <a:endParaRPr lang="en-IN" dirty="0"/>
          </a:p>
        </p:txBody>
      </p:sp>
      <p:sp>
        <p:nvSpPr>
          <p:cNvPr id="4" name="Slide Number Placeholder 3">
            <a:extLst>
              <a:ext uri="{FF2B5EF4-FFF2-40B4-BE49-F238E27FC236}">
                <a16:creationId xmlns:a16="http://schemas.microsoft.com/office/drawing/2014/main" id="{F223C6C9-3364-4648-AA8A-7AE168CB39D7}"/>
              </a:ext>
            </a:extLst>
          </p:cNvPr>
          <p:cNvSpPr>
            <a:spLocks noGrp="1"/>
          </p:cNvSpPr>
          <p:nvPr>
            <p:ph type="sldNum" sz="quarter" idx="12"/>
          </p:nvPr>
        </p:nvSpPr>
        <p:spPr/>
        <p:txBody>
          <a:bodyPr/>
          <a:lstStyle/>
          <a:p>
            <a:fld id="{CA9F79F9-620A-454C-B44A-099229A02D1C}" type="slidenum">
              <a:rPr lang="en-IN" smtClean="0"/>
              <a:pPr/>
              <a:t>119</a:t>
            </a:fld>
            <a:endParaRPr lang="en-IN"/>
          </a:p>
        </p:txBody>
      </p:sp>
      <p:pic>
        <p:nvPicPr>
          <p:cNvPr id="5" name="object 4">
            <a:extLst>
              <a:ext uri="{FF2B5EF4-FFF2-40B4-BE49-F238E27FC236}">
                <a16:creationId xmlns:a16="http://schemas.microsoft.com/office/drawing/2014/main" id="{5E7B72E2-8862-436A-A40D-48EA815D15E6}"/>
              </a:ext>
            </a:extLst>
          </p:cNvPr>
          <p:cNvPicPr/>
          <p:nvPr/>
        </p:nvPicPr>
        <p:blipFill>
          <a:blip r:embed="rId2" cstate="print"/>
          <a:stretch>
            <a:fillRect/>
          </a:stretch>
        </p:blipFill>
        <p:spPr>
          <a:xfrm>
            <a:off x="7198310" y="1964184"/>
            <a:ext cx="3896409" cy="3904910"/>
          </a:xfrm>
          <a:prstGeom prst="rect">
            <a:avLst/>
          </a:prstGeom>
        </p:spPr>
      </p:pic>
      <p:pic>
        <p:nvPicPr>
          <p:cNvPr id="6" name="Picture 5">
            <a:extLst>
              <a:ext uri="{FF2B5EF4-FFF2-40B4-BE49-F238E27FC236}">
                <a16:creationId xmlns:a16="http://schemas.microsoft.com/office/drawing/2014/main" id="{12240144-44E2-4099-B18F-95A748E37B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375596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83582" y="152400"/>
            <a:ext cx="8602462" cy="5822272"/>
          </a:xfrm>
          <a:prstGeom prst="rect">
            <a:avLst/>
          </a:prstGeom>
        </p:spPr>
      </p:pic>
      <p:pic>
        <p:nvPicPr>
          <p:cNvPr id="3" name="Picture 2">
            <a:extLst>
              <a:ext uri="{FF2B5EF4-FFF2-40B4-BE49-F238E27FC236}">
                <a16:creationId xmlns:a16="http://schemas.microsoft.com/office/drawing/2014/main" id="{BE2F6F79-D376-4449-A51B-8014580BBE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1452" y="251020"/>
            <a:ext cx="2485748" cy="894200"/>
          </a:xfrm>
          <a:prstGeom prst="rect">
            <a:avLst/>
          </a:prstGeom>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BE3FF-4491-4813-B575-5F9CE141B29C}"/>
              </a:ext>
            </a:extLst>
          </p:cNvPr>
          <p:cNvSpPr>
            <a:spLocks noGrp="1"/>
          </p:cNvSpPr>
          <p:nvPr>
            <p:ph type="title"/>
          </p:nvPr>
        </p:nvSpPr>
        <p:spPr>
          <a:xfrm>
            <a:off x="1097280" y="286603"/>
            <a:ext cx="7789268" cy="1450757"/>
          </a:xfrm>
        </p:spPr>
        <p:txBody>
          <a:bodyPr/>
          <a:lstStyle/>
          <a:p>
            <a:r>
              <a:rPr lang="en-IN" sz="4800" dirty="0">
                <a:solidFill>
                  <a:srgbClr val="C00000"/>
                </a:solidFill>
                <a:latin typeface="Times New Roman"/>
                <a:cs typeface="Times New Roman"/>
              </a:rPr>
              <a:t>Bulk</a:t>
            </a:r>
            <a:r>
              <a:rPr lang="en-IN" sz="4800" spc="-20" dirty="0">
                <a:solidFill>
                  <a:srgbClr val="C00000"/>
                </a:solidFill>
                <a:latin typeface="Times New Roman"/>
                <a:cs typeface="Times New Roman"/>
              </a:rPr>
              <a:t> </a:t>
            </a:r>
            <a:r>
              <a:rPr lang="en-IN" sz="4800" spc="-5" dirty="0">
                <a:solidFill>
                  <a:srgbClr val="C00000"/>
                </a:solidFill>
                <a:latin typeface="Times New Roman"/>
                <a:cs typeface="Times New Roman"/>
              </a:rPr>
              <a:t>Oil</a:t>
            </a:r>
            <a:r>
              <a:rPr lang="en-IN" sz="4800" dirty="0">
                <a:solidFill>
                  <a:srgbClr val="C00000"/>
                </a:solidFill>
                <a:latin typeface="Times New Roman"/>
                <a:cs typeface="Times New Roman"/>
              </a:rPr>
              <a:t> </a:t>
            </a:r>
            <a:r>
              <a:rPr lang="en-IN" sz="4800" spc="-15" dirty="0">
                <a:solidFill>
                  <a:srgbClr val="C00000"/>
                </a:solidFill>
                <a:latin typeface="Times New Roman"/>
                <a:cs typeface="Times New Roman"/>
              </a:rPr>
              <a:t>Circuit</a:t>
            </a:r>
            <a:r>
              <a:rPr lang="en-IN" sz="4800" spc="-20" dirty="0">
                <a:solidFill>
                  <a:srgbClr val="C00000"/>
                </a:solidFill>
                <a:latin typeface="Times New Roman"/>
                <a:cs typeface="Times New Roman"/>
              </a:rPr>
              <a:t> </a:t>
            </a:r>
            <a:r>
              <a:rPr lang="en-IN" sz="4800" spc="-15" dirty="0">
                <a:solidFill>
                  <a:srgbClr val="C00000"/>
                </a:solidFill>
                <a:latin typeface="Times New Roman"/>
                <a:cs typeface="Times New Roman"/>
              </a:rPr>
              <a:t>breaker</a:t>
            </a:r>
            <a:endParaRPr lang="en-IN" dirty="0"/>
          </a:p>
        </p:txBody>
      </p:sp>
      <p:sp>
        <p:nvSpPr>
          <p:cNvPr id="3" name="Content Placeholder 2">
            <a:extLst>
              <a:ext uri="{FF2B5EF4-FFF2-40B4-BE49-F238E27FC236}">
                <a16:creationId xmlns:a16="http://schemas.microsoft.com/office/drawing/2014/main" id="{ED17C20B-77D2-4968-B5E8-F10EA50F1B54}"/>
              </a:ext>
            </a:extLst>
          </p:cNvPr>
          <p:cNvSpPr>
            <a:spLocks noGrp="1"/>
          </p:cNvSpPr>
          <p:nvPr>
            <p:ph idx="1"/>
          </p:nvPr>
        </p:nvSpPr>
        <p:spPr>
          <a:xfrm>
            <a:off x="1097280" y="1845734"/>
            <a:ext cx="8803178" cy="4023360"/>
          </a:xfrm>
        </p:spPr>
        <p:txBody>
          <a:bodyPr/>
          <a:lstStyle/>
          <a:p>
            <a:pPr marL="0" indent="0">
              <a:buNone/>
            </a:pPr>
            <a:endParaRPr lang="en-IN" sz="2000" dirty="0">
              <a:latin typeface="Arial"/>
              <a:cs typeface="Arial"/>
            </a:endParaRPr>
          </a:p>
          <a:p>
            <a:endParaRPr lang="en-IN" dirty="0"/>
          </a:p>
        </p:txBody>
      </p:sp>
      <p:sp>
        <p:nvSpPr>
          <p:cNvPr id="4" name="Slide Number Placeholder 3">
            <a:extLst>
              <a:ext uri="{FF2B5EF4-FFF2-40B4-BE49-F238E27FC236}">
                <a16:creationId xmlns:a16="http://schemas.microsoft.com/office/drawing/2014/main" id="{255A001C-9969-4133-9137-90804EBC85F5}"/>
              </a:ext>
            </a:extLst>
          </p:cNvPr>
          <p:cNvSpPr>
            <a:spLocks noGrp="1"/>
          </p:cNvSpPr>
          <p:nvPr>
            <p:ph type="sldNum" sz="quarter" idx="12"/>
          </p:nvPr>
        </p:nvSpPr>
        <p:spPr/>
        <p:txBody>
          <a:bodyPr/>
          <a:lstStyle/>
          <a:p>
            <a:fld id="{CA9F79F9-620A-454C-B44A-099229A02D1C}" type="slidenum">
              <a:rPr lang="en-IN" smtClean="0"/>
              <a:pPr/>
              <a:t>120</a:t>
            </a:fld>
            <a:endParaRPr lang="en-IN"/>
          </a:p>
        </p:txBody>
      </p:sp>
      <p:grpSp>
        <p:nvGrpSpPr>
          <p:cNvPr id="5" name="object 4">
            <a:extLst>
              <a:ext uri="{FF2B5EF4-FFF2-40B4-BE49-F238E27FC236}">
                <a16:creationId xmlns:a16="http://schemas.microsoft.com/office/drawing/2014/main" id="{1C8F62B7-E7C4-421D-895D-8C8C8A0B6BB8}"/>
              </a:ext>
            </a:extLst>
          </p:cNvPr>
          <p:cNvGrpSpPr/>
          <p:nvPr/>
        </p:nvGrpSpPr>
        <p:grpSpPr>
          <a:xfrm>
            <a:off x="2954015" y="2485814"/>
            <a:ext cx="5817123" cy="2743200"/>
            <a:chOff x="2268537" y="1412875"/>
            <a:chExt cx="4464051" cy="5148264"/>
          </a:xfrm>
        </p:grpSpPr>
        <p:pic>
          <p:nvPicPr>
            <p:cNvPr id="6" name="object 5">
              <a:extLst>
                <a:ext uri="{FF2B5EF4-FFF2-40B4-BE49-F238E27FC236}">
                  <a16:creationId xmlns:a16="http://schemas.microsoft.com/office/drawing/2014/main" id="{46B57D4E-10D8-42A5-9400-70873A9E4834}"/>
                </a:ext>
              </a:extLst>
            </p:cNvPr>
            <p:cNvPicPr/>
            <p:nvPr/>
          </p:nvPicPr>
          <p:blipFill>
            <a:blip r:embed="rId2" cstate="print"/>
            <a:stretch>
              <a:fillRect/>
            </a:stretch>
          </p:blipFill>
          <p:spPr>
            <a:xfrm>
              <a:off x="2916237" y="1989138"/>
              <a:ext cx="3571875" cy="4572001"/>
            </a:xfrm>
            <a:prstGeom prst="rect">
              <a:avLst/>
            </a:prstGeom>
          </p:spPr>
        </p:pic>
        <p:sp>
          <p:nvSpPr>
            <p:cNvPr id="7" name="object 6">
              <a:extLst>
                <a:ext uri="{FF2B5EF4-FFF2-40B4-BE49-F238E27FC236}">
                  <a16:creationId xmlns:a16="http://schemas.microsoft.com/office/drawing/2014/main" id="{3987AA23-0E62-45A2-911F-690A8389C49D}"/>
                </a:ext>
              </a:extLst>
            </p:cNvPr>
            <p:cNvSpPr/>
            <p:nvPr/>
          </p:nvSpPr>
          <p:spPr>
            <a:xfrm>
              <a:off x="3060700" y="2997201"/>
              <a:ext cx="287655" cy="144780"/>
            </a:xfrm>
            <a:custGeom>
              <a:avLst/>
              <a:gdLst/>
              <a:ahLst/>
              <a:cxnLst/>
              <a:rect l="l" t="t" r="r" b="b"/>
              <a:pathLst>
                <a:path w="287654" h="144780">
                  <a:moveTo>
                    <a:pt x="287337" y="144462"/>
                  </a:moveTo>
                  <a:lnTo>
                    <a:pt x="0" y="0"/>
                  </a:lnTo>
                </a:path>
              </a:pathLst>
            </a:custGeom>
            <a:ln w="12700">
              <a:solidFill>
                <a:srgbClr val="EEECE1"/>
              </a:solidFill>
            </a:ln>
          </p:spPr>
          <p:txBody>
            <a:bodyPr wrap="square" lIns="0" tIns="0" rIns="0" bIns="0" rtlCol="0"/>
            <a:lstStyle/>
            <a:p>
              <a:endParaRPr/>
            </a:p>
          </p:txBody>
        </p:sp>
        <p:sp>
          <p:nvSpPr>
            <p:cNvPr id="8" name="object 7">
              <a:extLst>
                <a:ext uri="{FF2B5EF4-FFF2-40B4-BE49-F238E27FC236}">
                  <a16:creationId xmlns:a16="http://schemas.microsoft.com/office/drawing/2014/main" id="{CF361A62-4BB9-4A62-83CB-7BA5ED8C5AFD}"/>
                </a:ext>
              </a:extLst>
            </p:cNvPr>
            <p:cNvSpPr/>
            <p:nvPr/>
          </p:nvSpPr>
          <p:spPr>
            <a:xfrm>
              <a:off x="3182937" y="2822576"/>
              <a:ext cx="287655" cy="144780"/>
            </a:xfrm>
            <a:custGeom>
              <a:avLst/>
              <a:gdLst/>
              <a:ahLst/>
              <a:cxnLst/>
              <a:rect l="l" t="t" r="r" b="b"/>
              <a:pathLst>
                <a:path w="287654" h="144780">
                  <a:moveTo>
                    <a:pt x="287337" y="144462"/>
                  </a:moveTo>
                  <a:lnTo>
                    <a:pt x="0" y="0"/>
                  </a:lnTo>
                </a:path>
              </a:pathLst>
            </a:custGeom>
            <a:ln w="12700">
              <a:solidFill>
                <a:srgbClr val="EEECE1"/>
              </a:solidFill>
            </a:ln>
          </p:spPr>
          <p:txBody>
            <a:bodyPr wrap="square" lIns="0" tIns="0" rIns="0" bIns="0" rtlCol="0"/>
            <a:lstStyle/>
            <a:p>
              <a:endParaRPr/>
            </a:p>
          </p:txBody>
        </p:sp>
        <p:sp>
          <p:nvSpPr>
            <p:cNvPr id="9" name="object 8">
              <a:extLst>
                <a:ext uri="{FF2B5EF4-FFF2-40B4-BE49-F238E27FC236}">
                  <a16:creationId xmlns:a16="http://schemas.microsoft.com/office/drawing/2014/main" id="{A6ED7627-87D7-41B5-8A31-B30181578575}"/>
                </a:ext>
              </a:extLst>
            </p:cNvPr>
            <p:cNvSpPr/>
            <p:nvPr/>
          </p:nvSpPr>
          <p:spPr>
            <a:xfrm>
              <a:off x="2916237" y="6526213"/>
              <a:ext cx="3529329" cy="0"/>
            </a:xfrm>
            <a:custGeom>
              <a:avLst/>
              <a:gdLst/>
              <a:ahLst/>
              <a:cxnLst/>
              <a:rect l="l" t="t" r="r" b="b"/>
              <a:pathLst>
                <a:path w="3529329">
                  <a:moveTo>
                    <a:pt x="0" y="0"/>
                  </a:moveTo>
                  <a:lnTo>
                    <a:pt x="3529012" y="0"/>
                  </a:lnTo>
                </a:path>
              </a:pathLst>
            </a:custGeom>
            <a:ln w="12700">
              <a:solidFill>
                <a:srgbClr val="000000"/>
              </a:solidFill>
            </a:ln>
          </p:spPr>
          <p:txBody>
            <a:bodyPr wrap="square" lIns="0" tIns="0" rIns="0" bIns="0" rtlCol="0"/>
            <a:lstStyle/>
            <a:p>
              <a:endParaRPr/>
            </a:p>
          </p:txBody>
        </p:sp>
        <p:sp>
          <p:nvSpPr>
            <p:cNvPr id="10" name="object 9">
              <a:extLst>
                <a:ext uri="{FF2B5EF4-FFF2-40B4-BE49-F238E27FC236}">
                  <a16:creationId xmlns:a16="http://schemas.microsoft.com/office/drawing/2014/main" id="{0A3D94ED-1CE5-43A5-864E-85FAA7AD8DEB}"/>
                </a:ext>
              </a:extLst>
            </p:cNvPr>
            <p:cNvSpPr/>
            <p:nvPr/>
          </p:nvSpPr>
          <p:spPr>
            <a:xfrm>
              <a:off x="4572000" y="1700213"/>
              <a:ext cx="0" cy="504825"/>
            </a:xfrm>
            <a:custGeom>
              <a:avLst/>
              <a:gdLst/>
              <a:ahLst/>
              <a:cxnLst/>
              <a:rect l="l" t="t" r="r" b="b"/>
              <a:pathLst>
                <a:path h="504825">
                  <a:moveTo>
                    <a:pt x="0" y="0"/>
                  </a:moveTo>
                  <a:lnTo>
                    <a:pt x="0" y="504825"/>
                  </a:lnTo>
                </a:path>
              </a:pathLst>
            </a:custGeom>
            <a:ln w="12700">
              <a:solidFill>
                <a:srgbClr val="000000"/>
              </a:solidFill>
            </a:ln>
          </p:spPr>
          <p:txBody>
            <a:bodyPr wrap="square" lIns="0" tIns="0" rIns="0" bIns="0" rtlCol="0"/>
            <a:lstStyle/>
            <a:p>
              <a:endParaRPr/>
            </a:p>
          </p:txBody>
        </p:sp>
        <p:sp>
          <p:nvSpPr>
            <p:cNvPr id="11" name="object 10">
              <a:extLst>
                <a:ext uri="{FF2B5EF4-FFF2-40B4-BE49-F238E27FC236}">
                  <a16:creationId xmlns:a16="http://schemas.microsoft.com/office/drawing/2014/main" id="{05AB4A3C-EB25-40C8-8D73-BA3D8F226A9B}"/>
                </a:ext>
              </a:extLst>
            </p:cNvPr>
            <p:cNvSpPr/>
            <p:nvPr/>
          </p:nvSpPr>
          <p:spPr>
            <a:xfrm>
              <a:off x="4787900" y="1700213"/>
              <a:ext cx="0" cy="504825"/>
            </a:xfrm>
            <a:custGeom>
              <a:avLst/>
              <a:gdLst/>
              <a:ahLst/>
              <a:cxnLst/>
              <a:rect l="l" t="t" r="r" b="b"/>
              <a:pathLst>
                <a:path h="504825">
                  <a:moveTo>
                    <a:pt x="0" y="0"/>
                  </a:moveTo>
                  <a:lnTo>
                    <a:pt x="0" y="504825"/>
                  </a:lnTo>
                </a:path>
              </a:pathLst>
            </a:custGeom>
            <a:ln w="12700">
              <a:solidFill>
                <a:srgbClr val="000000"/>
              </a:solidFill>
            </a:ln>
          </p:spPr>
          <p:txBody>
            <a:bodyPr wrap="square" lIns="0" tIns="0" rIns="0" bIns="0" rtlCol="0"/>
            <a:lstStyle/>
            <a:p>
              <a:endParaRPr/>
            </a:p>
          </p:txBody>
        </p:sp>
        <p:sp>
          <p:nvSpPr>
            <p:cNvPr id="12" name="object 11">
              <a:extLst>
                <a:ext uri="{FF2B5EF4-FFF2-40B4-BE49-F238E27FC236}">
                  <a16:creationId xmlns:a16="http://schemas.microsoft.com/office/drawing/2014/main" id="{A9890D6E-656C-40EE-9D07-C8345BF8C8A3}"/>
                </a:ext>
              </a:extLst>
            </p:cNvPr>
            <p:cNvSpPr/>
            <p:nvPr/>
          </p:nvSpPr>
          <p:spPr>
            <a:xfrm>
              <a:off x="5868988" y="2657475"/>
              <a:ext cx="215900" cy="217804"/>
            </a:xfrm>
            <a:custGeom>
              <a:avLst/>
              <a:gdLst/>
              <a:ahLst/>
              <a:cxnLst/>
              <a:rect l="l" t="t" r="r" b="b"/>
              <a:pathLst>
                <a:path w="215900" h="217805">
                  <a:moveTo>
                    <a:pt x="215900" y="0"/>
                  </a:moveTo>
                  <a:lnTo>
                    <a:pt x="0" y="217487"/>
                  </a:lnTo>
                </a:path>
              </a:pathLst>
            </a:custGeom>
            <a:ln w="12700">
              <a:solidFill>
                <a:srgbClr val="EEECE1"/>
              </a:solidFill>
            </a:ln>
          </p:spPr>
          <p:txBody>
            <a:bodyPr wrap="square" lIns="0" tIns="0" rIns="0" bIns="0" rtlCol="0"/>
            <a:lstStyle/>
            <a:p>
              <a:endParaRPr/>
            </a:p>
          </p:txBody>
        </p:sp>
        <p:sp>
          <p:nvSpPr>
            <p:cNvPr id="13" name="object 12">
              <a:extLst>
                <a:ext uri="{FF2B5EF4-FFF2-40B4-BE49-F238E27FC236}">
                  <a16:creationId xmlns:a16="http://schemas.microsoft.com/office/drawing/2014/main" id="{03A912BF-7257-41FE-9B7B-B194BCABF0DB}"/>
                </a:ext>
              </a:extLst>
            </p:cNvPr>
            <p:cNvSpPr/>
            <p:nvPr/>
          </p:nvSpPr>
          <p:spPr>
            <a:xfrm>
              <a:off x="6011863" y="2852738"/>
              <a:ext cx="215900" cy="217804"/>
            </a:xfrm>
            <a:custGeom>
              <a:avLst/>
              <a:gdLst/>
              <a:ahLst/>
              <a:cxnLst/>
              <a:rect l="l" t="t" r="r" b="b"/>
              <a:pathLst>
                <a:path w="215900" h="217805">
                  <a:moveTo>
                    <a:pt x="215900" y="0"/>
                  </a:moveTo>
                  <a:lnTo>
                    <a:pt x="0" y="217487"/>
                  </a:lnTo>
                </a:path>
              </a:pathLst>
            </a:custGeom>
            <a:ln w="12700">
              <a:solidFill>
                <a:srgbClr val="EEECE1"/>
              </a:solidFill>
            </a:ln>
          </p:spPr>
          <p:txBody>
            <a:bodyPr wrap="square" lIns="0" tIns="0" rIns="0" bIns="0" rtlCol="0"/>
            <a:lstStyle/>
            <a:p>
              <a:endParaRPr/>
            </a:p>
          </p:txBody>
        </p:sp>
        <p:sp>
          <p:nvSpPr>
            <p:cNvPr id="14" name="object 13">
              <a:extLst>
                <a:ext uri="{FF2B5EF4-FFF2-40B4-BE49-F238E27FC236}">
                  <a16:creationId xmlns:a16="http://schemas.microsoft.com/office/drawing/2014/main" id="{E66EE7EE-E408-42E8-B6C2-7E793E83A9AE}"/>
                </a:ext>
              </a:extLst>
            </p:cNvPr>
            <p:cNvSpPr/>
            <p:nvPr/>
          </p:nvSpPr>
          <p:spPr>
            <a:xfrm>
              <a:off x="2987675" y="3933825"/>
              <a:ext cx="3457575" cy="0"/>
            </a:xfrm>
            <a:custGeom>
              <a:avLst/>
              <a:gdLst/>
              <a:ahLst/>
              <a:cxnLst/>
              <a:rect l="l" t="t" r="r" b="b"/>
              <a:pathLst>
                <a:path w="3457575">
                  <a:moveTo>
                    <a:pt x="0" y="0"/>
                  </a:moveTo>
                  <a:lnTo>
                    <a:pt x="3457575" y="0"/>
                  </a:lnTo>
                </a:path>
              </a:pathLst>
            </a:custGeom>
            <a:ln w="12700">
              <a:solidFill>
                <a:srgbClr val="3366FF"/>
              </a:solidFill>
              <a:prstDash val="sysDash"/>
            </a:ln>
          </p:spPr>
          <p:txBody>
            <a:bodyPr wrap="square" lIns="0" tIns="0" rIns="0" bIns="0" rtlCol="0"/>
            <a:lstStyle/>
            <a:p>
              <a:endParaRPr/>
            </a:p>
          </p:txBody>
        </p:sp>
        <p:sp>
          <p:nvSpPr>
            <p:cNvPr id="15" name="object 14">
              <a:extLst>
                <a:ext uri="{FF2B5EF4-FFF2-40B4-BE49-F238E27FC236}">
                  <a16:creationId xmlns:a16="http://schemas.microsoft.com/office/drawing/2014/main" id="{312EDA4B-DE20-4BAF-B672-7B86281F321A}"/>
                </a:ext>
              </a:extLst>
            </p:cNvPr>
            <p:cNvSpPr/>
            <p:nvPr/>
          </p:nvSpPr>
          <p:spPr>
            <a:xfrm>
              <a:off x="2987675" y="4076700"/>
              <a:ext cx="3457575" cy="0"/>
            </a:xfrm>
            <a:custGeom>
              <a:avLst/>
              <a:gdLst/>
              <a:ahLst/>
              <a:cxnLst/>
              <a:rect l="l" t="t" r="r" b="b"/>
              <a:pathLst>
                <a:path w="3457575">
                  <a:moveTo>
                    <a:pt x="0" y="0"/>
                  </a:moveTo>
                  <a:lnTo>
                    <a:pt x="3457575" y="0"/>
                  </a:lnTo>
                </a:path>
              </a:pathLst>
            </a:custGeom>
            <a:ln w="12700">
              <a:solidFill>
                <a:srgbClr val="3366FF"/>
              </a:solidFill>
              <a:prstDash val="sysDash"/>
            </a:ln>
          </p:spPr>
          <p:txBody>
            <a:bodyPr wrap="square" lIns="0" tIns="0" rIns="0" bIns="0" rtlCol="0"/>
            <a:lstStyle/>
            <a:p>
              <a:endParaRPr/>
            </a:p>
          </p:txBody>
        </p:sp>
        <p:sp>
          <p:nvSpPr>
            <p:cNvPr id="16" name="object 15">
              <a:extLst>
                <a:ext uri="{FF2B5EF4-FFF2-40B4-BE49-F238E27FC236}">
                  <a16:creationId xmlns:a16="http://schemas.microsoft.com/office/drawing/2014/main" id="{9C686471-1EC9-48C4-8DB8-7E2F9EE8DD81}"/>
                </a:ext>
              </a:extLst>
            </p:cNvPr>
            <p:cNvSpPr/>
            <p:nvPr/>
          </p:nvSpPr>
          <p:spPr>
            <a:xfrm>
              <a:off x="2987675" y="4221162"/>
              <a:ext cx="3529329" cy="0"/>
            </a:xfrm>
            <a:custGeom>
              <a:avLst/>
              <a:gdLst/>
              <a:ahLst/>
              <a:cxnLst/>
              <a:rect l="l" t="t" r="r" b="b"/>
              <a:pathLst>
                <a:path w="3529329">
                  <a:moveTo>
                    <a:pt x="0" y="0"/>
                  </a:moveTo>
                  <a:lnTo>
                    <a:pt x="3529012" y="0"/>
                  </a:lnTo>
                </a:path>
              </a:pathLst>
            </a:custGeom>
            <a:ln w="12700">
              <a:solidFill>
                <a:srgbClr val="3366FF"/>
              </a:solidFill>
              <a:prstDash val="sysDash"/>
            </a:ln>
          </p:spPr>
          <p:txBody>
            <a:bodyPr wrap="square" lIns="0" tIns="0" rIns="0" bIns="0" rtlCol="0"/>
            <a:lstStyle/>
            <a:p>
              <a:endParaRPr/>
            </a:p>
          </p:txBody>
        </p:sp>
        <p:sp>
          <p:nvSpPr>
            <p:cNvPr id="17" name="object 16">
              <a:extLst>
                <a:ext uri="{FF2B5EF4-FFF2-40B4-BE49-F238E27FC236}">
                  <a16:creationId xmlns:a16="http://schemas.microsoft.com/office/drawing/2014/main" id="{9B254172-ED54-4CBD-A2F2-D2E6142E8AA8}"/>
                </a:ext>
              </a:extLst>
            </p:cNvPr>
            <p:cNvSpPr/>
            <p:nvPr/>
          </p:nvSpPr>
          <p:spPr>
            <a:xfrm>
              <a:off x="2987675" y="4365625"/>
              <a:ext cx="3529329" cy="0"/>
            </a:xfrm>
            <a:custGeom>
              <a:avLst/>
              <a:gdLst/>
              <a:ahLst/>
              <a:cxnLst/>
              <a:rect l="l" t="t" r="r" b="b"/>
              <a:pathLst>
                <a:path w="3529329">
                  <a:moveTo>
                    <a:pt x="0" y="0"/>
                  </a:moveTo>
                  <a:lnTo>
                    <a:pt x="3529012" y="0"/>
                  </a:lnTo>
                </a:path>
              </a:pathLst>
            </a:custGeom>
            <a:ln w="12700">
              <a:solidFill>
                <a:srgbClr val="3366FF"/>
              </a:solidFill>
              <a:prstDash val="sysDash"/>
            </a:ln>
          </p:spPr>
          <p:txBody>
            <a:bodyPr wrap="square" lIns="0" tIns="0" rIns="0" bIns="0" rtlCol="0"/>
            <a:lstStyle/>
            <a:p>
              <a:endParaRPr/>
            </a:p>
          </p:txBody>
        </p:sp>
        <p:sp>
          <p:nvSpPr>
            <p:cNvPr id="18" name="object 17">
              <a:extLst>
                <a:ext uri="{FF2B5EF4-FFF2-40B4-BE49-F238E27FC236}">
                  <a16:creationId xmlns:a16="http://schemas.microsoft.com/office/drawing/2014/main" id="{D5BBE1E4-3E70-4866-8DDD-8B3A414313FF}"/>
                </a:ext>
              </a:extLst>
            </p:cNvPr>
            <p:cNvSpPr/>
            <p:nvPr/>
          </p:nvSpPr>
          <p:spPr>
            <a:xfrm>
              <a:off x="2987675" y="4508500"/>
              <a:ext cx="3529329" cy="0"/>
            </a:xfrm>
            <a:custGeom>
              <a:avLst/>
              <a:gdLst/>
              <a:ahLst/>
              <a:cxnLst/>
              <a:rect l="l" t="t" r="r" b="b"/>
              <a:pathLst>
                <a:path w="3529329">
                  <a:moveTo>
                    <a:pt x="0" y="0"/>
                  </a:moveTo>
                  <a:lnTo>
                    <a:pt x="3529012" y="0"/>
                  </a:lnTo>
                </a:path>
              </a:pathLst>
            </a:custGeom>
            <a:ln w="12700">
              <a:solidFill>
                <a:srgbClr val="3366FF"/>
              </a:solidFill>
              <a:prstDash val="sysDash"/>
            </a:ln>
          </p:spPr>
          <p:txBody>
            <a:bodyPr wrap="square" lIns="0" tIns="0" rIns="0" bIns="0" rtlCol="0"/>
            <a:lstStyle/>
            <a:p>
              <a:endParaRPr/>
            </a:p>
          </p:txBody>
        </p:sp>
        <p:sp>
          <p:nvSpPr>
            <p:cNvPr id="19" name="object 18">
              <a:extLst>
                <a:ext uri="{FF2B5EF4-FFF2-40B4-BE49-F238E27FC236}">
                  <a16:creationId xmlns:a16="http://schemas.microsoft.com/office/drawing/2014/main" id="{02D415A2-CC3E-425B-A1FC-706B15B87B7D}"/>
                </a:ext>
              </a:extLst>
            </p:cNvPr>
            <p:cNvSpPr/>
            <p:nvPr/>
          </p:nvSpPr>
          <p:spPr>
            <a:xfrm>
              <a:off x="2987675" y="4652962"/>
              <a:ext cx="3529329" cy="0"/>
            </a:xfrm>
            <a:custGeom>
              <a:avLst/>
              <a:gdLst/>
              <a:ahLst/>
              <a:cxnLst/>
              <a:rect l="l" t="t" r="r" b="b"/>
              <a:pathLst>
                <a:path w="3529329">
                  <a:moveTo>
                    <a:pt x="0" y="0"/>
                  </a:moveTo>
                  <a:lnTo>
                    <a:pt x="3529012" y="0"/>
                  </a:lnTo>
                </a:path>
              </a:pathLst>
            </a:custGeom>
            <a:ln w="12700">
              <a:solidFill>
                <a:srgbClr val="3366FF"/>
              </a:solidFill>
              <a:prstDash val="sysDash"/>
            </a:ln>
          </p:spPr>
          <p:txBody>
            <a:bodyPr wrap="square" lIns="0" tIns="0" rIns="0" bIns="0" rtlCol="0"/>
            <a:lstStyle/>
            <a:p>
              <a:endParaRPr/>
            </a:p>
          </p:txBody>
        </p:sp>
        <p:sp>
          <p:nvSpPr>
            <p:cNvPr id="20" name="object 19">
              <a:extLst>
                <a:ext uri="{FF2B5EF4-FFF2-40B4-BE49-F238E27FC236}">
                  <a16:creationId xmlns:a16="http://schemas.microsoft.com/office/drawing/2014/main" id="{CD62820F-D86E-4764-B5A9-B0A2DD2DEEBD}"/>
                </a:ext>
              </a:extLst>
            </p:cNvPr>
            <p:cNvSpPr/>
            <p:nvPr/>
          </p:nvSpPr>
          <p:spPr>
            <a:xfrm>
              <a:off x="2987675" y="4797425"/>
              <a:ext cx="3529329" cy="0"/>
            </a:xfrm>
            <a:custGeom>
              <a:avLst/>
              <a:gdLst/>
              <a:ahLst/>
              <a:cxnLst/>
              <a:rect l="l" t="t" r="r" b="b"/>
              <a:pathLst>
                <a:path w="3529329">
                  <a:moveTo>
                    <a:pt x="0" y="0"/>
                  </a:moveTo>
                  <a:lnTo>
                    <a:pt x="3529012" y="0"/>
                  </a:lnTo>
                </a:path>
              </a:pathLst>
            </a:custGeom>
            <a:ln w="12700">
              <a:solidFill>
                <a:srgbClr val="3366FF"/>
              </a:solidFill>
              <a:prstDash val="sysDash"/>
            </a:ln>
          </p:spPr>
          <p:txBody>
            <a:bodyPr wrap="square" lIns="0" tIns="0" rIns="0" bIns="0" rtlCol="0"/>
            <a:lstStyle/>
            <a:p>
              <a:endParaRPr/>
            </a:p>
          </p:txBody>
        </p:sp>
        <p:sp>
          <p:nvSpPr>
            <p:cNvPr id="21" name="object 20">
              <a:extLst>
                <a:ext uri="{FF2B5EF4-FFF2-40B4-BE49-F238E27FC236}">
                  <a16:creationId xmlns:a16="http://schemas.microsoft.com/office/drawing/2014/main" id="{57E73F01-A02B-41DB-8193-34F08C23AE19}"/>
                </a:ext>
              </a:extLst>
            </p:cNvPr>
            <p:cNvSpPr/>
            <p:nvPr/>
          </p:nvSpPr>
          <p:spPr>
            <a:xfrm>
              <a:off x="2987675" y="4941887"/>
              <a:ext cx="3529329" cy="0"/>
            </a:xfrm>
            <a:custGeom>
              <a:avLst/>
              <a:gdLst/>
              <a:ahLst/>
              <a:cxnLst/>
              <a:rect l="l" t="t" r="r" b="b"/>
              <a:pathLst>
                <a:path w="3529329">
                  <a:moveTo>
                    <a:pt x="0" y="0"/>
                  </a:moveTo>
                  <a:lnTo>
                    <a:pt x="3529012" y="0"/>
                  </a:lnTo>
                </a:path>
              </a:pathLst>
            </a:custGeom>
            <a:ln w="12700">
              <a:solidFill>
                <a:srgbClr val="3366FF"/>
              </a:solidFill>
              <a:prstDash val="sysDash"/>
            </a:ln>
          </p:spPr>
          <p:txBody>
            <a:bodyPr wrap="square" lIns="0" tIns="0" rIns="0" bIns="0" rtlCol="0"/>
            <a:lstStyle/>
            <a:p>
              <a:endParaRPr/>
            </a:p>
          </p:txBody>
        </p:sp>
        <p:sp>
          <p:nvSpPr>
            <p:cNvPr id="22" name="object 21">
              <a:extLst>
                <a:ext uri="{FF2B5EF4-FFF2-40B4-BE49-F238E27FC236}">
                  <a16:creationId xmlns:a16="http://schemas.microsoft.com/office/drawing/2014/main" id="{3E61DD7C-ACC4-45B7-9CF4-8338529FA90A}"/>
                </a:ext>
              </a:extLst>
            </p:cNvPr>
            <p:cNvSpPr/>
            <p:nvPr/>
          </p:nvSpPr>
          <p:spPr>
            <a:xfrm>
              <a:off x="2987675" y="5084762"/>
              <a:ext cx="3529329" cy="0"/>
            </a:xfrm>
            <a:custGeom>
              <a:avLst/>
              <a:gdLst/>
              <a:ahLst/>
              <a:cxnLst/>
              <a:rect l="l" t="t" r="r" b="b"/>
              <a:pathLst>
                <a:path w="3529329">
                  <a:moveTo>
                    <a:pt x="0" y="0"/>
                  </a:moveTo>
                  <a:lnTo>
                    <a:pt x="3529012" y="0"/>
                  </a:lnTo>
                </a:path>
              </a:pathLst>
            </a:custGeom>
            <a:ln w="12700">
              <a:solidFill>
                <a:srgbClr val="3366FF"/>
              </a:solidFill>
              <a:prstDash val="sysDash"/>
            </a:ln>
          </p:spPr>
          <p:txBody>
            <a:bodyPr wrap="square" lIns="0" tIns="0" rIns="0" bIns="0" rtlCol="0"/>
            <a:lstStyle/>
            <a:p>
              <a:endParaRPr/>
            </a:p>
          </p:txBody>
        </p:sp>
        <p:sp>
          <p:nvSpPr>
            <p:cNvPr id="23" name="object 22">
              <a:extLst>
                <a:ext uri="{FF2B5EF4-FFF2-40B4-BE49-F238E27FC236}">
                  <a16:creationId xmlns:a16="http://schemas.microsoft.com/office/drawing/2014/main" id="{A3BC10D2-9DFC-4F1D-803B-B336C249B38D}"/>
                </a:ext>
              </a:extLst>
            </p:cNvPr>
            <p:cNvSpPr/>
            <p:nvPr/>
          </p:nvSpPr>
          <p:spPr>
            <a:xfrm>
              <a:off x="2987675" y="5229225"/>
              <a:ext cx="3529329" cy="0"/>
            </a:xfrm>
            <a:custGeom>
              <a:avLst/>
              <a:gdLst/>
              <a:ahLst/>
              <a:cxnLst/>
              <a:rect l="l" t="t" r="r" b="b"/>
              <a:pathLst>
                <a:path w="3529329">
                  <a:moveTo>
                    <a:pt x="0" y="0"/>
                  </a:moveTo>
                  <a:lnTo>
                    <a:pt x="3529012" y="0"/>
                  </a:lnTo>
                </a:path>
              </a:pathLst>
            </a:custGeom>
            <a:ln w="12700">
              <a:solidFill>
                <a:srgbClr val="3366FF"/>
              </a:solidFill>
              <a:prstDash val="sysDash"/>
            </a:ln>
          </p:spPr>
          <p:txBody>
            <a:bodyPr wrap="square" lIns="0" tIns="0" rIns="0" bIns="0" rtlCol="0"/>
            <a:lstStyle/>
            <a:p>
              <a:endParaRPr/>
            </a:p>
          </p:txBody>
        </p:sp>
        <p:sp>
          <p:nvSpPr>
            <p:cNvPr id="24" name="object 23">
              <a:extLst>
                <a:ext uri="{FF2B5EF4-FFF2-40B4-BE49-F238E27FC236}">
                  <a16:creationId xmlns:a16="http://schemas.microsoft.com/office/drawing/2014/main" id="{8C481B30-8BA9-4635-8CA8-7C86985C13F7}"/>
                </a:ext>
              </a:extLst>
            </p:cNvPr>
            <p:cNvSpPr/>
            <p:nvPr/>
          </p:nvSpPr>
          <p:spPr>
            <a:xfrm>
              <a:off x="2987675" y="5373687"/>
              <a:ext cx="3529329" cy="0"/>
            </a:xfrm>
            <a:custGeom>
              <a:avLst/>
              <a:gdLst/>
              <a:ahLst/>
              <a:cxnLst/>
              <a:rect l="l" t="t" r="r" b="b"/>
              <a:pathLst>
                <a:path w="3529329">
                  <a:moveTo>
                    <a:pt x="0" y="0"/>
                  </a:moveTo>
                  <a:lnTo>
                    <a:pt x="3529012" y="0"/>
                  </a:lnTo>
                </a:path>
              </a:pathLst>
            </a:custGeom>
            <a:ln w="12700">
              <a:solidFill>
                <a:srgbClr val="3366FF"/>
              </a:solidFill>
              <a:prstDash val="sysDash"/>
            </a:ln>
          </p:spPr>
          <p:txBody>
            <a:bodyPr wrap="square" lIns="0" tIns="0" rIns="0" bIns="0" rtlCol="0"/>
            <a:lstStyle/>
            <a:p>
              <a:endParaRPr/>
            </a:p>
          </p:txBody>
        </p:sp>
        <p:sp>
          <p:nvSpPr>
            <p:cNvPr id="25" name="object 24">
              <a:extLst>
                <a:ext uri="{FF2B5EF4-FFF2-40B4-BE49-F238E27FC236}">
                  <a16:creationId xmlns:a16="http://schemas.microsoft.com/office/drawing/2014/main" id="{723750DA-1C8A-4A9C-8FA3-5DD0D1F417B1}"/>
                </a:ext>
              </a:extLst>
            </p:cNvPr>
            <p:cNvSpPr/>
            <p:nvPr/>
          </p:nvSpPr>
          <p:spPr>
            <a:xfrm>
              <a:off x="2987675" y="5516563"/>
              <a:ext cx="3529329" cy="0"/>
            </a:xfrm>
            <a:custGeom>
              <a:avLst/>
              <a:gdLst/>
              <a:ahLst/>
              <a:cxnLst/>
              <a:rect l="l" t="t" r="r" b="b"/>
              <a:pathLst>
                <a:path w="3529329">
                  <a:moveTo>
                    <a:pt x="0" y="0"/>
                  </a:moveTo>
                  <a:lnTo>
                    <a:pt x="865187" y="0"/>
                  </a:lnTo>
                </a:path>
                <a:path w="3529329">
                  <a:moveTo>
                    <a:pt x="1081087" y="0"/>
                  </a:moveTo>
                  <a:lnTo>
                    <a:pt x="2305050" y="0"/>
                  </a:lnTo>
                </a:path>
                <a:path w="3529329">
                  <a:moveTo>
                    <a:pt x="2520950" y="0"/>
                  </a:moveTo>
                  <a:lnTo>
                    <a:pt x="3529012" y="0"/>
                  </a:lnTo>
                </a:path>
              </a:pathLst>
            </a:custGeom>
            <a:ln w="12700">
              <a:solidFill>
                <a:srgbClr val="3366FF"/>
              </a:solidFill>
              <a:prstDash val="sysDash"/>
            </a:ln>
          </p:spPr>
          <p:txBody>
            <a:bodyPr wrap="square" lIns="0" tIns="0" rIns="0" bIns="0" rtlCol="0"/>
            <a:lstStyle/>
            <a:p>
              <a:endParaRPr/>
            </a:p>
          </p:txBody>
        </p:sp>
        <p:sp>
          <p:nvSpPr>
            <p:cNvPr id="26" name="object 25">
              <a:extLst>
                <a:ext uri="{FF2B5EF4-FFF2-40B4-BE49-F238E27FC236}">
                  <a16:creationId xmlns:a16="http://schemas.microsoft.com/office/drawing/2014/main" id="{8E809DE2-FBEE-4EFC-9610-69278D229190}"/>
                </a:ext>
              </a:extLst>
            </p:cNvPr>
            <p:cNvSpPr/>
            <p:nvPr/>
          </p:nvSpPr>
          <p:spPr>
            <a:xfrm>
              <a:off x="2987675" y="5657850"/>
              <a:ext cx="3529329" cy="6350"/>
            </a:xfrm>
            <a:custGeom>
              <a:avLst/>
              <a:gdLst/>
              <a:ahLst/>
              <a:cxnLst/>
              <a:rect l="l" t="t" r="r" b="b"/>
              <a:pathLst>
                <a:path w="3529329" h="6350">
                  <a:moveTo>
                    <a:pt x="0" y="6350"/>
                  </a:moveTo>
                  <a:lnTo>
                    <a:pt x="2305050" y="6350"/>
                  </a:lnTo>
                </a:path>
                <a:path w="3529329" h="6350">
                  <a:moveTo>
                    <a:pt x="2520950" y="6350"/>
                  </a:moveTo>
                  <a:lnTo>
                    <a:pt x="3529012" y="6350"/>
                  </a:lnTo>
                </a:path>
                <a:path w="3529329" h="6350">
                  <a:moveTo>
                    <a:pt x="0" y="0"/>
                  </a:moveTo>
                  <a:lnTo>
                    <a:pt x="3529012" y="0"/>
                  </a:lnTo>
                </a:path>
              </a:pathLst>
            </a:custGeom>
            <a:ln w="6350">
              <a:solidFill>
                <a:srgbClr val="3366FF"/>
              </a:solidFill>
              <a:prstDash val="sysDash"/>
            </a:ln>
          </p:spPr>
          <p:txBody>
            <a:bodyPr wrap="square" lIns="0" tIns="0" rIns="0" bIns="0" rtlCol="0"/>
            <a:lstStyle/>
            <a:p>
              <a:endParaRPr/>
            </a:p>
          </p:txBody>
        </p:sp>
        <p:sp>
          <p:nvSpPr>
            <p:cNvPr id="27" name="object 26">
              <a:extLst>
                <a:ext uri="{FF2B5EF4-FFF2-40B4-BE49-F238E27FC236}">
                  <a16:creationId xmlns:a16="http://schemas.microsoft.com/office/drawing/2014/main" id="{AADE3E9F-CAC9-4AE4-BDCB-7070DA960FA9}"/>
                </a:ext>
              </a:extLst>
            </p:cNvPr>
            <p:cNvSpPr/>
            <p:nvPr/>
          </p:nvSpPr>
          <p:spPr>
            <a:xfrm>
              <a:off x="2987675" y="5802313"/>
              <a:ext cx="3529329" cy="6350"/>
            </a:xfrm>
            <a:custGeom>
              <a:avLst/>
              <a:gdLst/>
              <a:ahLst/>
              <a:cxnLst/>
              <a:rect l="l" t="t" r="r" b="b"/>
              <a:pathLst>
                <a:path w="3529329" h="6350">
                  <a:moveTo>
                    <a:pt x="0" y="0"/>
                  </a:moveTo>
                  <a:lnTo>
                    <a:pt x="2305050" y="0"/>
                  </a:lnTo>
                </a:path>
                <a:path w="3529329" h="6350">
                  <a:moveTo>
                    <a:pt x="2520950" y="0"/>
                  </a:moveTo>
                  <a:lnTo>
                    <a:pt x="3529012" y="0"/>
                  </a:lnTo>
                </a:path>
                <a:path w="3529329" h="6350">
                  <a:moveTo>
                    <a:pt x="0" y="6350"/>
                  </a:moveTo>
                  <a:lnTo>
                    <a:pt x="3529012" y="6350"/>
                  </a:lnTo>
                </a:path>
              </a:pathLst>
            </a:custGeom>
            <a:ln w="6348">
              <a:solidFill>
                <a:srgbClr val="3366FF"/>
              </a:solidFill>
              <a:prstDash val="sysDash"/>
            </a:ln>
          </p:spPr>
          <p:txBody>
            <a:bodyPr wrap="square" lIns="0" tIns="0" rIns="0" bIns="0" rtlCol="0"/>
            <a:lstStyle/>
            <a:p>
              <a:endParaRPr/>
            </a:p>
          </p:txBody>
        </p:sp>
        <p:sp>
          <p:nvSpPr>
            <p:cNvPr id="28" name="object 27">
              <a:extLst>
                <a:ext uri="{FF2B5EF4-FFF2-40B4-BE49-F238E27FC236}">
                  <a16:creationId xmlns:a16="http://schemas.microsoft.com/office/drawing/2014/main" id="{BCD5A246-8C9E-4D09-B07A-BFF755B9AB3A}"/>
                </a:ext>
              </a:extLst>
            </p:cNvPr>
            <p:cNvSpPr/>
            <p:nvPr/>
          </p:nvSpPr>
          <p:spPr>
            <a:xfrm>
              <a:off x="2987675" y="5949950"/>
              <a:ext cx="3529329" cy="0"/>
            </a:xfrm>
            <a:custGeom>
              <a:avLst/>
              <a:gdLst/>
              <a:ahLst/>
              <a:cxnLst/>
              <a:rect l="l" t="t" r="r" b="b"/>
              <a:pathLst>
                <a:path w="3529329">
                  <a:moveTo>
                    <a:pt x="0" y="0"/>
                  </a:moveTo>
                  <a:lnTo>
                    <a:pt x="3529012" y="0"/>
                  </a:lnTo>
                </a:path>
              </a:pathLst>
            </a:custGeom>
            <a:ln w="12700">
              <a:solidFill>
                <a:srgbClr val="3366FF"/>
              </a:solidFill>
              <a:prstDash val="sysDash"/>
            </a:ln>
          </p:spPr>
          <p:txBody>
            <a:bodyPr wrap="square" lIns="0" tIns="0" rIns="0" bIns="0" rtlCol="0"/>
            <a:lstStyle/>
            <a:p>
              <a:endParaRPr/>
            </a:p>
          </p:txBody>
        </p:sp>
        <p:sp>
          <p:nvSpPr>
            <p:cNvPr id="29" name="object 28">
              <a:extLst>
                <a:ext uri="{FF2B5EF4-FFF2-40B4-BE49-F238E27FC236}">
                  <a16:creationId xmlns:a16="http://schemas.microsoft.com/office/drawing/2014/main" id="{7EC0557D-CBDA-496F-A12B-2116C27D2E72}"/>
                </a:ext>
              </a:extLst>
            </p:cNvPr>
            <p:cNvSpPr/>
            <p:nvPr/>
          </p:nvSpPr>
          <p:spPr>
            <a:xfrm>
              <a:off x="2987675" y="6092825"/>
              <a:ext cx="3529329" cy="0"/>
            </a:xfrm>
            <a:custGeom>
              <a:avLst/>
              <a:gdLst/>
              <a:ahLst/>
              <a:cxnLst/>
              <a:rect l="l" t="t" r="r" b="b"/>
              <a:pathLst>
                <a:path w="3529329">
                  <a:moveTo>
                    <a:pt x="0" y="0"/>
                  </a:moveTo>
                  <a:lnTo>
                    <a:pt x="3529012" y="0"/>
                  </a:lnTo>
                </a:path>
              </a:pathLst>
            </a:custGeom>
            <a:ln w="12700">
              <a:solidFill>
                <a:srgbClr val="3366FF"/>
              </a:solidFill>
              <a:prstDash val="sysDash"/>
            </a:ln>
          </p:spPr>
          <p:txBody>
            <a:bodyPr wrap="square" lIns="0" tIns="0" rIns="0" bIns="0" rtlCol="0"/>
            <a:lstStyle/>
            <a:p>
              <a:endParaRPr/>
            </a:p>
          </p:txBody>
        </p:sp>
        <p:sp>
          <p:nvSpPr>
            <p:cNvPr id="30" name="object 29">
              <a:extLst>
                <a:ext uri="{FF2B5EF4-FFF2-40B4-BE49-F238E27FC236}">
                  <a16:creationId xmlns:a16="http://schemas.microsoft.com/office/drawing/2014/main" id="{FAEB767A-1F22-4C3D-BDCC-BDDDE45BF44C}"/>
                </a:ext>
              </a:extLst>
            </p:cNvPr>
            <p:cNvSpPr/>
            <p:nvPr/>
          </p:nvSpPr>
          <p:spPr>
            <a:xfrm>
              <a:off x="2987675" y="6237288"/>
              <a:ext cx="3529329" cy="0"/>
            </a:xfrm>
            <a:custGeom>
              <a:avLst/>
              <a:gdLst/>
              <a:ahLst/>
              <a:cxnLst/>
              <a:rect l="l" t="t" r="r" b="b"/>
              <a:pathLst>
                <a:path w="3529329">
                  <a:moveTo>
                    <a:pt x="0" y="0"/>
                  </a:moveTo>
                  <a:lnTo>
                    <a:pt x="3529012" y="0"/>
                  </a:lnTo>
                </a:path>
              </a:pathLst>
            </a:custGeom>
            <a:ln w="12700">
              <a:solidFill>
                <a:srgbClr val="3366FF"/>
              </a:solidFill>
              <a:prstDash val="sysDash"/>
            </a:ln>
          </p:spPr>
          <p:txBody>
            <a:bodyPr wrap="square" lIns="0" tIns="0" rIns="0" bIns="0" rtlCol="0"/>
            <a:lstStyle/>
            <a:p>
              <a:endParaRPr/>
            </a:p>
          </p:txBody>
        </p:sp>
        <p:sp>
          <p:nvSpPr>
            <p:cNvPr id="31" name="object 30">
              <a:extLst>
                <a:ext uri="{FF2B5EF4-FFF2-40B4-BE49-F238E27FC236}">
                  <a16:creationId xmlns:a16="http://schemas.microsoft.com/office/drawing/2014/main" id="{3346AFD2-FBDB-41C5-8A50-7BC771C3EC88}"/>
                </a:ext>
              </a:extLst>
            </p:cNvPr>
            <p:cNvSpPr/>
            <p:nvPr/>
          </p:nvSpPr>
          <p:spPr>
            <a:xfrm>
              <a:off x="2987675" y="6381750"/>
              <a:ext cx="3529329" cy="0"/>
            </a:xfrm>
            <a:custGeom>
              <a:avLst/>
              <a:gdLst/>
              <a:ahLst/>
              <a:cxnLst/>
              <a:rect l="l" t="t" r="r" b="b"/>
              <a:pathLst>
                <a:path w="3529329">
                  <a:moveTo>
                    <a:pt x="0" y="0"/>
                  </a:moveTo>
                  <a:lnTo>
                    <a:pt x="3529012" y="0"/>
                  </a:lnTo>
                </a:path>
              </a:pathLst>
            </a:custGeom>
            <a:ln w="12700">
              <a:solidFill>
                <a:srgbClr val="3366FF"/>
              </a:solidFill>
              <a:prstDash val="sysDash"/>
            </a:ln>
          </p:spPr>
          <p:txBody>
            <a:bodyPr wrap="square" lIns="0" tIns="0" rIns="0" bIns="0" rtlCol="0"/>
            <a:lstStyle/>
            <a:p>
              <a:endParaRPr/>
            </a:p>
          </p:txBody>
        </p:sp>
        <p:sp>
          <p:nvSpPr>
            <p:cNvPr id="32" name="object 31">
              <a:extLst>
                <a:ext uri="{FF2B5EF4-FFF2-40B4-BE49-F238E27FC236}">
                  <a16:creationId xmlns:a16="http://schemas.microsoft.com/office/drawing/2014/main" id="{360DE725-712B-442C-84B1-F0C7E951C22E}"/>
                </a:ext>
              </a:extLst>
            </p:cNvPr>
            <p:cNvSpPr/>
            <p:nvPr/>
          </p:nvSpPr>
          <p:spPr>
            <a:xfrm>
              <a:off x="2987675" y="6308725"/>
              <a:ext cx="3529329" cy="0"/>
            </a:xfrm>
            <a:custGeom>
              <a:avLst/>
              <a:gdLst/>
              <a:ahLst/>
              <a:cxnLst/>
              <a:rect l="l" t="t" r="r" b="b"/>
              <a:pathLst>
                <a:path w="3529329">
                  <a:moveTo>
                    <a:pt x="0" y="0"/>
                  </a:moveTo>
                  <a:lnTo>
                    <a:pt x="3529012" y="0"/>
                  </a:lnTo>
                </a:path>
              </a:pathLst>
            </a:custGeom>
            <a:ln w="12700">
              <a:solidFill>
                <a:srgbClr val="3366FF"/>
              </a:solidFill>
              <a:prstDash val="sysDash"/>
            </a:ln>
          </p:spPr>
          <p:txBody>
            <a:bodyPr wrap="square" lIns="0" tIns="0" rIns="0" bIns="0" rtlCol="0"/>
            <a:lstStyle/>
            <a:p>
              <a:endParaRPr/>
            </a:p>
          </p:txBody>
        </p:sp>
        <p:sp>
          <p:nvSpPr>
            <p:cNvPr id="33" name="object 32">
              <a:extLst>
                <a:ext uri="{FF2B5EF4-FFF2-40B4-BE49-F238E27FC236}">
                  <a16:creationId xmlns:a16="http://schemas.microsoft.com/office/drawing/2014/main" id="{D44EE28D-3D47-40EA-B387-5EC1D6AAFFA1}"/>
                </a:ext>
              </a:extLst>
            </p:cNvPr>
            <p:cNvSpPr/>
            <p:nvPr/>
          </p:nvSpPr>
          <p:spPr>
            <a:xfrm>
              <a:off x="2987675" y="6453188"/>
              <a:ext cx="3529329" cy="0"/>
            </a:xfrm>
            <a:custGeom>
              <a:avLst/>
              <a:gdLst/>
              <a:ahLst/>
              <a:cxnLst/>
              <a:rect l="l" t="t" r="r" b="b"/>
              <a:pathLst>
                <a:path w="3529329">
                  <a:moveTo>
                    <a:pt x="0" y="0"/>
                  </a:moveTo>
                  <a:lnTo>
                    <a:pt x="3529012" y="0"/>
                  </a:lnTo>
                </a:path>
              </a:pathLst>
            </a:custGeom>
            <a:ln w="12699">
              <a:solidFill>
                <a:srgbClr val="3366FF"/>
              </a:solidFill>
              <a:prstDash val="sysDash"/>
            </a:ln>
          </p:spPr>
          <p:txBody>
            <a:bodyPr wrap="square" lIns="0" tIns="0" rIns="0" bIns="0" rtlCol="0"/>
            <a:lstStyle/>
            <a:p>
              <a:endParaRPr/>
            </a:p>
          </p:txBody>
        </p:sp>
        <p:sp>
          <p:nvSpPr>
            <p:cNvPr id="34" name="object 33">
              <a:extLst>
                <a:ext uri="{FF2B5EF4-FFF2-40B4-BE49-F238E27FC236}">
                  <a16:creationId xmlns:a16="http://schemas.microsoft.com/office/drawing/2014/main" id="{37AFD75F-2BB1-4808-94AC-CE147144E15A}"/>
                </a:ext>
              </a:extLst>
            </p:cNvPr>
            <p:cNvSpPr/>
            <p:nvPr/>
          </p:nvSpPr>
          <p:spPr>
            <a:xfrm>
              <a:off x="3852862" y="5661025"/>
              <a:ext cx="215900" cy="144780"/>
            </a:xfrm>
            <a:custGeom>
              <a:avLst/>
              <a:gdLst/>
              <a:ahLst/>
              <a:cxnLst/>
              <a:rect l="l" t="t" r="r" b="b"/>
              <a:pathLst>
                <a:path w="215900" h="144779">
                  <a:moveTo>
                    <a:pt x="215900" y="0"/>
                  </a:moveTo>
                  <a:lnTo>
                    <a:pt x="0" y="0"/>
                  </a:lnTo>
                  <a:lnTo>
                    <a:pt x="0" y="144462"/>
                  </a:lnTo>
                  <a:lnTo>
                    <a:pt x="215900" y="144462"/>
                  </a:lnTo>
                  <a:lnTo>
                    <a:pt x="215900" y="0"/>
                  </a:lnTo>
                  <a:close/>
                </a:path>
              </a:pathLst>
            </a:custGeom>
            <a:solidFill>
              <a:srgbClr val="00CCFF"/>
            </a:solidFill>
          </p:spPr>
          <p:txBody>
            <a:bodyPr wrap="square" lIns="0" tIns="0" rIns="0" bIns="0" rtlCol="0"/>
            <a:lstStyle/>
            <a:p>
              <a:endParaRPr/>
            </a:p>
          </p:txBody>
        </p:sp>
        <p:sp>
          <p:nvSpPr>
            <p:cNvPr id="35" name="object 34">
              <a:extLst>
                <a:ext uri="{FF2B5EF4-FFF2-40B4-BE49-F238E27FC236}">
                  <a16:creationId xmlns:a16="http://schemas.microsoft.com/office/drawing/2014/main" id="{EA34BDFF-4576-48E8-8E9C-F15ECD3AB3D0}"/>
                </a:ext>
              </a:extLst>
            </p:cNvPr>
            <p:cNvSpPr/>
            <p:nvPr/>
          </p:nvSpPr>
          <p:spPr>
            <a:xfrm>
              <a:off x="3852862" y="5661025"/>
              <a:ext cx="215900" cy="144780"/>
            </a:xfrm>
            <a:custGeom>
              <a:avLst/>
              <a:gdLst/>
              <a:ahLst/>
              <a:cxnLst/>
              <a:rect l="l" t="t" r="r" b="b"/>
              <a:pathLst>
                <a:path w="215900" h="144779">
                  <a:moveTo>
                    <a:pt x="0" y="0"/>
                  </a:moveTo>
                  <a:lnTo>
                    <a:pt x="215900" y="0"/>
                  </a:lnTo>
                  <a:lnTo>
                    <a:pt x="215900" y="144462"/>
                  </a:lnTo>
                  <a:lnTo>
                    <a:pt x="0" y="144462"/>
                  </a:lnTo>
                  <a:lnTo>
                    <a:pt x="0" y="0"/>
                  </a:lnTo>
                  <a:close/>
                </a:path>
              </a:pathLst>
            </a:custGeom>
            <a:ln w="12700">
              <a:solidFill>
                <a:srgbClr val="000000"/>
              </a:solidFill>
            </a:ln>
          </p:spPr>
          <p:txBody>
            <a:bodyPr wrap="square" lIns="0" tIns="0" rIns="0" bIns="0" rtlCol="0"/>
            <a:lstStyle/>
            <a:p>
              <a:endParaRPr/>
            </a:p>
          </p:txBody>
        </p:sp>
        <p:sp>
          <p:nvSpPr>
            <p:cNvPr id="36" name="object 35">
              <a:extLst>
                <a:ext uri="{FF2B5EF4-FFF2-40B4-BE49-F238E27FC236}">
                  <a16:creationId xmlns:a16="http://schemas.microsoft.com/office/drawing/2014/main" id="{F59F548B-455D-456E-89F9-83267559305E}"/>
                </a:ext>
              </a:extLst>
            </p:cNvPr>
            <p:cNvSpPr/>
            <p:nvPr/>
          </p:nvSpPr>
          <p:spPr>
            <a:xfrm>
              <a:off x="5292725" y="5661025"/>
              <a:ext cx="215900" cy="144780"/>
            </a:xfrm>
            <a:custGeom>
              <a:avLst/>
              <a:gdLst/>
              <a:ahLst/>
              <a:cxnLst/>
              <a:rect l="l" t="t" r="r" b="b"/>
              <a:pathLst>
                <a:path w="215900" h="144779">
                  <a:moveTo>
                    <a:pt x="215900" y="0"/>
                  </a:moveTo>
                  <a:lnTo>
                    <a:pt x="0" y="0"/>
                  </a:lnTo>
                  <a:lnTo>
                    <a:pt x="0" y="144462"/>
                  </a:lnTo>
                  <a:lnTo>
                    <a:pt x="215900" y="144462"/>
                  </a:lnTo>
                  <a:lnTo>
                    <a:pt x="215900" y="0"/>
                  </a:lnTo>
                  <a:close/>
                </a:path>
              </a:pathLst>
            </a:custGeom>
            <a:solidFill>
              <a:srgbClr val="00CCFF"/>
            </a:solidFill>
          </p:spPr>
          <p:txBody>
            <a:bodyPr wrap="square" lIns="0" tIns="0" rIns="0" bIns="0" rtlCol="0"/>
            <a:lstStyle/>
            <a:p>
              <a:endParaRPr/>
            </a:p>
          </p:txBody>
        </p:sp>
        <p:sp>
          <p:nvSpPr>
            <p:cNvPr id="37" name="object 36">
              <a:extLst>
                <a:ext uri="{FF2B5EF4-FFF2-40B4-BE49-F238E27FC236}">
                  <a16:creationId xmlns:a16="http://schemas.microsoft.com/office/drawing/2014/main" id="{794835A1-3028-40E6-8129-C4CED39EE7CE}"/>
                </a:ext>
              </a:extLst>
            </p:cNvPr>
            <p:cNvSpPr/>
            <p:nvPr/>
          </p:nvSpPr>
          <p:spPr>
            <a:xfrm>
              <a:off x="5292725" y="5661025"/>
              <a:ext cx="215900" cy="144780"/>
            </a:xfrm>
            <a:custGeom>
              <a:avLst/>
              <a:gdLst/>
              <a:ahLst/>
              <a:cxnLst/>
              <a:rect l="l" t="t" r="r" b="b"/>
              <a:pathLst>
                <a:path w="215900" h="144779">
                  <a:moveTo>
                    <a:pt x="0" y="0"/>
                  </a:moveTo>
                  <a:lnTo>
                    <a:pt x="215900" y="0"/>
                  </a:lnTo>
                  <a:lnTo>
                    <a:pt x="215900" y="144462"/>
                  </a:lnTo>
                  <a:lnTo>
                    <a:pt x="0" y="144462"/>
                  </a:lnTo>
                  <a:lnTo>
                    <a:pt x="0" y="0"/>
                  </a:lnTo>
                  <a:close/>
                </a:path>
              </a:pathLst>
            </a:custGeom>
            <a:ln w="12700">
              <a:solidFill>
                <a:srgbClr val="000000"/>
              </a:solidFill>
            </a:ln>
          </p:spPr>
          <p:txBody>
            <a:bodyPr wrap="square" lIns="0" tIns="0" rIns="0" bIns="0" rtlCol="0"/>
            <a:lstStyle/>
            <a:p>
              <a:endParaRPr/>
            </a:p>
          </p:txBody>
        </p:sp>
        <p:sp>
          <p:nvSpPr>
            <p:cNvPr id="38" name="object 37">
              <a:extLst>
                <a:ext uri="{FF2B5EF4-FFF2-40B4-BE49-F238E27FC236}">
                  <a16:creationId xmlns:a16="http://schemas.microsoft.com/office/drawing/2014/main" id="{E9F36B35-6480-49A6-B452-A5DFEAA29A6D}"/>
                </a:ext>
              </a:extLst>
            </p:cNvPr>
            <p:cNvSpPr/>
            <p:nvPr/>
          </p:nvSpPr>
          <p:spPr>
            <a:xfrm>
              <a:off x="3924300" y="5805488"/>
              <a:ext cx="1440180" cy="0"/>
            </a:xfrm>
            <a:custGeom>
              <a:avLst/>
              <a:gdLst/>
              <a:ahLst/>
              <a:cxnLst/>
              <a:rect l="l" t="t" r="r" b="b"/>
              <a:pathLst>
                <a:path w="1440179">
                  <a:moveTo>
                    <a:pt x="0" y="0"/>
                  </a:moveTo>
                  <a:lnTo>
                    <a:pt x="1439862" y="0"/>
                  </a:lnTo>
                </a:path>
              </a:pathLst>
            </a:custGeom>
            <a:ln w="12700">
              <a:solidFill>
                <a:srgbClr val="EEECE1"/>
              </a:solidFill>
            </a:ln>
          </p:spPr>
          <p:txBody>
            <a:bodyPr wrap="square" lIns="0" tIns="0" rIns="0" bIns="0" rtlCol="0"/>
            <a:lstStyle/>
            <a:p>
              <a:endParaRPr/>
            </a:p>
          </p:txBody>
        </p:sp>
        <p:sp>
          <p:nvSpPr>
            <p:cNvPr id="39" name="object 38">
              <a:extLst>
                <a:ext uri="{FF2B5EF4-FFF2-40B4-BE49-F238E27FC236}">
                  <a16:creationId xmlns:a16="http://schemas.microsoft.com/office/drawing/2014/main" id="{F1C122BA-BC1B-4935-8A3D-4D63AD95D5E3}"/>
                </a:ext>
              </a:extLst>
            </p:cNvPr>
            <p:cNvSpPr/>
            <p:nvPr/>
          </p:nvSpPr>
          <p:spPr>
            <a:xfrm>
              <a:off x="4686300" y="1412875"/>
              <a:ext cx="30480" cy="4392930"/>
            </a:xfrm>
            <a:custGeom>
              <a:avLst/>
              <a:gdLst/>
              <a:ahLst/>
              <a:cxnLst/>
              <a:rect l="l" t="t" r="r" b="b"/>
              <a:pathLst>
                <a:path w="30479" h="4392930">
                  <a:moveTo>
                    <a:pt x="0" y="0"/>
                  </a:moveTo>
                  <a:lnTo>
                    <a:pt x="30162" y="4392612"/>
                  </a:lnTo>
                </a:path>
              </a:pathLst>
            </a:custGeom>
            <a:ln w="12700">
              <a:solidFill>
                <a:srgbClr val="EEECE1"/>
              </a:solidFill>
            </a:ln>
          </p:spPr>
          <p:txBody>
            <a:bodyPr wrap="square" lIns="0" tIns="0" rIns="0" bIns="0" rtlCol="0"/>
            <a:lstStyle/>
            <a:p>
              <a:endParaRPr/>
            </a:p>
          </p:txBody>
        </p:sp>
        <p:sp>
          <p:nvSpPr>
            <p:cNvPr id="40" name="object 39">
              <a:extLst>
                <a:ext uri="{FF2B5EF4-FFF2-40B4-BE49-F238E27FC236}">
                  <a16:creationId xmlns:a16="http://schemas.microsoft.com/office/drawing/2014/main" id="{52657AA3-28D2-432E-9406-CFBC15477ACB}"/>
                </a:ext>
              </a:extLst>
            </p:cNvPr>
            <p:cNvSpPr/>
            <p:nvPr/>
          </p:nvSpPr>
          <p:spPr>
            <a:xfrm>
              <a:off x="5580686" y="1530311"/>
              <a:ext cx="504825" cy="971550"/>
            </a:xfrm>
            <a:custGeom>
              <a:avLst/>
              <a:gdLst/>
              <a:ahLst/>
              <a:cxnLst/>
              <a:rect l="l" t="t" r="r" b="b"/>
              <a:pathLst>
                <a:path w="504825" h="971550">
                  <a:moveTo>
                    <a:pt x="504202" y="27025"/>
                  </a:moveTo>
                  <a:lnTo>
                    <a:pt x="451699" y="11675"/>
                  </a:lnTo>
                  <a:lnTo>
                    <a:pt x="395157" y="5621"/>
                  </a:lnTo>
                  <a:lnTo>
                    <a:pt x="326501" y="1513"/>
                  </a:lnTo>
                  <a:lnTo>
                    <a:pt x="251790" y="0"/>
                  </a:lnTo>
                  <a:lnTo>
                    <a:pt x="235296" y="2907"/>
                  </a:lnTo>
                  <a:lnTo>
                    <a:pt x="202559" y="25394"/>
                  </a:lnTo>
                  <a:lnTo>
                    <a:pt x="170575" y="68397"/>
                  </a:lnTo>
                  <a:lnTo>
                    <a:pt x="139845" y="129857"/>
                  </a:lnTo>
                  <a:lnTo>
                    <a:pt x="125108" y="166866"/>
                  </a:lnTo>
                  <a:lnTo>
                    <a:pt x="110872" y="207718"/>
                  </a:lnTo>
                  <a:lnTo>
                    <a:pt x="97200" y="252155"/>
                  </a:lnTo>
                  <a:lnTo>
                    <a:pt x="84156" y="299921"/>
                  </a:lnTo>
                  <a:lnTo>
                    <a:pt x="71802" y="350758"/>
                  </a:lnTo>
                  <a:lnTo>
                    <a:pt x="60200" y="404409"/>
                  </a:lnTo>
                  <a:lnTo>
                    <a:pt x="49413" y="460617"/>
                  </a:lnTo>
                  <a:lnTo>
                    <a:pt x="39505" y="519124"/>
                  </a:lnTo>
                  <a:lnTo>
                    <a:pt x="30537" y="579674"/>
                  </a:lnTo>
                  <a:lnTo>
                    <a:pt x="22573" y="642009"/>
                  </a:lnTo>
                  <a:lnTo>
                    <a:pt x="15675" y="705872"/>
                  </a:lnTo>
                  <a:lnTo>
                    <a:pt x="9906" y="771006"/>
                  </a:lnTo>
                  <a:lnTo>
                    <a:pt x="5329" y="837154"/>
                  </a:lnTo>
                  <a:lnTo>
                    <a:pt x="2006" y="904058"/>
                  </a:lnTo>
                  <a:lnTo>
                    <a:pt x="0" y="971461"/>
                  </a:lnTo>
                </a:path>
              </a:pathLst>
            </a:custGeom>
            <a:ln w="12700">
              <a:solidFill>
                <a:srgbClr val="000000"/>
              </a:solidFill>
            </a:ln>
          </p:spPr>
          <p:txBody>
            <a:bodyPr wrap="square" lIns="0" tIns="0" rIns="0" bIns="0" rtlCol="0"/>
            <a:lstStyle/>
            <a:p>
              <a:endParaRPr/>
            </a:p>
          </p:txBody>
        </p:sp>
        <p:sp>
          <p:nvSpPr>
            <p:cNvPr id="41" name="object 40">
              <a:extLst>
                <a:ext uri="{FF2B5EF4-FFF2-40B4-BE49-F238E27FC236}">
                  <a16:creationId xmlns:a16="http://schemas.microsoft.com/office/drawing/2014/main" id="{3EADE0DF-36AA-40FD-89E0-6A1128914CF9}"/>
                </a:ext>
              </a:extLst>
            </p:cNvPr>
            <p:cNvSpPr/>
            <p:nvPr/>
          </p:nvSpPr>
          <p:spPr>
            <a:xfrm>
              <a:off x="5542709" y="2488827"/>
              <a:ext cx="76200" cy="76835"/>
            </a:xfrm>
            <a:custGeom>
              <a:avLst/>
              <a:gdLst/>
              <a:ahLst/>
              <a:cxnLst/>
              <a:rect l="l" t="t" r="r" b="b"/>
              <a:pathLst>
                <a:path w="76200" h="76835">
                  <a:moveTo>
                    <a:pt x="0" y="0"/>
                  </a:moveTo>
                  <a:lnTo>
                    <a:pt x="37350" y="76568"/>
                  </a:lnTo>
                  <a:lnTo>
                    <a:pt x="76200" y="749"/>
                  </a:lnTo>
                  <a:lnTo>
                    <a:pt x="0" y="0"/>
                  </a:lnTo>
                  <a:close/>
                </a:path>
              </a:pathLst>
            </a:custGeom>
            <a:solidFill>
              <a:srgbClr val="000000"/>
            </a:solidFill>
          </p:spPr>
          <p:txBody>
            <a:bodyPr wrap="square" lIns="0" tIns="0" rIns="0" bIns="0" rtlCol="0"/>
            <a:lstStyle/>
            <a:p>
              <a:endParaRPr/>
            </a:p>
          </p:txBody>
        </p:sp>
        <p:sp>
          <p:nvSpPr>
            <p:cNvPr id="42" name="object 41">
              <a:extLst>
                <a:ext uri="{FF2B5EF4-FFF2-40B4-BE49-F238E27FC236}">
                  <a16:creationId xmlns:a16="http://schemas.microsoft.com/office/drawing/2014/main" id="{FBFF8F63-A55A-4DEB-A313-C13A072002B4}"/>
                </a:ext>
              </a:extLst>
            </p:cNvPr>
            <p:cNvSpPr/>
            <p:nvPr/>
          </p:nvSpPr>
          <p:spPr>
            <a:xfrm>
              <a:off x="2268537" y="2492375"/>
              <a:ext cx="1727200" cy="1008380"/>
            </a:xfrm>
            <a:custGeom>
              <a:avLst/>
              <a:gdLst/>
              <a:ahLst/>
              <a:cxnLst/>
              <a:rect l="l" t="t" r="r" b="b"/>
              <a:pathLst>
                <a:path w="1727200" h="1008379">
                  <a:moveTo>
                    <a:pt x="0" y="0"/>
                  </a:moveTo>
                  <a:lnTo>
                    <a:pt x="1727200" y="1008062"/>
                  </a:lnTo>
                </a:path>
              </a:pathLst>
            </a:custGeom>
            <a:ln w="12700">
              <a:solidFill>
                <a:srgbClr val="000000"/>
              </a:solidFill>
            </a:ln>
          </p:spPr>
          <p:txBody>
            <a:bodyPr wrap="square" lIns="0" tIns="0" rIns="0" bIns="0" rtlCol="0"/>
            <a:lstStyle/>
            <a:p>
              <a:endParaRPr/>
            </a:p>
          </p:txBody>
        </p:sp>
        <p:sp>
          <p:nvSpPr>
            <p:cNvPr id="43" name="object 42">
              <a:extLst>
                <a:ext uri="{FF2B5EF4-FFF2-40B4-BE49-F238E27FC236}">
                  <a16:creationId xmlns:a16="http://schemas.microsoft.com/office/drawing/2014/main" id="{77669A28-3BD7-4881-AC41-69E866B7C509}"/>
                </a:ext>
              </a:extLst>
            </p:cNvPr>
            <p:cNvSpPr/>
            <p:nvPr/>
          </p:nvSpPr>
          <p:spPr>
            <a:xfrm>
              <a:off x="3995737" y="3500437"/>
              <a:ext cx="0" cy="1997075"/>
            </a:xfrm>
            <a:custGeom>
              <a:avLst/>
              <a:gdLst/>
              <a:ahLst/>
              <a:cxnLst/>
              <a:rect l="l" t="t" r="r" b="b"/>
              <a:pathLst>
                <a:path h="1997075">
                  <a:moveTo>
                    <a:pt x="0" y="0"/>
                  </a:moveTo>
                  <a:lnTo>
                    <a:pt x="0" y="1997075"/>
                  </a:lnTo>
                </a:path>
              </a:pathLst>
            </a:custGeom>
            <a:ln w="12700">
              <a:solidFill>
                <a:srgbClr val="000000"/>
              </a:solidFill>
            </a:ln>
          </p:spPr>
          <p:txBody>
            <a:bodyPr wrap="square" lIns="0" tIns="0" rIns="0" bIns="0" rtlCol="0"/>
            <a:lstStyle/>
            <a:p>
              <a:endParaRPr/>
            </a:p>
          </p:txBody>
        </p:sp>
        <p:sp>
          <p:nvSpPr>
            <p:cNvPr id="44" name="object 43">
              <a:extLst>
                <a:ext uri="{FF2B5EF4-FFF2-40B4-BE49-F238E27FC236}">
                  <a16:creationId xmlns:a16="http://schemas.microsoft.com/office/drawing/2014/main" id="{3D0B5EEF-3047-4A9F-AD1E-51109049835F}"/>
                </a:ext>
              </a:extLst>
            </p:cNvPr>
            <p:cNvSpPr/>
            <p:nvPr/>
          </p:nvSpPr>
          <p:spPr>
            <a:xfrm>
              <a:off x="5364162" y="3552825"/>
              <a:ext cx="0" cy="1943100"/>
            </a:xfrm>
            <a:custGeom>
              <a:avLst/>
              <a:gdLst/>
              <a:ahLst/>
              <a:cxnLst/>
              <a:rect l="l" t="t" r="r" b="b"/>
              <a:pathLst>
                <a:path h="1943100">
                  <a:moveTo>
                    <a:pt x="0" y="0"/>
                  </a:moveTo>
                  <a:lnTo>
                    <a:pt x="0" y="1943100"/>
                  </a:lnTo>
                </a:path>
              </a:pathLst>
            </a:custGeom>
            <a:ln w="12700">
              <a:solidFill>
                <a:srgbClr val="000000"/>
              </a:solidFill>
            </a:ln>
          </p:spPr>
          <p:txBody>
            <a:bodyPr wrap="square" lIns="0" tIns="0" rIns="0" bIns="0" rtlCol="0"/>
            <a:lstStyle/>
            <a:p>
              <a:endParaRPr/>
            </a:p>
          </p:txBody>
        </p:sp>
        <p:sp>
          <p:nvSpPr>
            <p:cNvPr id="45" name="object 44">
              <a:extLst>
                <a:ext uri="{FF2B5EF4-FFF2-40B4-BE49-F238E27FC236}">
                  <a16:creationId xmlns:a16="http://schemas.microsoft.com/office/drawing/2014/main" id="{D3DCDA56-9308-4158-A1D4-FCE676A7AFA3}"/>
                </a:ext>
              </a:extLst>
            </p:cNvPr>
            <p:cNvSpPr/>
            <p:nvPr/>
          </p:nvSpPr>
          <p:spPr>
            <a:xfrm>
              <a:off x="5364163" y="2349500"/>
              <a:ext cx="1368425" cy="1224280"/>
            </a:xfrm>
            <a:custGeom>
              <a:avLst/>
              <a:gdLst/>
              <a:ahLst/>
              <a:cxnLst/>
              <a:rect l="l" t="t" r="r" b="b"/>
              <a:pathLst>
                <a:path w="1368425" h="1224279">
                  <a:moveTo>
                    <a:pt x="1368425" y="0"/>
                  </a:moveTo>
                  <a:lnTo>
                    <a:pt x="0" y="1223962"/>
                  </a:lnTo>
                </a:path>
              </a:pathLst>
            </a:custGeom>
            <a:ln w="12700">
              <a:solidFill>
                <a:srgbClr val="000000"/>
              </a:solidFill>
            </a:ln>
          </p:spPr>
          <p:txBody>
            <a:bodyPr wrap="square" lIns="0" tIns="0" rIns="0" bIns="0" rtlCol="0"/>
            <a:lstStyle/>
            <a:p>
              <a:endParaRPr/>
            </a:p>
          </p:txBody>
        </p:sp>
        <p:sp>
          <p:nvSpPr>
            <p:cNvPr id="46" name="object 45">
              <a:extLst>
                <a:ext uri="{FF2B5EF4-FFF2-40B4-BE49-F238E27FC236}">
                  <a16:creationId xmlns:a16="http://schemas.microsoft.com/office/drawing/2014/main" id="{D918BCC2-9433-4938-AC90-A7AAEE1B10D0}"/>
                </a:ext>
              </a:extLst>
            </p:cNvPr>
            <p:cNvSpPr/>
            <p:nvPr/>
          </p:nvSpPr>
          <p:spPr>
            <a:xfrm>
              <a:off x="3852862" y="5497512"/>
              <a:ext cx="215900" cy="144780"/>
            </a:xfrm>
            <a:custGeom>
              <a:avLst/>
              <a:gdLst/>
              <a:ahLst/>
              <a:cxnLst/>
              <a:rect l="l" t="t" r="r" b="b"/>
              <a:pathLst>
                <a:path w="215900" h="144779">
                  <a:moveTo>
                    <a:pt x="215900" y="0"/>
                  </a:moveTo>
                  <a:lnTo>
                    <a:pt x="0" y="0"/>
                  </a:lnTo>
                  <a:lnTo>
                    <a:pt x="0" y="144462"/>
                  </a:lnTo>
                  <a:lnTo>
                    <a:pt x="215900" y="144462"/>
                  </a:lnTo>
                  <a:lnTo>
                    <a:pt x="215900" y="0"/>
                  </a:lnTo>
                  <a:close/>
                </a:path>
              </a:pathLst>
            </a:custGeom>
            <a:solidFill>
              <a:srgbClr val="00CCFF"/>
            </a:solidFill>
          </p:spPr>
          <p:txBody>
            <a:bodyPr wrap="square" lIns="0" tIns="0" rIns="0" bIns="0" rtlCol="0"/>
            <a:lstStyle/>
            <a:p>
              <a:endParaRPr/>
            </a:p>
          </p:txBody>
        </p:sp>
        <p:sp>
          <p:nvSpPr>
            <p:cNvPr id="47" name="object 46">
              <a:extLst>
                <a:ext uri="{FF2B5EF4-FFF2-40B4-BE49-F238E27FC236}">
                  <a16:creationId xmlns:a16="http://schemas.microsoft.com/office/drawing/2014/main" id="{0474730E-C88B-4500-9DC0-F4DEFF428C78}"/>
                </a:ext>
              </a:extLst>
            </p:cNvPr>
            <p:cNvSpPr/>
            <p:nvPr/>
          </p:nvSpPr>
          <p:spPr>
            <a:xfrm>
              <a:off x="3852862" y="5497512"/>
              <a:ext cx="215900" cy="144780"/>
            </a:xfrm>
            <a:custGeom>
              <a:avLst/>
              <a:gdLst/>
              <a:ahLst/>
              <a:cxnLst/>
              <a:rect l="l" t="t" r="r" b="b"/>
              <a:pathLst>
                <a:path w="215900" h="144779">
                  <a:moveTo>
                    <a:pt x="0" y="0"/>
                  </a:moveTo>
                  <a:lnTo>
                    <a:pt x="215900" y="0"/>
                  </a:lnTo>
                  <a:lnTo>
                    <a:pt x="215900" y="144462"/>
                  </a:lnTo>
                  <a:lnTo>
                    <a:pt x="0" y="144462"/>
                  </a:lnTo>
                  <a:lnTo>
                    <a:pt x="0" y="0"/>
                  </a:lnTo>
                  <a:close/>
                </a:path>
              </a:pathLst>
            </a:custGeom>
            <a:ln w="12700">
              <a:solidFill>
                <a:srgbClr val="000000"/>
              </a:solidFill>
            </a:ln>
          </p:spPr>
          <p:txBody>
            <a:bodyPr wrap="square" lIns="0" tIns="0" rIns="0" bIns="0" rtlCol="0"/>
            <a:lstStyle/>
            <a:p>
              <a:endParaRPr/>
            </a:p>
          </p:txBody>
        </p:sp>
        <p:sp>
          <p:nvSpPr>
            <p:cNvPr id="48" name="object 47">
              <a:extLst>
                <a:ext uri="{FF2B5EF4-FFF2-40B4-BE49-F238E27FC236}">
                  <a16:creationId xmlns:a16="http://schemas.microsoft.com/office/drawing/2014/main" id="{29C58370-9E91-4D52-9563-8B059FB2C233}"/>
                </a:ext>
              </a:extLst>
            </p:cNvPr>
            <p:cNvSpPr/>
            <p:nvPr/>
          </p:nvSpPr>
          <p:spPr>
            <a:xfrm>
              <a:off x="5292725" y="5497512"/>
              <a:ext cx="215900" cy="144780"/>
            </a:xfrm>
            <a:custGeom>
              <a:avLst/>
              <a:gdLst/>
              <a:ahLst/>
              <a:cxnLst/>
              <a:rect l="l" t="t" r="r" b="b"/>
              <a:pathLst>
                <a:path w="215900" h="144779">
                  <a:moveTo>
                    <a:pt x="215900" y="0"/>
                  </a:moveTo>
                  <a:lnTo>
                    <a:pt x="0" y="0"/>
                  </a:lnTo>
                  <a:lnTo>
                    <a:pt x="0" y="144462"/>
                  </a:lnTo>
                  <a:lnTo>
                    <a:pt x="215900" y="144462"/>
                  </a:lnTo>
                  <a:lnTo>
                    <a:pt x="215900" y="0"/>
                  </a:lnTo>
                  <a:close/>
                </a:path>
              </a:pathLst>
            </a:custGeom>
            <a:solidFill>
              <a:srgbClr val="00CCFF"/>
            </a:solidFill>
          </p:spPr>
          <p:txBody>
            <a:bodyPr wrap="square" lIns="0" tIns="0" rIns="0" bIns="0" rtlCol="0"/>
            <a:lstStyle/>
            <a:p>
              <a:endParaRPr/>
            </a:p>
          </p:txBody>
        </p:sp>
        <p:sp>
          <p:nvSpPr>
            <p:cNvPr id="49" name="object 48">
              <a:extLst>
                <a:ext uri="{FF2B5EF4-FFF2-40B4-BE49-F238E27FC236}">
                  <a16:creationId xmlns:a16="http://schemas.microsoft.com/office/drawing/2014/main" id="{4F548483-83DF-463C-88A6-BEC56B7F1783}"/>
                </a:ext>
              </a:extLst>
            </p:cNvPr>
            <p:cNvSpPr/>
            <p:nvPr/>
          </p:nvSpPr>
          <p:spPr>
            <a:xfrm>
              <a:off x="5292725" y="5497512"/>
              <a:ext cx="215900" cy="144780"/>
            </a:xfrm>
            <a:custGeom>
              <a:avLst/>
              <a:gdLst/>
              <a:ahLst/>
              <a:cxnLst/>
              <a:rect l="l" t="t" r="r" b="b"/>
              <a:pathLst>
                <a:path w="215900" h="144779">
                  <a:moveTo>
                    <a:pt x="0" y="0"/>
                  </a:moveTo>
                  <a:lnTo>
                    <a:pt x="215900" y="0"/>
                  </a:lnTo>
                  <a:lnTo>
                    <a:pt x="215900" y="144462"/>
                  </a:lnTo>
                  <a:lnTo>
                    <a:pt x="0" y="144462"/>
                  </a:lnTo>
                  <a:lnTo>
                    <a:pt x="0" y="0"/>
                  </a:lnTo>
                  <a:close/>
                </a:path>
              </a:pathLst>
            </a:custGeom>
            <a:ln w="12700">
              <a:solidFill>
                <a:srgbClr val="000000"/>
              </a:solidFill>
            </a:ln>
          </p:spPr>
          <p:txBody>
            <a:bodyPr wrap="square" lIns="0" tIns="0" rIns="0" bIns="0" rtlCol="0"/>
            <a:lstStyle/>
            <a:p>
              <a:endParaRPr/>
            </a:p>
          </p:txBody>
        </p:sp>
      </p:grpSp>
      <p:sp>
        <p:nvSpPr>
          <p:cNvPr id="51" name="TextBox 50">
            <a:extLst>
              <a:ext uri="{FF2B5EF4-FFF2-40B4-BE49-F238E27FC236}">
                <a16:creationId xmlns:a16="http://schemas.microsoft.com/office/drawing/2014/main" id="{B7594BA4-60B5-42F9-8FB6-4FEF0A435BA4}"/>
              </a:ext>
            </a:extLst>
          </p:cNvPr>
          <p:cNvSpPr txBox="1"/>
          <p:nvPr/>
        </p:nvSpPr>
        <p:spPr>
          <a:xfrm>
            <a:off x="7101493" y="2012466"/>
            <a:ext cx="1160751" cy="646331"/>
          </a:xfrm>
          <a:prstGeom prst="rect">
            <a:avLst/>
          </a:prstGeom>
          <a:noFill/>
        </p:spPr>
        <p:txBody>
          <a:bodyPr wrap="square">
            <a:spAutoFit/>
          </a:bodyPr>
          <a:lstStyle/>
          <a:p>
            <a:r>
              <a:rPr lang="en-IN" sz="1800" b="1" dirty="0">
                <a:latin typeface="Arial"/>
                <a:cs typeface="Arial"/>
              </a:rPr>
              <a:t>Air </a:t>
            </a:r>
            <a:r>
              <a:rPr lang="en-IN" sz="1800" b="1" spc="5" dirty="0">
                <a:latin typeface="Arial"/>
                <a:cs typeface="Arial"/>
              </a:rPr>
              <a:t> </a:t>
            </a:r>
            <a:r>
              <a:rPr lang="en-IN" sz="1800" b="1" dirty="0">
                <a:latin typeface="Arial"/>
                <a:cs typeface="Arial"/>
              </a:rPr>
              <a:t>cush</a:t>
            </a:r>
            <a:r>
              <a:rPr lang="en-IN" sz="1800" b="1" spc="-10" dirty="0">
                <a:latin typeface="Arial"/>
                <a:cs typeface="Arial"/>
              </a:rPr>
              <a:t>i</a:t>
            </a:r>
            <a:r>
              <a:rPr lang="en-IN" sz="1800" b="1" dirty="0">
                <a:latin typeface="Arial"/>
                <a:cs typeface="Arial"/>
              </a:rPr>
              <a:t>on</a:t>
            </a:r>
            <a:endParaRPr lang="en-IN" sz="1800" dirty="0">
              <a:latin typeface="Arial"/>
              <a:cs typeface="Arial"/>
            </a:endParaRPr>
          </a:p>
        </p:txBody>
      </p:sp>
      <p:pic>
        <p:nvPicPr>
          <p:cNvPr id="52" name="Picture 51">
            <a:extLst>
              <a:ext uri="{FF2B5EF4-FFF2-40B4-BE49-F238E27FC236}">
                <a16:creationId xmlns:a16="http://schemas.microsoft.com/office/drawing/2014/main" id="{8CDF772A-358F-43CE-922F-C9D151F00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329136717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9A191-AF8A-4084-A238-07C93CD0880A}"/>
              </a:ext>
            </a:extLst>
          </p:cNvPr>
          <p:cNvSpPr>
            <a:spLocks noGrp="1"/>
          </p:cNvSpPr>
          <p:nvPr>
            <p:ph type="title"/>
          </p:nvPr>
        </p:nvSpPr>
        <p:spPr>
          <a:xfrm>
            <a:off x="1097280" y="286603"/>
            <a:ext cx="6493128" cy="1450757"/>
          </a:xfrm>
        </p:spPr>
        <p:txBody>
          <a:bodyPr/>
          <a:lstStyle/>
          <a:p>
            <a:r>
              <a:rPr lang="en-IN" sz="4800" dirty="0">
                <a:solidFill>
                  <a:srgbClr val="C00000"/>
                </a:solidFill>
                <a:latin typeface="Times New Roman"/>
                <a:cs typeface="Times New Roman"/>
              </a:rPr>
              <a:t>Low</a:t>
            </a:r>
            <a:r>
              <a:rPr lang="en-IN" sz="4800" spc="-45" dirty="0">
                <a:solidFill>
                  <a:srgbClr val="C00000"/>
                </a:solidFill>
                <a:latin typeface="Times New Roman"/>
                <a:cs typeface="Times New Roman"/>
              </a:rPr>
              <a:t> </a:t>
            </a:r>
            <a:r>
              <a:rPr lang="en-IN" sz="4800" dirty="0">
                <a:solidFill>
                  <a:srgbClr val="C00000"/>
                </a:solidFill>
                <a:latin typeface="Times New Roman"/>
                <a:cs typeface="Times New Roman"/>
              </a:rPr>
              <a:t>Oil</a:t>
            </a:r>
            <a:r>
              <a:rPr lang="en-IN" sz="4800" spc="5" dirty="0">
                <a:solidFill>
                  <a:srgbClr val="C00000"/>
                </a:solidFill>
                <a:latin typeface="Times New Roman"/>
                <a:cs typeface="Times New Roman"/>
              </a:rPr>
              <a:t> </a:t>
            </a:r>
            <a:r>
              <a:rPr lang="en-IN" sz="4800" spc="-15" dirty="0">
                <a:solidFill>
                  <a:srgbClr val="C00000"/>
                </a:solidFill>
                <a:latin typeface="Times New Roman"/>
                <a:cs typeface="Times New Roman"/>
              </a:rPr>
              <a:t>Circuit</a:t>
            </a:r>
            <a:r>
              <a:rPr lang="en-IN" sz="4800" spc="-40" dirty="0">
                <a:solidFill>
                  <a:srgbClr val="C00000"/>
                </a:solidFill>
                <a:latin typeface="Times New Roman"/>
                <a:cs typeface="Times New Roman"/>
              </a:rPr>
              <a:t> </a:t>
            </a:r>
            <a:r>
              <a:rPr lang="en-IN" sz="4800" spc="-15" dirty="0">
                <a:solidFill>
                  <a:srgbClr val="C00000"/>
                </a:solidFill>
                <a:latin typeface="Times New Roman"/>
                <a:cs typeface="Times New Roman"/>
              </a:rPr>
              <a:t>Breaker</a:t>
            </a:r>
            <a:endParaRPr lang="en-IN" dirty="0"/>
          </a:p>
        </p:txBody>
      </p:sp>
      <p:sp>
        <p:nvSpPr>
          <p:cNvPr id="3" name="Content Placeholder 2">
            <a:extLst>
              <a:ext uri="{FF2B5EF4-FFF2-40B4-BE49-F238E27FC236}">
                <a16:creationId xmlns:a16="http://schemas.microsoft.com/office/drawing/2014/main" id="{6A9D8337-AA4D-4940-A7D5-0E839FE37456}"/>
              </a:ext>
            </a:extLst>
          </p:cNvPr>
          <p:cNvSpPr>
            <a:spLocks noGrp="1"/>
          </p:cNvSpPr>
          <p:nvPr>
            <p:ph idx="1"/>
          </p:nvPr>
        </p:nvSpPr>
        <p:spPr>
          <a:xfrm>
            <a:off x="1097280" y="1845734"/>
            <a:ext cx="8037842" cy="1918398"/>
          </a:xfrm>
        </p:spPr>
        <p:txBody>
          <a:bodyPr/>
          <a:lstStyle/>
          <a:p>
            <a:pPr marL="12700">
              <a:lnSpc>
                <a:spcPts val="3350"/>
              </a:lnSpc>
              <a:spcBef>
                <a:spcPts val="95"/>
              </a:spcBef>
            </a:pPr>
            <a:r>
              <a:rPr lang="en-US" sz="1600" b="1" dirty="0">
                <a:latin typeface="Times New Roman"/>
                <a:cs typeface="Times New Roman"/>
              </a:rPr>
              <a:t>Consists</a:t>
            </a:r>
            <a:r>
              <a:rPr lang="en-US" sz="1600" b="1" spc="-30" dirty="0">
                <a:latin typeface="Times New Roman"/>
                <a:cs typeface="Times New Roman"/>
              </a:rPr>
              <a:t> </a:t>
            </a:r>
            <a:r>
              <a:rPr lang="en-US" sz="1600" b="1" dirty="0">
                <a:latin typeface="Times New Roman"/>
                <a:cs typeface="Times New Roman"/>
              </a:rPr>
              <a:t>of</a:t>
            </a:r>
            <a:r>
              <a:rPr lang="en-US" sz="1600" b="1" spc="-15" dirty="0">
                <a:latin typeface="Times New Roman"/>
                <a:cs typeface="Times New Roman"/>
              </a:rPr>
              <a:t> two</a:t>
            </a:r>
            <a:r>
              <a:rPr lang="en-US" sz="1600" b="1" spc="25" dirty="0">
                <a:latin typeface="Times New Roman"/>
                <a:cs typeface="Times New Roman"/>
              </a:rPr>
              <a:t> </a:t>
            </a:r>
            <a:r>
              <a:rPr lang="en-US" sz="1600" b="1" spc="-5" dirty="0">
                <a:latin typeface="Times New Roman"/>
                <a:cs typeface="Times New Roman"/>
              </a:rPr>
              <a:t>parts.</a:t>
            </a:r>
            <a:endParaRPr lang="en-US" sz="1600" dirty="0">
              <a:latin typeface="Times New Roman"/>
              <a:cs typeface="Times New Roman"/>
            </a:endParaRPr>
          </a:p>
          <a:p>
            <a:pPr marL="927100" marR="1129030">
              <a:lnSpc>
                <a:spcPts val="4320"/>
              </a:lnSpc>
              <a:spcBef>
                <a:spcPts val="135"/>
              </a:spcBef>
            </a:pPr>
            <a:r>
              <a:rPr lang="en-US" sz="2000" b="1" spc="-5" dirty="0">
                <a:latin typeface="Times New Roman"/>
                <a:cs typeface="Times New Roman"/>
              </a:rPr>
              <a:t>Suppo</a:t>
            </a:r>
            <a:r>
              <a:rPr lang="en-US" sz="2000" b="1" spc="-15" dirty="0">
                <a:latin typeface="Times New Roman"/>
                <a:cs typeface="Times New Roman"/>
              </a:rPr>
              <a:t>r</a:t>
            </a:r>
            <a:r>
              <a:rPr lang="en-US" sz="2000" b="1" dirty="0">
                <a:latin typeface="Times New Roman"/>
                <a:cs typeface="Times New Roman"/>
              </a:rPr>
              <a:t>t</a:t>
            </a:r>
            <a:r>
              <a:rPr lang="en-US" sz="2000" b="1" spc="-5" dirty="0">
                <a:latin typeface="Times New Roman"/>
                <a:cs typeface="Times New Roman"/>
              </a:rPr>
              <a:t>ing  </a:t>
            </a:r>
            <a:r>
              <a:rPr lang="en-US" sz="2000" b="1" spc="-45" dirty="0">
                <a:latin typeface="Times New Roman"/>
                <a:cs typeface="Times New Roman"/>
              </a:rPr>
              <a:t>Chamber.</a:t>
            </a:r>
            <a:endParaRPr lang="en-US" sz="2000" dirty="0">
              <a:latin typeface="Times New Roman"/>
              <a:cs typeface="Times New Roman"/>
            </a:endParaRPr>
          </a:p>
          <a:p>
            <a:pPr marL="926465" marR="5080">
              <a:lnSpc>
                <a:spcPts val="4320"/>
              </a:lnSpc>
            </a:pPr>
            <a:r>
              <a:rPr lang="en-US" sz="2000" b="1" spc="-5" dirty="0">
                <a:latin typeface="Times New Roman"/>
                <a:cs typeface="Times New Roman"/>
              </a:rPr>
              <a:t>Ci</a:t>
            </a:r>
            <a:r>
              <a:rPr lang="en-US" sz="2000" b="1" spc="-65" dirty="0">
                <a:latin typeface="Times New Roman"/>
                <a:cs typeface="Times New Roman"/>
              </a:rPr>
              <a:t>r</a:t>
            </a:r>
            <a:r>
              <a:rPr lang="en-US" sz="2000" b="1" spc="-10" dirty="0">
                <a:latin typeface="Times New Roman"/>
                <a:cs typeface="Times New Roman"/>
              </a:rPr>
              <a:t>c</a:t>
            </a:r>
            <a:r>
              <a:rPr lang="en-US" sz="2000" b="1" spc="-5" dirty="0">
                <a:latin typeface="Times New Roman"/>
                <a:cs typeface="Times New Roman"/>
              </a:rPr>
              <a:t>ui</a:t>
            </a:r>
            <a:r>
              <a:rPr lang="en-US" sz="2000" b="1" dirty="0">
                <a:latin typeface="Times New Roman"/>
                <a:cs typeface="Times New Roman"/>
              </a:rPr>
              <a:t>t-B</a:t>
            </a:r>
            <a:r>
              <a:rPr lang="en-US" sz="2000" b="1" spc="-65" dirty="0">
                <a:latin typeface="Times New Roman"/>
                <a:cs typeface="Times New Roman"/>
              </a:rPr>
              <a:t>r</a:t>
            </a:r>
            <a:r>
              <a:rPr lang="en-US" sz="2000" b="1" spc="-5" dirty="0">
                <a:latin typeface="Times New Roman"/>
                <a:cs typeface="Times New Roman"/>
              </a:rPr>
              <a:t>eakin</a:t>
            </a:r>
            <a:r>
              <a:rPr lang="en-US" sz="2000" b="1" dirty="0">
                <a:latin typeface="Times New Roman"/>
                <a:cs typeface="Times New Roman"/>
              </a:rPr>
              <a:t>g  </a:t>
            </a:r>
            <a:r>
              <a:rPr lang="en-US" sz="2000" b="1" spc="-5" dirty="0">
                <a:latin typeface="Times New Roman"/>
                <a:cs typeface="Times New Roman"/>
              </a:rPr>
              <a:t>chamber( consist </a:t>
            </a:r>
            <a:r>
              <a:rPr lang="en-US" sz="2000" b="1" spc="-885" dirty="0">
                <a:latin typeface="Times New Roman"/>
                <a:cs typeface="Times New Roman"/>
              </a:rPr>
              <a:t> </a:t>
            </a:r>
            <a:r>
              <a:rPr lang="en-US" sz="2000" b="1" dirty="0">
                <a:latin typeface="Times New Roman"/>
                <a:cs typeface="Times New Roman"/>
              </a:rPr>
              <a:t>of </a:t>
            </a:r>
            <a:r>
              <a:rPr lang="en-US" sz="2000" b="1" spc="-5" dirty="0">
                <a:latin typeface="Times New Roman"/>
                <a:cs typeface="Times New Roman"/>
              </a:rPr>
              <a:t>fixed </a:t>
            </a:r>
            <a:r>
              <a:rPr lang="en-US" sz="2000" b="1" dirty="0">
                <a:latin typeface="Times New Roman"/>
                <a:cs typeface="Times New Roman"/>
              </a:rPr>
              <a:t>and </a:t>
            </a:r>
            <a:r>
              <a:rPr lang="en-US" sz="2000" b="1" spc="5" dirty="0">
                <a:latin typeface="Times New Roman"/>
                <a:cs typeface="Times New Roman"/>
              </a:rPr>
              <a:t> </a:t>
            </a:r>
            <a:r>
              <a:rPr lang="en-US" sz="2000" b="1" spc="-5" dirty="0">
                <a:latin typeface="Times New Roman"/>
                <a:cs typeface="Times New Roman"/>
              </a:rPr>
              <a:t>moving</a:t>
            </a:r>
            <a:r>
              <a:rPr lang="en-US" sz="2000" b="1" spc="-35" dirty="0">
                <a:latin typeface="Times New Roman"/>
                <a:cs typeface="Times New Roman"/>
              </a:rPr>
              <a:t> </a:t>
            </a:r>
            <a:r>
              <a:rPr lang="en-US" sz="2000" b="1" spc="-5" dirty="0">
                <a:latin typeface="Times New Roman"/>
                <a:cs typeface="Times New Roman"/>
              </a:rPr>
              <a:t>contact</a:t>
            </a:r>
            <a:r>
              <a:rPr lang="en-US" sz="1600" b="1" spc="-5" dirty="0">
                <a:latin typeface="Times New Roman"/>
                <a:cs typeface="Times New Roman"/>
              </a:rPr>
              <a:t>)</a:t>
            </a:r>
            <a:endParaRPr lang="en-US" sz="1600" dirty="0">
              <a:latin typeface="Times New Roman"/>
              <a:cs typeface="Times New Roman"/>
            </a:endParaRPr>
          </a:p>
          <a:p>
            <a:endParaRPr lang="en-IN" dirty="0"/>
          </a:p>
        </p:txBody>
      </p:sp>
      <p:sp>
        <p:nvSpPr>
          <p:cNvPr id="4" name="Slide Number Placeholder 3">
            <a:extLst>
              <a:ext uri="{FF2B5EF4-FFF2-40B4-BE49-F238E27FC236}">
                <a16:creationId xmlns:a16="http://schemas.microsoft.com/office/drawing/2014/main" id="{3DC7AEAB-A912-4D8A-9F31-2CD259A0D4B1}"/>
              </a:ext>
            </a:extLst>
          </p:cNvPr>
          <p:cNvSpPr>
            <a:spLocks noGrp="1"/>
          </p:cNvSpPr>
          <p:nvPr>
            <p:ph type="sldNum" sz="quarter" idx="12"/>
          </p:nvPr>
        </p:nvSpPr>
        <p:spPr/>
        <p:txBody>
          <a:bodyPr/>
          <a:lstStyle/>
          <a:p>
            <a:fld id="{CA9F79F9-620A-454C-B44A-099229A02D1C}" type="slidenum">
              <a:rPr lang="en-IN" smtClean="0"/>
              <a:pPr/>
              <a:t>121</a:t>
            </a:fld>
            <a:endParaRPr lang="en-IN"/>
          </a:p>
        </p:txBody>
      </p:sp>
      <p:pic>
        <p:nvPicPr>
          <p:cNvPr id="5" name="object 4">
            <a:extLst>
              <a:ext uri="{FF2B5EF4-FFF2-40B4-BE49-F238E27FC236}">
                <a16:creationId xmlns:a16="http://schemas.microsoft.com/office/drawing/2014/main" id="{3E6AA6B8-B6D9-4FE9-BAA0-AE36BF12CBAE}"/>
              </a:ext>
            </a:extLst>
          </p:cNvPr>
          <p:cNvPicPr/>
          <p:nvPr/>
        </p:nvPicPr>
        <p:blipFill>
          <a:blip r:embed="rId2" cstate="print"/>
          <a:stretch>
            <a:fillRect/>
          </a:stretch>
        </p:blipFill>
        <p:spPr>
          <a:xfrm>
            <a:off x="7162799" y="3648722"/>
            <a:ext cx="2105487" cy="2334828"/>
          </a:xfrm>
          <a:prstGeom prst="rect">
            <a:avLst/>
          </a:prstGeom>
        </p:spPr>
      </p:pic>
      <p:pic>
        <p:nvPicPr>
          <p:cNvPr id="6" name="Picture 5">
            <a:extLst>
              <a:ext uri="{FF2B5EF4-FFF2-40B4-BE49-F238E27FC236}">
                <a16:creationId xmlns:a16="http://schemas.microsoft.com/office/drawing/2014/main" id="{867B527C-770D-41BB-90C0-EE98D60A5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311440568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0A154-E80D-4357-BBD0-377A87B6D8FF}"/>
              </a:ext>
            </a:extLst>
          </p:cNvPr>
          <p:cNvSpPr>
            <a:spLocks noGrp="1"/>
          </p:cNvSpPr>
          <p:nvPr>
            <p:ph type="title"/>
          </p:nvPr>
        </p:nvSpPr>
        <p:spPr>
          <a:xfrm>
            <a:off x="1097280" y="988906"/>
            <a:ext cx="5436685" cy="748454"/>
          </a:xfrm>
        </p:spPr>
        <p:txBody>
          <a:bodyPr>
            <a:normAutofit/>
          </a:bodyPr>
          <a:lstStyle/>
          <a:p>
            <a:r>
              <a:rPr lang="en-US" sz="4400" dirty="0">
                <a:solidFill>
                  <a:srgbClr val="FF0000"/>
                </a:solidFill>
              </a:rPr>
              <a:t>OIL CIRCUIT BREAKER</a:t>
            </a:r>
            <a:endParaRPr lang="en-IN" sz="4400" dirty="0">
              <a:solidFill>
                <a:srgbClr val="FF0000"/>
              </a:solidFill>
            </a:endParaRPr>
          </a:p>
        </p:txBody>
      </p:sp>
      <p:sp>
        <p:nvSpPr>
          <p:cNvPr id="3" name="Content Placeholder 2">
            <a:extLst>
              <a:ext uri="{FF2B5EF4-FFF2-40B4-BE49-F238E27FC236}">
                <a16:creationId xmlns:a16="http://schemas.microsoft.com/office/drawing/2014/main" id="{C555FB75-0F4A-4CB8-A4E2-85F7D95414B5}"/>
              </a:ext>
            </a:extLst>
          </p:cNvPr>
          <p:cNvSpPr>
            <a:spLocks noGrp="1"/>
          </p:cNvSpPr>
          <p:nvPr>
            <p:ph idx="1"/>
          </p:nvPr>
        </p:nvSpPr>
        <p:spPr/>
        <p:txBody>
          <a:bodyPr/>
          <a:lstStyle/>
          <a:p>
            <a:r>
              <a:rPr lang="en-US" sz="3600" dirty="0">
                <a:solidFill>
                  <a:srgbClr val="FFC000"/>
                </a:solidFill>
              </a:rPr>
              <a:t>Advantages</a:t>
            </a:r>
            <a:endParaRPr lang="en-IN" sz="3600" dirty="0">
              <a:solidFill>
                <a:srgbClr val="FFC000"/>
              </a:solidFill>
            </a:endParaRPr>
          </a:p>
          <a:p>
            <a:pPr marL="287020" indent="-274320">
              <a:lnSpc>
                <a:spcPct val="100000"/>
              </a:lnSpc>
              <a:spcBef>
                <a:spcPts val="409"/>
              </a:spcBef>
              <a:buClr>
                <a:srgbClr val="0BD0D9"/>
              </a:buClr>
              <a:buSzPct val="94230"/>
              <a:buFont typeface="Wingdings"/>
              <a:buChar char=""/>
              <a:tabLst>
                <a:tab pos="287020" algn="l"/>
              </a:tabLst>
            </a:pPr>
            <a:r>
              <a:rPr lang="en-US" sz="2000" dirty="0">
                <a:latin typeface="Sylfaen"/>
                <a:cs typeface="Sylfaen"/>
              </a:rPr>
              <a:t>Oil</a:t>
            </a:r>
            <a:r>
              <a:rPr lang="en-US" sz="2000" spc="-25" dirty="0">
                <a:latin typeface="Sylfaen"/>
                <a:cs typeface="Sylfaen"/>
              </a:rPr>
              <a:t> </a:t>
            </a:r>
            <a:r>
              <a:rPr lang="en-US" sz="2000" dirty="0">
                <a:latin typeface="Sylfaen"/>
                <a:cs typeface="Sylfaen"/>
              </a:rPr>
              <a:t>has</a:t>
            </a:r>
            <a:r>
              <a:rPr lang="en-US" sz="2000" spc="-15" dirty="0">
                <a:latin typeface="Sylfaen"/>
                <a:cs typeface="Sylfaen"/>
              </a:rPr>
              <a:t> </a:t>
            </a:r>
            <a:r>
              <a:rPr lang="en-US" sz="2000" spc="-5" dirty="0">
                <a:latin typeface="Sylfaen"/>
                <a:cs typeface="Sylfaen"/>
              </a:rPr>
              <a:t>good </a:t>
            </a:r>
            <a:r>
              <a:rPr lang="en-US" sz="2000" dirty="0">
                <a:latin typeface="Sylfaen"/>
                <a:cs typeface="Sylfaen"/>
              </a:rPr>
              <a:t>dielectric</a:t>
            </a:r>
            <a:r>
              <a:rPr lang="en-US" sz="2000" spc="-35" dirty="0">
                <a:latin typeface="Sylfaen"/>
                <a:cs typeface="Sylfaen"/>
              </a:rPr>
              <a:t> </a:t>
            </a:r>
            <a:r>
              <a:rPr lang="en-US" sz="2000" dirty="0">
                <a:latin typeface="Sylfaen"/>
                <a:cs typeface="Sylfaen"/>
              </a:rPr>
              <a:t>strength.</a:t>
            </a:r>
          </a:p>
          <a:p>
            <a:pPr marL="367665" indent="-355600">
              <a:lnSpc>
                <a:spcPct val="100000"/>
              </a:lnSpc>
              <a:spcBef>
                <a:spcPts val="310"/>
              </a:spcBef>
              <a:buClr>
                <a:srgbClr val="0BD0D9"/>
              </a:buClr>
              <a:buSzPct val="94230"/>
              <a:buFont typeface="Wingdings"/>
              <a:buChar char=""/>
              <a:tabLst>
                <a:tab pos="368300" algn="l"/>
              </a:tabLst>
            </a:pPr>
            <a:r>
              <a:rPr lang="en-US" sz="2000" dirty="0">
                <a:latin typeface="Sylfaen"/>
                <a:cs typeface="Sylfaen"/>
              </a:rPr>
              <a:t>Low</a:t>
            </a:r>
            <a:r>
              <a:rPr lang="en-US" sz="2000" spc="-45" dirty="0">
                <a:latin typeface="Sylfaen"/>
                <a:cs typeface="Sylfaen"/>
              </a:rPr>
              <a:t> </a:t>
            </a:r>
            <a:r>
              <a:rPr lang="en-US" sz="2000" dirty="0">
                <a:latin typeface="Sylfaen"/>
                <a:cs typeface="Sylfaen"/>
              </a:rPr>
              <a:t>cost.</a:t>
            </a:r>
          </a:p>
          <a:p>
            <a:pPr marL="287020" indent="-274320">
              <a:lnSpc>
                <a:spcPct val="100000"/>
              </a:lnSpc>
              <a:spcBef>
                <a:spcPts val="315"/>
              </a:spcBef>
              <a:buClr>
                <a:srgbClr val="0BD0D9"/>
              </a:buClr>
              <a:buSzPct val="94230"/>
              <a:buFont typeface="Wingdings"/>
              <a:buChar char=""/>
              <a:tabLst>
                <a:tab pos="287020" algn="l"/>
              </a:tabLst>
            </a:pPr>
            <a:r>
              <a:rPr lang="en-US" sz="2000" dirty="0">
                <a:latin typeface="Sylfaen"/>
                <a:cs typeface="Sylfaen"/>
              </a:rPr>
              <a:t>Oil</a:t>
            </a:r>
            <a:r>
              <a:rPr lang="en-US" sz="2000" spc="-30" dirty="0">
                <a:latin typeface="Sylfaen"/>
                <a:cs typeface="Sylfaen"/>
              </a:rPr>
              <a:t> </a:t>
            </a:r>
            <a:r>
              <a:rPr lang="en-US" sz="2000" dirty="0">
                <a:latin typeface="Sylfaen"/>
                <a:cs typeface="Sylfaen"/>
              </a:rPr>
              <a:t>is</a:t>
            </a:r>
            <a:r>
              <a:rPr lang="en-US" sz="2000" spc="-25" dirty="0">
                <a:latin typeface="Sylfaen"/>
                <a:cs typeface="Sylfaen"/>
              </a:rPr>
              <a:t> </a:t>
            </a:r>
            <a:r>
              <a:rPr lang="en-US" sz="2000" dirty="0">
                <a:latin typeface="Sylfaen"/>
                <a:cs typeface="Sylfaen"/>
              </a:rPr>
              <a:t>easily</a:t>
            </a:r>
            <a:r>
              <a:rPr lang="en-US" sz="2000" spc="-20" dirty="0">
                <a:latin typeface="Sylfaen"/>
                <a:cs typeface="Sylfaen"/>
              </a:rPr>
              <a:t> </a:t>
            </a:r>
            <a:r>
              <a:rPr lang="en-US" sz="2000" spc="-5" dirty="0">
                <a:latin typeface="Sylfaen"/>
                <a:cs typeface="Sylfaen"/>
              </a:rPr>
              <a:t>available.</a:t>
            </a:r>
            <a:endParaRPr lang="en-US" sz="2000" dirty="0">
              <a:latin typeface="Sylfaen"/>
              <a:cs typeface="Sylfaen"/>
            </a:endParaRPr>
          </a:p>
          <a:p>
            <a:pPr marL="287020" indent="-274320">
              <a:lnSpc>
                <a:spcPct val="100000"/>
              </a:lnSpc>
              <a:spcBef>
                <a:spcPts val="310"/>
              </a:spcBef>
              <a:buClr>
                <a:srgbClr val="0BD0D9"/>
              </a:buClr>
              <a:buSzPct val="94230"/>
              <a:buFont typeface="Wingdings"/>
              <a:buChar char=""/>
              <a:tabLst>
                <a:tab pos="287020" algn="l"/>
              </a:tabLst>
            </a:pPr>
            <a:r>
              <a:rPr lang="en-US" sz="2000" dirty="0">
                <a:latin typeface="Sylfaen"/>
                <a:cs typeface="Sylfaen"/>
              </a:rPr>
              <a:t>It</a:t>
            </a:r>
            <a:r>
              <a:rPr lang="en-US" sz="2000" spc="-20" dirty="0">
                <a:latin typeface="Sylfaen"/>
                <a:cs typeface="Sylfaen"/>
              </a:rPr>
              <a:t> </a:t>
            </a:r>
            <a:r>
              <a:rPr lang="en-US" sz="2000" dirty="0">
                <a:latin typeface="Sylfaen"/>
                <a:cs typeface="Sylfaen"/>
              </a:rPr>
              <a:t>has</a:t>
            </a:r>
            <a:r>
              <a:rPr lang="en-US" sz="2000" spc="-5" dirty="0">
                <a:latin typeface="Sylfaen"/>
                <a:cs typeface="Sylfaen"/>
              </a:rPr>
              <a:t> </a:t>
            </a:r>
            <a:r>
              <a:rPr lang="en-US" sz="2000" dirty="0">
                <a:latin typeface="Sylfaen"/>
                <a:cs typeface="Sylfaen"/>
              </a:rPr>
              <a:t>wide</a:t>
            </a:r>
            <a:r>
              <a:rPr lang="en-US" sz="2000" spc="-20" dirty="0">
                <a:latin typeface="Sylfaen"/>
                <a:cs typeface="Sylfaen"/>
              </a:rPr>
              <a:t> </a:t>
            </a:r>
            <a:r>
              <a:rPr lang="en-US" sz="2000" spc="-5" dirty="0">
                <a:latin typeface="Sylfaen"/>
                <a:cs typeface="Sylfaen"/>
              </a:rPr>
              <a:t>range</a:t>
            </a:r>
            <a:r>
              <a:rPr lang="en-US" sz="2000" spc="-10" dirty="0">
                <a:latin typeface="Sylfaen"/>
                <a:cs typeface="Sylfaen"/>
              </a:rPr>
              <a:t> </a:t>
            </a:r>
            <a:r>
              <a:rPr lang="en-US" sz="2000" spc="-5" dirty="0">
                <a:latin typeface="Sylfaen"/>
                <a:cs typeface="Sylfaen"/>
              </a:rPr>
              <a:t>of</a:t>
            </a:r>
            <a:r>
              <a:rPr lang="en-US" sz="2000" spc="5" dirty="0">
                <a:latin typeface="Sylfaen"/>
                <a:cs typeface="Sylfaen"/>
              </a:rPr>
              <a:t> </a:t>
            </a:r>
            <a:r>
              <a:rPr lang="en-US" sz="2000" dirty="0">
                <a:latin typeface="Sylfaen"/>
                <a:cs typeface="Sylfaen"/>
              </a:rPr>
              <a:t>breaking</a:t>
            </a:r>
            <a:r>
              <a:rPr lang="en-US" sz="2000" spc="-30" dirty="0">
                <a:latin typeface="Sylfaen"/>
                <a:cs typeface="Sylfaen"/>
              </a:rPr>
              <a:t> </a:t>
            </a:r>
            <a:r>
              <a:rPr lang="en-US" sz="2000" spc="-5" dirty="0">
                <a:latin typeface="Sylfaen"/>
                <a:cs typeface="Sylfaen"/>
              </a:rPr>
              <a:t>capability.</a:t>
            </a:r>
            <a:endParaRPr lang="en-US" sz="2000" dirty="0">
              <a:latin typeface="Sylfaen"/>
              <a:cs typeface="Sylfaen"/>
            </a:endParaRPr>
          </a:p>
          <a:p>
            <a:pPr marL="12700">
              <a:lnSpc>
                <a:spcPct val="100000"/>
              </a:lnSpc>
              <a:spcBef>
                <a:spcPts val="414"/>
              </a:spcBef>
            </a:pPr>
            <a:r>
              <a:rPr lang="en-US" sz="3600" spc="-20" dirty="0">
                <a:solidFill>
                  <a:srgbClr val="FFC000"/>
                </a:solidFill>
                <a:latin typeface="Constantia"/>
                <a:cs typeface="Constantia"/>
              </a:rPr>
              <a:t>Disadvantages</a:t>
            </a:r>
            <a:r>
              <a:rPr lang="en-US" sz="3200" spc="-20" dirty="0">
                <a:solidFill>
                  <a:srgbClr val="FFC000"/>
                </a:solidFill>
                <a:latin typeface="Constantia"/>
                <a:cs typeface="Constantia"/>
              </a:rPr>
              <a:t>:</a:t>
            </a:r>
            <a:endParaRPr lang="en-US" sz="3200" dirty="0">
              <a:latin typeface="Constantia"/>
              <a:cs typeface="Constantia"/>
            </a:endParaRPr>
          </a:p>
          <a:p>
            <a:pPr marL="286385" marR="5080" indent="-274320">
              <a:lnSpc>
                <a:spcPts val="2810"/>
              </a:lnSpc>
              <a:spcBef>
                <a:spcPts val="765"/>
              </a:spcBef>
              <a:buClr>
                <a:srgbClr val="0BD0D9"/>
              </a:buClr>
              <a:buSzPct val="94230"/>
              <a:buFont typeface="Wingdings"/>
              <a:buChar char=""/>
              <a:tabLst>
                <a:tab pos="287020" algn="l"/>
                <a:tab pos="5030470" algn="l"/>
              </a:tabLst>
            </a:pPr>
            <a:r>
              <a:rPr lang="en-US" sz="2000" spc="-5" dirty="0">
                <a:latin typeface="Sylfaen"/>
                <a:cs typeface="Sylfaen"/>
              </a:rPr>
              <a:t>Slower</a:t>
            </a:r>
            <a:r>
              <a:rPr lang="en-US" sz="2000" spc="-15" dirty="0">
                <a:latin typeface="Sylfaen"/>
                <a:cs typeface="Sylfaen"/>
              </a:rPr>
              <a:t> </a:t>
            </a:r>
            <a:r>
              <a:rPr lang="en-US" sz="2000" dirty="0">
                <a:latin typeface="Sylfaen"/>
                <a:cs typeface="Sylfaen"/>
              </a:rPr>
              <a:t>operation</a:t>
            </a:r>
            <a:r>
              <a:rPr lang="en-US" sz="2000" spc="10" dirty="0">
                <a:latin typeface="Sylfaen"/>
                <a:cs typeface="Sylfaen"/>
              </a:rPr>
              <a:t> </a:t>
            </a:r>
            <a:r>
              <a:rPr lang="en-US" sz="2000" dirty="0">
                <a:latin typeface="Sylfaen"/>
                <a:cs typeface="Sylfaen"/>
              </a:rPr>
              <a:t>,</a:t>
            </a:r>
            <a:r>
              <a:rPr lang="en-US" sz="2000" spc="5" dirty="0">
                <a:latin typeface="Sylfaen"/>
                <a:cs typeface="Sylfaen"/>
              </a:rPr>
              <a:t> </a:t>
            </a:r>
            <a:r>
              <a:rPr lang="en-US" sz="2000" dirty="0">
                <a:latin typeface="Sylfaen"/>
                <a:cs typeface="Sylfaen"/>
              </a:rPr>
              <a:t>takes</a:t>
            </a:r>
            <a:r>
              <a:rPr lang="en-US" sz="2000" spc="-10" dirty="0">
                <a:latin typeface="Sylfaen"/>
                <a:cs typeface="Sylfaen"/>
              </a:rPr>
              <a:t> </a:t>
            </a:r>
            <a:r>
              <a:rPr lang="en-US" sz="2000" spc="-5" dirty="0">
                <a:latin typeface="Sylfaen"/>
                <a:cs typeface="Sylfaen"/>
              </a:rPr>
              <a:t>about</a:t>
            </a:r>
            <a:r>
              <a:rPr lang="en-US" sz="2000" spc="20" dirty="0">
                <a:latin typeface="Sylfaen"/>
                <a:cs typeface="Sylfaen"/>
              </a:rPr>
              <a:t> </a:t>
            </a:r>
            <a:r>
              <a:rPr lang="en-US" sz="2000" dirty="0">
                <a:latin typeface="Sylfaen"/>
                <a:cs typeface="Sylfaen"/>
              </a:rPr>
              <a:t>20 </a:t>
            </a:r>
            <a:r>
              <a:rPr lang="en-US" sz="2000" spc="-5" dirty="0">
                <a:latin typeface="Sylfaen"/>
                <a:cs typeface="Sylfaen"/>
              </a:rPr>
              <a:t>cycles</a:t>
            </a:r>
            <a:r>
              <a:rPr lang="en-US" sz="2000" spc="-30" dirty="0">
                <a:latin typeface="Sylfaen"/>
                <a:cs typeface="Sylfaen"/>
              </a:rPr>
              <a:t> </a:t>
            </a:r>
            <a:r>
              <a:rPr lang="en-US" sz="2000" spc="-5" dirty="0">
                <a:latin typeface="Sylfaen"/>
                <a:cs typeface="Sylfaen"/>
              </a:rPr>
              <a:t>for</a:t>
            </a:r>
            <a:r>
              <a:rPr lang="en-US" sz="2000" spc="-30" dirty="0">
                <a:latin typeface="Sylfaen"/>
                <a:cs typeface="Sylfaen"/>
              </a:rPr>
              <a:t> </a:t>
            </a:r>
            <a:r>
              <a:rPr lang="en-US" sz="2000" spc="-5" dirty="0">
                <a:latin typeface="Sylfaen"/>
                <a:cs typeface="Sylfaen"/>
              </a:rPr>
              <a:t>arc </a:t>
            </a:r>
            <a:r>
              <a:rPr lang="en-US" sz="2000" spc="-635" dirty="0">
                <a:latin typeface="Sylfaen"/>
                <a:cs typeface="Sylfaen"/>
              </a:rPr>
              <a:t> </a:t>
            </a:r>
            <a:r>
              <a:rPr lang="en-US" sz="2000" dirty="0">
                <a:latin typeface="Sylfaen"/>
                <a:cs typeface="Sylfaen"/>
              </a:rPr>
              <a:t>quenching.</a:t>
            </a:r>
          </a:p>
          <a:p>
            <a:pPr marL="287020" indent="-274320">
              <a:lnSpc>
                <a:spcPct val="100000"/>
              </a:lnSpc>
              <a:spcBef>
                <a:spcPts val="270"/>
              </a:spcBef>
              <a:buClr>
                <a:srgbClr val="0BD0D9"/>
              </a:buClr>
              <a:buSzPct val="94230"/>
              <a:buFont typeface="Wingdings"/>
              <a:buChar char=""/>
              <a:tabLst>
                <a:tab pos="287020" algn="l"/>
              </a:tabLst>
            </a:pPr>
            <a:r>
              <a:rPr lang="en-US" sz="2000" dirty="0">
                <a:latin typeface="Sylfaen"/>
                <a:cs typeface="Sylfaen"/>
              </a:rPr>
              <a:t>It</a:t>
            </a:r>
            <a:r>
              <a:rPr lang="en-US" sz="2000" spc="-30" dirty="0">
                <a:latin typeface="Sylfaen"/>
                <a:cs typeface="Sylfaen"/>
              </a:rPr>
              <a:t> </a:t>
            </a:r>
            <a:r>
              <a:rPr lang="en-US" sz="2000" dirty="0">
                <a:latin typeface="Sylfaen"/>
                <a:cs typeface="Sylfaen"/>
              </a:rPr>
              <a:t>is</a:t>
            </a:r>
            <a:r>
              <a:rPr lang="en-US" sz="2000" spc="-10" dirty="0">
                <a:latin typeface="Sylfaen"/>
                <a:cs typeface="Sylfaen"/>
              </a:rPr>
              <a:t> </a:t>
            </a:r>
            <a:r>
              <a:rPr lang="en-US" sz="2000" dirty="0">
                <a:latin typeface="Sylfaen"/>
                <a:cs typeface="Sylfaen"/>
              </a:rPr>
              <a:t>highly</a:t>
            </a:r>
            <a:r>
              <a:rPr lang="en-US" sz="2000" spc="-5" dirty="0">
                <a:latin typeface="Sylfaen"/>
                <a:cs typeface="Sylfaen"/>
              </a:rPr>
              <a:t> </a:t>
            </a:r>
            <a:r>
              <a:rPr lang="en-US" sz="2000" dirty="0">
                <a:latin typeface="Sylfaen"/>
                <a:cs typeface="Sylfaen"/>
              </a:rPr>
              <a:t>inflammable</a:t>
            </a:r>
            <a:r>
              <a:rPr lang="en-US" sz="2000" spc="-25" dirty="0">
                <a:latin typeface="Sylfaen"/>
                <a:cs typeface="Sylfaen"/>
              </a:rPr>
              <a:t> </a:t>
            </a:r>
            <a:r>
              <a:rPr lang="en-US" sz="2000" dirty="0">
                <a:latin typeface="Sylfaen"/>
                <a:cs typeface="Sylfaen"/>
              </a:rPr>
              <a:t>, so</a:t>
            </a:r>
            <a:r>
              <a:rPr lang="en-US" sz="2000" spc="-10" dirty="0">
                <a:latin typeface="Sylfaen"/>
                <a:cs typeface="Sylfaen"/>
              </a:rPr>
              <a:t> </a:t>
            </a:r>
            <a:r>
              <a:rPr lang="en-US" sz="2000" dirty="0">
                <a:latin typeface="Sylfaen"/>
                <a:cs typeface="Sylfaen"/>
              </a:rPr>
              <a:t>high</a:t>
            </a:r>
            <a:r>
              <a:rPr lang="en-US" sz="2000" spc="-15" dirty="0">
                <a:latin typeface="Sylfaen"/>
                <a:cs typeface="Sylfaen"/>
              </a:rPr>
              <a:t> </a:t>
            </a:r>
            <a:r>
              <a:rPr lang="en-US" sz="2000" dirty="0">
                <a:latin typeface="Sylfaen"/>
                <a:cs typeface="Sylfaen"/>
              </a:rPr>
              <a:t>risk</a:t>
            </a:r>
            <a:r>
              <a:rPr lang="en-US" sz="2000" spc="-10" dirty="0">
                <a:latin typeface="Sylfaen"/>
                <a:cs typeface="Sylfaen"/>
              </a:rPr>
              <a:t> </a:t>
            </a:r>
            <a:r>
              <a:rPr lang="en-US" sz="2000" spc="-5" dirty="0">
                <a:latin typeface="Sylfaen"/>
                <a:cs typeface="Sylfaen"/>
              </a:rPr>
              <a:t>of</a:t>
            </a:r>
            <a:r>
              <a:rPr lang="en-US" sz="2000" spc="-10" dirty="0">
                <a:latin typeface="Sylfaen"/>
                <a:cs typeface="Sylfaen"/>
              </a:rPr>
              <a:t> </a:t>
            </a:r>
            <a:r>
              <a:rPr lang="en-US" sz="2000" dirty="0">
                <a:latin typeface="Sylfaen"/>
                <a:cs typeface="Sylfaen"/>
              </a:rPr>
              <a:t>fire.</a:t>
            </a:r>
          </a:p>
          <a:p>
            <a:pPr marL="287020" indent="-274320">
              <a:lnSpc>
                <a:spcPct val="100000"/>
              </a:lnSpc>
              <a:spcBef>
                <a:spcPts val="310"/>
              </a:spcBef>
              <a:buClr>
                <a:srgbClr val="0BD0D9"/>
              </a:buClr>
              <a:buSzPct val="94230"/>
              <a:buFont typeface="Wingdings"/>
              <a:buChar char=""/>
              <a:tabLst>
                <a:tab pos="287020" algn="l"/>
              </a:tabLst>
            </a:pPr>
            <a:r>
              <a:rPr lang="en-US" sz="2000" spc="-5" dirty="0">
                <a:latin typeface="Sylfaen"/>
                <a:cs typeface="Sylfaen"/>
              </a:rPr>
              <a:t>High</a:t>
            </a:r>
            <a:r>
              <a:rPr lang="en-US" sz="2000" spc="-40" dirty="0">
                <a:latin typeface="Sylfaen"/>
                <a:cs typeface="Sylfaen"/>
              </a:rPr>
              <a:t> </a:t>
            </a:r>
            <a:r>
              <a:rPr lang="en-US" sz="2000" dirty="0">
                <a:latin typeface="Sylfaen"/>
                <a:cs typeface="Sylfaen"/>
              </a:rPr>
              <a:t>maintenance</a:t>
            </a:r>
            <a:r>
              <a:rPr lang="en-US" sz="2000" spc="-50" dirty="0">
                <a:latin typeface="Sylfaen"/>
                <a:cs typeface="Sylfaen"/>
              </a:rPr>
              <a:t> </a:t>
            </a:r>
            <a:r>
              <a:rPr lang="en-US" sz="2000" dirty="0">
                <a:latin typeface="Sylfaen"/>
                <a:cs typeface="Sylfaen"/>
              </a:rPr>
              <a:t>cost.</a:t>
            </a:r>
          </a:p>
          <a:p>
            <a:endParaRPr lang="en-US" dirty="0"/>
          </a:p>
        </p:txBody>
      </p:sp>
      <p:sp>
        <p:nvSpPr>
          <p:cNvPr id="4" name="Slide Number Placeholder 3">
            <a:extLst>
              <a:ext uri="{FF2B5EF4-FFF2-40B4-BE49-F238E27FC236}">
                <a16:creationId xmlns:a16="http://schemas.microsoft.com/office/drawing/2014/main" id="{FA34F886-8563-4AB1-AED6-0BCF413D54DB}"/>
              </a:ext>
            </a:extLst>
          </p:cNvPr>
          <p:cNvSpPr>
            <a:spLocks noGrp="1"/>
          </p:cNvSpPr>
          <p:nvPr>
            <p:ph type="sldNum" sz="quarter" idx="12"/>
          </p:nvPr>
        </p:nvSpPr>
        <p:spPr/>
        <p:txBody>
          <a:bodyPr/>
          <a:lstStyle/>
          <a:p>
            <a:fld id="{CA9F79F9-620A-454C-B44A-099229A02D1C}" type="slidenum">
              <a:rPr lang="en-IN" smtClean="0"/>
              <a:pPr/>
              <a:t>122</a:t>
            </a:fld>
            <a:endParaRPr lang="en-IN"/>
          </a:p>
        </p:txBody>
      </p:sp>
      <p:pic>
        <p:nvPicPr>
          <p:cNvPr id="5" name="Picture 4">
            <a:extLst>
              <a:ext uri="{FF2B5EF4-FFF2-40B4-BE49-F238E27FC236}">
                <a16:creationId xmlns:a16="http://schemas.microsoft.com/office/drawing/2014/main" id="{3AF49BE7-B871-45EA-B2EF-F7308F1C5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277578911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DC1C5-DAD4-4E54-8EFF-3D2E0C80F7EC}"/>
              </a:ext>
            </a:extLst>
          </p:cNvPr>
          <p:cNvSpPr>
            <a:spLocks noGrp="1"/>
          </p:cNvSpPr>
          <p:nvPr>
            <p:ph type="title"/>
          </p:nvPr>
        </p:nvSpPr>
        <p:spPr>
          <a:xfrm>
            <a:off x="1097280" y="286603"/>
            <a:ext cx="7292118" cy="1450757"/>
          </a:xfrm>
        </p:spPr>
        <p:txBody>
          <a:bodyPr/>
          <a:lstStyle/>
          <a:p>
            <a:r>
              <a:rPr lang="en-IN" sz="4800" spc="-65" dirty="0">
                <a:solidFill>
                  <a:srgbClr val="FF0000"/>
                </a:solidFill>
                <a:latin typeface="Calibri"/>
                <a:cs typeface="Calibri"/>
              </a:rPr>
              <a:t>VACCUM</a:t>
            </a:r>
            <a:r>
              <a:rPr lang="en-IN" sz="4800" spc="-15" dirty="0">
                <a:solidFill>
                  <a:srgbClr val="FF0000"/>
                </a:solidFill>
                <a:latin typeface="Calibri"/>
                <a:cs typeface="Calibri"/>
              </a:rPr>
              <a:t> </a:t>
            </a:r>
            <a:r>
              <a:rPr lang="en-IN" sz="4800" spc="-10" dirty="0">
                <a:solidFill>
                  <a:srgbClr val="FF0000"/>
                </a:solidFill>
                <a:latin typeface="Calibri"/>
                <a:cs typeface="Calibri"/>
              </a:rPr>
              <a:t>CIRCUIT</a:t>
            </a:r>
            <a:r>
              <a:rPr lang="en-IN" sz="4800" spc="-25" dirty="0">
                <a:solidFill>
                  <a:srgbClr val="FF0000"/>
                </a:solidFill>
                <a:latin typeface="Calibri"/>
                <a:cs typeface="Calibri"/>
              </a:rPr>
              <a:t> </a:t>
            </a:r>
            <a:r>
              <a:rPr lang="en-IN" sz="4800" spc="-15" dirty="0">
                <a:solidFill>
                  <a:srgbClr val="FF0000"/>
                </a:solidFill>
                <a:latin typeface="Calibri"/>
                <a:cs typeface="Calibri"/>
              </a:rPr>
              <a:t>BREAKER</a:t>
            </a:r>
            <a:endParaRPr lang="en-IN" dirty="0">
              <a:solidFill>
                <a:srgbClr val="FF0000"/>
              </a:solidFill>
            </a:endParaRPr>
          </a:p>
        </p:txBody>
      </p:sp>
      <p:sp>
        <p:nvSpPr>
          <p:cNvPr id="3" name="Content Placeholder 2">
            <a:extLst>
              <a:ext uri="{FF2B5EF4-FFF2-40B4-BE49-F238E27FC236}">
                <a16:creationId xmlns:a16="http://schemas.microsoft.com/office/drawing/2014/main" id="{EFAE64FA-A10D-4288-823F-DE63AFEF4CA2}"/>
              </a:ext>
            </a:extLst>
          </p:cNvPr>
          <p:cNvSpPr>
            <a:spLocks noGrp="1"/>
          </p:cNvSpPr>
          <p:nvPr>
            <p:ph idx="1"/>
          </p:nvPr>
        </p:nvSpPr>
        <p:spPr>
          <a:xfrm>
            <a:off x="1097280" y="1845734"/>
            <a:ext cx="7132320" cy="3640666"/>
          </a:xfrm>
        </p:spPr>
        <p:txBody>
          <a:bodyPr>
            <a:normAutofit fontScale="32500" lnSpcReduction="20000"/>
          </a:bodyPr>
          <a:lstStyle/>
          <a:p>
            <a:pPr marL="299720" marR="721995" indent="-274320">
              <a:lnSpc>
                <a:spcPts val="2920"/>
              </a:lnSpc>
              <a:spcBef>
                <a:spcPts val="459"/>
              </a:spcBef>
              <a:buClr>
                <a:srgbClr val="0BD0D9"/>
              </a:buClr>
              <a:buSzPct val="94444"/>
              <a:buFont typeface="Wingdings"/>
              <a:buChar char=""/>
              <a:tabLst>
                <a:tab pos="299720" algn="l"/>
              </a:tabLst>
            </a:pPr>
            <a:r>
              <a:rPr lang="en-US" sz="4900" spc="-5" dirty="0">
                <a:latin typeface="Sylfaen"/>
                <a:cs typeface="Sylfaen"/>
              </a:rPr>
              <a:t>It is designed </a:t>
            </a:r>
            <a:r>
              <a:rPr lang="en-US" sz="4900" dirty="0">
                <a:latin typeface="Sylfaen"/>
                <a:cs typeface="Sylfaen"/>
              </a:rPr>
              <a:t>for </a:t>
            </a:r>
            <a:r>
              <a:rPr lang="en-US" sz="4900" spc="-5" dirty="0">
                <a:latin typeface="Sylfaen"/>
                <a:cs typeface="Sylfaen"/>
              </a:rPr>
              <a:t>medium voltage </a:t>
            </a:r>
            <a:r>
              <a:rPr lang="en-US" sz="4900" spc="-660" dirty="0">
                <a:latin typeface="Sylfaen"/>
                <a:cs typeface="Sylfaen"/>
              </a:rPr>
              <a:t> </a:t>
            </a:r>
            <a:r>
              <a:rPr lang="en-US" sz="4900" spc="-5" dirty="0">
                <a:latin typeface="Sylfaen"/>
                <a:cs typeface="Sylfaen"/>
              </a:rPr>
              <a:t>range</a:t>
            </a:r>
            <a:r>
              <a:rPr lang="en-US" sz="4900" spc="-15" dirty="0">
                <a:latin typeface="Sylfaen"/>
                <a:cs typeface="Sylfaen"/>
              </a:rPr>
              <a:t> </a:t>
            </a:r>
            <a:r>
              <a:rPr lang="en-US" sz="4900" dirty="0">
                <a:latin typeface="Sylfaen"/>
                <a:cs typeface="Sylfaen"/>
              </a:rPr>
              <a:t>(3.3-33kv).</a:t>
            </a:r>
          </a:p>
          <a:p>
            <a:pPr marL="299720" marR="17780" indent="-274320">
              <a:lnSpc>
                <a:spcPts val="2920"/>
              </a:lnSpc>
              <a:spcBef>
                <a:spcPts val="645"/>
              </a:spcBef>
              <a:buClr>
                <a:srgbClr val="0BD0D9"/>
              </a:buClr>
              <a:buSzPct val="94444"/>
              <a:buFont typeface="Wingdings"/>
              <a:buChar char=""/>
              <a:tabLst>
                <a:tab pos="299720" algn="l"/>
              </a:tabLst>
            </a:pPr>
            <a:r>
              <a:rPr lang="en-US" sz="4900" spc="-5" dirty="0">
                <a:latin typeface="Sylfaen"/>
                <a:cs typeface="Sylfaen"/>
              </a:rPr>
              <a:t>This</a:t>
            </a:r>
            <a:r>
              <a:rPr lang="en-US" sz="4900" spc="-10" dirty="0">
                <a:latin typeface="Sylfaen"/>
                <a:cs typeface="Sylfaen"/>
              </a:rPr>
              <a:t> </a:t>
            </a:r>
            <a:r>
              <a:rPr lang="en-US" sz="4900" spc="-5" dirty="0">
                <a:latin typeface="Sylfaen"/>
                <a:cs typeface="Sylfaen"/>
              </a:rPr>
              <a:t>consists</a:t>
            </a:r>
            <a:r>
              <a:rPr lang="en-US" sz="4900" spc="15" dirty="0">
                <a:latin typeface="Sylfaen"/>
                <a:cs typeface="Sylfaen"/>
              </a:rPr>
              <a:t> </a:t>
            </a:r>
            <a:r>
              <a:rPr lang="en-US" sz="4900" spc="-5" dirty="0">
                <a:latin typeface="Sylfaen"/>
                <a:cs typeface="Sylfaen"/>
              </a:rPr>
              <a:t>of</a:t>
            </a:r>
            <a:r>
              <a:rPr lang="en-US" sz="4900" spc="5" dirty="0">
                <a:latin typeface="Sylfaen"/>
                <a:cs typeface="Sylfaen"/>
              </a:rPr>
              <a:t> </a:t>
            </a:r>
            <a:r>
              <a:rPr lang="en-US" sz="4900" spc="-5" dirty="0">
                <a:latin typeface="Sylfaen"/>
                <a:cs typeface="Sylfaen"/>
              </a:rPr>
              <a:t>vacuum</a:t>
            </a:r>
            <a:r>
              <a:rPr lang="en-US" sz="4900" dirty="0">
                <a:latin typeface="Sylfaen"/>
                <a:cs typeface="Sylfaen"/>
              </a:rPr>
              <a:t> </a:t>
            </a:r>
            <a:r>
              <a:rPr lang="en-US" sz="4900" spc="-5" dirty="0">
                <a:latin typeface="Sylfaen"/>
                <a:cs typeface="Sylfaen"/>
              </a:rPr>
              <a:t>of pressure </a:t>
            </a:r>
            <a:r>
              <a:rPr lang="en-US" sz="4900" dirty="0">
                <a:latin typeface="Sylfaen"/>
                <a:cs typeface="Sylfaen"/>
              </a:rPr>
              <a:t> (1*10</a:t>
            </a:r>
            <a:r>
              <a:rPr lang="en-US" sz="4900" baseline="24691" dirty="0">
                <a:latin typeface="Sylfaen"/>
                <a:cs typeface="Sylfaen"/>
              </a:rPr>
              <a:t>-6</a:t>
            </a:r>
            <a:r>
              <a:rPr lang="en-US" sz="4900" dirty="0">
                <a:latin typeface="Sylfaen"/>
                <a:cs typeface="Sylfaen"/>
              </a:rPr>
              <a:t>)</a:t>
            </a:r>
            <a:r>
              <a:rPr lang="en-US" sz="4900" spc="-40" dirty="0">
                <a:latin typeface="Sylfaen"/>
                <a:cs typeface="Sylfaen"/>
              </a:rPr>
              <a:t> </a:t>
            </a:r>
            <a:r>
              <a:rPr lang="en-US" sz="4900" spc="-5" dirty="0">
                <a:latin typeface="Sylfaen"/>
                <a:cs typeface="Sylfaen"/>
              </a:rPr>
              <a:t>inside arc</a:t>
            </a:r>
            <a:r>
              <a:rPr lang="en-US" sz="4900" spc="-15" dirty="0">
                <a:latin typeface="Sylfaen"/>
                <a:cs typeface="Sylfaen"/>
              </a:rPr>
              <a:t> </a:t>
            </a:r>
            <a:r>
              <a:rPr lang="en-US" sz="4900" spc="-5" dirty="0">
                <a:latin typeface="Sylfaen"/>
                <a:cs typeface="Sylfaen"/>
              </a:rPr>
              <a:t>extinction</a:t>
            </a:r>
            <a:r>
              <a:rPr lang="en-US" sz="4900" spc="5" dirty="0">
                <a:latin typeface="Sylfaen"/>
                <a:cs typeface="Sylfaen"/>
              </a:rPr>
              <a:t> </a:t>
            </a:r>
            <a:r>
              <a:rPr lang="en-US" sz="4900" spc="-5" dirty="0">
                <a:latin typeface="Sylfaen"/>
                <a:cs typeface="Sylfaen"/>
              </a:rPr>
              <a:t>chamber.</a:t>
            </a:r>
            <a:endParaRPr lang="en-US" sz="4900" dirty="0">
              <a:latin typeface="Sylfaen"/>
              <a:cs typeface="Sylfaen"/>
            </a:endParaRPr>
          </a:p>
          <a:p>
            <a:pPr marL="299085" marR="264795" indent="-274320">
              <a:lnSpc>
                <a:spcPts val="2920"/>
              </a:lnSpc>
              <a:spcBef>
                <a:spcPts val="635"/>
              </a:spcBef>
              <a:buClr>
                <a:srgbClr val="0BD0D9"/>
              </a:buClr>
              <a:buSzPct val="94444"/>
              <a:buFont typeface="Wingdings"/>
              <a:buChar char=""/>
              <a:tabLst>
                <a:tab pos="299720" algn="l"/>
              </a:tabLst>
            </a:pPr>
            <a:r>
              <a:rPr lang="en-US" sz="4900" spc="-5" dirty="0">
                <a:latin typeface="Sylfaen"/>
                <a:cs typeface="Sylfaen"/>
              </a:rPr>
              <a:t>The</a:t>
            </a:r>
            <a:r>
              <a:rPr lang="en-US" sz="4900" spc="-25" dirty="0">
                <a:latin typeface="Sylfaen"/>
                <a:cs typeface="Sylfaen"/>
              </a:rPr>
              <a:t> </a:t>
            </a:r>
            <a:r>
              <a:rPr lang="en-US" sz="4900" spc="-5" dirty="0">
                <a:latin typeface="Sylfaen"/>
                <a:cs typeface="Sylfaen"/>
              </a:rPr>
              <a:t>arc burns in metal</a:t>
            </a:r>
            <a:r>
              <a:rPr lang="en-US" sz="4900" dirty="0">
                <a:latin typeface="Sylfaen"/>
                <a:cs typeface="Sylfaen"/>
              </a:rPr>
              <a:t> </a:t>
            </a:r>
            <a:r>
              <a:rPr lang="en-US" sz="4900" spc="-5" dirty="0" err="1">
                <a:latin typeface="Sylfaen"/>
                <a:cs typeface="Sylfaen"/>
              </a:rPr>
              <a:t>vapour</a:t>
            </a:r>
            <a:r>
              <a:rPr lang="en-US" sz="4900" spc="25" dirty="0">
                <a:latin typeface="Sylfaen"/>
                <a:cs typeface="Sylfaen"/>
              </a:rPr>
              <a:t> </a:t>
            </a:r>
            <a:r>
              <a:rPr lang="en-US" sz="4900" spc="-10" dirty="0">
                <a:latin typeface="Sylfaen"/>
                <a:cs typeface="Sylfaen"/>
              </a:rPr>
              <a:t>when </a:t>
            </a:r>
            <a:r>
              <a:rPr lang="en-US" sz="4900" spc="-660" dirty="0">
                <a:latin typeface="Sylfaen"/>
                <a:cs typeface="Sylfaen"/>
              </a:rPr>
              <a:t> </a:t>
            </a:r>
            <a:r>
              <a:rPr lang="en-US" sz="4900" spc="-5" dirty="0">
                <a:latin typeface="Sylfaen"/>
                <a:cs typeface="Sylfaen"/>
              </a:rPr>
              <a:t>the</a:t>
            </a:r>
            <a:r>
              <a:rPr lang="en-US" sz="4900" spc="-25" dirty="0">
                <a:latin typeface="Sylfaen"/>
                <a:cs typeface="Sylfaen"/>
              </a:rPr>
              <a:t> </a:t>
            </a:r>
            <a:r>
              <a:rPr lang="en-US" sz="4900" spc="-5" dirty="0">
                <a:latin typeface="Sylfaen"/>
                <a:cs typeface="Sylfaen"/>
              </a:rPr>
              <a:t>contacts</a:t>
            </a:r>
            <a:r>
              <a:rPr lang="en-US" sz="4900" spc="10" dirty="0">
                <a:latin typeface="Sylfaen"/>
                <a:cs typeface="Sylfaen"/>
              </a:rPr>
              <a:t> </a:t>
            </a:r>
            <a:r>
              <a:rPr lang="en-US" sz="4900" spc="-5" dirty="0">
                <a:latin typeface="Sylfaen"/>
                <a:cs typeface="Sylfaen"/>
              </a:rPr>
              <a:t>are disconnected.</a:t>
            </a:r>
            <a:endParaRPr lang="en-US" sz="4900" dirty="0">
              <a:latin typeface="Sylfaen"/>
              <a:cs typeface="Sylfaen"/>
            </a:endParaRPr>
          </a:p>
          <a:p>
            <a:pPr marL="299720" marR="178435" indent="-274320">
              <a:lnSpc>
                <a:spcPts val="2920"/>
              </a:lnSpc>
              <a:spcBef>
                <a:spcPts val="640"/>
              </a:spcBef>
              <a:buClr>
                <a:srgbClr val="0BD0D9"/>
              </a:buClr>
              <a:buSzPct val="94444"/>
              <a:buFont typeface="Wingdings"/>
              <a:buChar char=""/>
              <a:tabLst>
                <a:tab pos="299720" algn="l"/>
              </a:tabLst>
            </a:pPr>
            <a:r>
              <a:rPr lang="en-US" sz="4900" dirty="0">
                <a:latin typeface="Sylfaen"/>
                <a:cs typeface="Sylfaen"/>
              </a:rPr>
              <a:t>At</a:t>
            </a:r>
            <a:r>
              <a:rPr lang="en-US" sz="4900" spc="-25" dirty="0">
                <a:latin typeface="Sylfaen"/>
                <a:cs typeface="Sylfaen"/>
              </a:rPr>
              <a:t> </a:t>
            </a:r>
            <a:r>
              <a:rPr lang="en-US" sz="4900" spc="-5" dirty="0">
                <a:latin typeface="Sylfaen"/>
                <a:cs typeface="Sylfaen"/>
              </a:rPr>
              <a:t>high</a:t>
            </a:r>
            <a:r>
              <a:rPr lang="en-US" sz="4900" dirty="0">
                <a:latin typeface="Sylfaen"/>
                <a:cs typeface="Sylfaen"/>
              </a:rPr>
              <a:t> </a:t>
            </a:r>
            <a:r>
              <a:rPr lang="en-US" sz="4900" spc="-5" dirty="0">
                <a:latin typeface="Sylfaen"/>
                <a:cs typeface="Sylfaen"/>
              </a:rPr>
              <a:t>voltage</a:t>
            </a:r>
            <a:r>
              <a:rPr lang="en-US" sz="4900" spc="10" dirty="0">
                <a:latin typeface="Sylfaen"/>
                <a:cs typeface="Sylfaen"/>
              </a:rPr>
              <a:t> </a:t>
            </a:r>
            <a:r>
              <a:rPr lang="en-US" sz="4900" dirty="0">
                <a:latin typeface="Sylfaen"/>
                <a:cs typeface="Sylfaen"/>
              </a:rPr>
              <a:t>,</a:t>
            </a:r>
            <a:r>
              <a:rPr lang="en-US" sz="4900" spc="5" dirty="0">
                <a:latin typeface="Sylfaen"/>
                <a:cs typeface="Sylfaen"/>
              </a:rPr>
              <a:t> </a:t>
            </a:r>
            <a:r>
              <a:rPr lang="en-US" sz="4900" spc="-5" dirty="0">
                <a:latin typeface="Sylfaen"/>
                <a:cs typeface="Sylfaen"/>
              </a:rPr>
              <a:t>it’s</a:t>
            </a:r>
            <a:r>
              <a:rPr lang="en-US" sz="4900" spc="5" dirty="0">
                <a:latin typeface="Sylfaen"/>
                <a:cs typeface="Sylfaen"/>
              </a:rPr>
              <a:t> </a:t>
            </a:r>
            <a:r>
              <a:rPr lang="en-US" sz="4900" spc="-5" dirty="0">
                <a:latin typeface="Sylfaen"/>
                <a:cs typeface="Sylfaen"/>
              </a:rPr>
              <a:t>rate</a:t>
            </a:r>
            <a:r>
              <a:rPr lang="en-US" sz="4900" spc="5" dirty="0">
                <a:latin typeface="Sylfaen"/>
                <a:cs typeface="Sylfaen"/>
              </a:rPr>
              <a:t> </a:t>
            </a:r>
            <a:r>
              <a:rPr lang="en-US" sz="4900" spc="-5" dirty="0">
                <a:latin typeface="Sylfaen"/>
                <a:cs typeface="Sylfaen"/>
              </a:rPr>
              <a:t>of</a:t>
            </a:r>
            <a:r>
              <a:rPr lang="en-US" sz="4900" dirty="0">
                <a:latin typeface="Sylfaen"/>
                <a:cs typeface="Sylfaen"/>
              </a:rPr>
              <a:t> </a:t>
            </a:r>
            <a:r>
              <a:rPr lang="en-US" sz="4900" spc="-10" dirty="0">
                <a:latin typeface="Sylfaen"/>
                <a:cs typeface="Sylfaen"/>
              </a:rPr>
              <a:t>dielectric </a:t>
            </a:r>
            <a:r>
              <a:rPr lang="en-US" sz="4900" spc="-660" dirty="0">
                <a:latin typeface="Sylfaen"/>
                <a:cs typeface="Sylfaen"/>
              </a:rPr>
              <a:t> </a:t>
            </a:r>
            <a:r>
              <a:rPr lang="en-US" sz="4900" spc="-5" dirty="0">
                <a:latin typeface="Sylfaen"/>
                <a:cs typeface="Sylfaen"/>
              </a:rPr>
              <a:t>strength</a:t>
            </a:r>
            <a:r>
              <a:rPr lang="en-US" sz="4900" spc="-20" dirty="0">
                <a:latin typeface="Sylfaen"/>
                <a:cs typeface="Sylfaen"/>
              </a:rPr>
              <a:t> </a:t>
            </a:r>
            <a:r>
              <a:rPr lang="en-US" sz="4900" spc="-5" dirty="0">
                <a:latin typeface="Sylfaen"/>
                <a:cs typeface="Sylfaen"/>
              </a:rPr>
              <a:t>recovery</a:t>
            </a:r>
            <a:r>
              <a:rPr lang="en-US" sz="4900" spc="30" dirty="0">
                <a:latin typeface="Sylfaen"/>
                <a:cs typeface="Sylfaen"/>
              </a:rPr>
              <a:t> </a:t>
            </a:r>
            <a:r>
              <a:rPr lang="en-US" sz="4900" spc="-5" dirty="0">
                <a:latin typeface="Sylfaen"/>
                <a:cs typeface="Sylfaen"/>
              </a:rPr>
              <a:t>is</a:t>
            </a:r>
            <a:r>
              <a:rPr lang="en-US" sz="4900" spc="5" dirty="0">
                <a:latin typeface="Sylfaen"/>
                <a:cs typeface="Sylfaen"/>
              </a:rPr>
              <a:t> </a:t>
            </a:r>
            <a:r>
              <a:rPr lang="en-US" sz="4900" spc="-5" dirty="0">
                <a:latin typeface="Sylfaen"/>
                <a:cs typeface="Sylfaen"/>
              </a:rPr>
              <a:t>very</a:t>
            </a:r>
            <a:r>
              <a:rPr lang="en-US" sz="4900" spc="5" dirty="0">
                <a:latin typeface="Sylfaen"/>
                <a:cs typeface="Sylfaen"/>
              </a:rPr>
              <a:t> </a:t>
            </a:r>
            <a:r>
              <a:rPr lang="en-US" sz="4900" spc="-5" dirty="0">
                <a:latin typeface="Sylfaen"/>
                <a:cs typeface="Sylfaen"/>
              </a:rPr>
              <a:t>high.</a:t>
            </a:r>
            <a:endParaRPr lang="en-US" sz="4900" dirty="0">
              <a:latin typeface="Sylfaen"/>
              <a:cs typeface="Sylfaen"/>
            </a:endParaRPr>
          </a:p>
          <a:p>
            <a:pPr marL="299720" marR="210185" indent="-274320">
              <a:lnSpc>
                <a:spcPts val="2920"/>
              </a:lnSpc>
              <a:spcBef>
                <a:spcPts val="640"/>
              </a:spcBef>
              <a:buClr>
                <a:srgbClr val="0BD0D9"/>
              </a:buClr>
              <a:buSzPct val="94444"/>
              <a:buFont typeface="Wingdings"/>
              <a:buChar char=""/>
              <a:tabLst>
                <a:tab pos="299720" algn="l"/>
              </a:tabLst>
            </a:pPr>
            <a:r>
              <a:rPr lang="en-US" sz="4900" spc="-5" dirty="0">
                <a:latin typeface="Sylfaen"/>
                <a:cs typeface="Sylfaen"/>
              </a:rPr>
              <a:t>Due to vacuum arc extinction is very </a:t>
            </a:r>
            <a:r>
              <a:rPr lang="en-US" sz="4900" spc="-660" dirty="0">
                <a:latin typeface="Sylfaen"/>
                <a:cs typeface="Sylfaen"/>
              </a:rPr>
              <a:t> </a:t>
            </a:r>
            <a:r>
              <a:rPr lang="en-US" sz="4900" dirty="0">
                <a:latin typeface="Sylfaen"/>
                <a:cs typeface="Sylfaen"/>
              </a:rPr>
              <a:t>fast.</a:t>
            </a:r>
          </a:p>
          <a:p>
            <a:pPr marL="299720" marR="378460" indent="-299720">
              <a:lnSpc>
                <a:spcPts val="3560"/>
              </a:lnSpc>
              <a:spcBef>
                <a:spcPts val="60"/>
              </a:spcBef>
              <a:buClr>
                <a:srgbClr val="0BD0D9"/>
              </a:buClr>
              <a:buSzPct val="94444"/>
              <a:buFont typeface="Wingdings"/>
              <a:buChar char=""/>
              <a:tabLst>
                <a:tab pos="299720" algn="l"/>
              </a:tabLst>
            </a:pPr>
            <a:r>
              <a:rPr lang="en-US" sz="4900" spc="-5" dirty="0">
                <a:latin typeface="Sylfaen"/>
                <a:cs typeface="Sylfaen"/>
              </a:rPr>
              <a:t>The contacts loose metals gradually </a:t>
            </a:r>
            <a:r>
              <a:rPr lang="en-US" sz="4900" spc="-660" dirty="0">
                <a:latin typeface="Sylfaen"/>
                <a:cs typeface="Sylfaen"/>
              </a:rPr>
              <a:t> </a:t>
            </a:r>
            <a:r>
              <a:rPr lang="en-US" sz="4900" dirty="0">
                <a:latin typeface="Sylfaen"/>
                <a:cs typeface="Sylfaen"/>
              </a:rPr>
              <a:t>due</a:t>
            </a:r>
            <a:r>
              <a:rPr lang="en-US" sz="4900" spc="-20" dirty="0">
                <a:latin typeface="Sylfaen"/>
                <a:cs typeface="Sylfaen"/>
              </a:rPr>
              <a:t> </a:t>
            </a:r>
            <a:r>
              <a:rPr lang="en-US" sz="4900" spc="-5" dirty="0">
                <a:latin typeface="Sylfaen"/>
                <a:cs typeface="Sylfaen"/>
              </a:rPr>
              <a:t>to</a:t>
            </a:r>
            <a:r>
              <a:rPr lang="en-US" sz="4900" dirty="0">
                <a:latin typeface="Sylfaen"/>
                <a:cs typeface="Sylfaen"/>
              </a:rPr>
              <a:t> </a:t>
            </a:r>
            <a:r>
              <a:rPr lang="en-US" sz="4900" spc="-5" dirty="0">
                <a:latin typeface="Sylfaen"/>
                <a:cs typeface="Sylfaen"/>
              </a:rPr>
              <a:t>formation</a:t>
            </a:r>
            <a:r>
              <a:rPr lang="en-US" sz="4900" spc="5" dirty="0">
                <a:latin typeface="Sylfaen"/>
                <a:cs typeface="Sylfaen"/>
              </a:rPr>
              <a:t> </a:t>
            </a:r>
            <a:r>
              <a:rPr lang="en-US" sz="4900" spc="-5" dirty="0">
                <a:latin typeface="Sylfaen"/>
                <a:cs typeface="Sylfaen"/>
              </a:rPr>
              <a:t>of</a:t>
            </a:r>
            <a:r>
              <a:rPr lang="en-US" sz="4900" spc="5" dirty="0">
                <a:latin typeface="Sylfaen"/>
                <a:cs typeface="Sylfaen"/>
              </a:rPr>
              <a:t> </a:t>
            </a:r>
            <a:r>
              <a:rPr lang="en-US" sz="4900" spc="-5" dirty="0">
                <a:latin typeface="Sylfaen"/>
                <a:cs typeface="Sylfaen"/>
              </a:rPr>
              <a:t>metal</a:t>
            </a:r>
            <a:r>
              <a:rPr lang="en-US" sz="4900" spc="-15" dirty="0">
                <a:latin typeface="Sylfaen"/>
                <a:cs typeface="Sylfaen"/>
              </a:rPr>
              <a:t> </a:t>
            </a:r>
            <a:r>
              <a:rPr lang="en-US" sz="4900" spc="-5" dirty="0" err="1">
                <a:latin typeface="Sylfaen"/>
                <a:cs typeface="Sylfaen"/>
              </a:rPr>
              <a:t>vapours</a:t>
            </a:r>
            <a:r>
              <a:rPr lang="en-US" sz="4900" spc="-5" dirty="0">
                <a:latin typeface="Sylfaen"/>
                <a:cs typeface="Sylfaen"/>
              </a:rPr>
              <a:t>.</a:t>
            </a:r>
            <a:endParaRPr lang="en-US" sz="4900" dirty="0">
              <a:latin typeface="Sylfaen"/>
              <a:cs typeface="Sylfaen"/>
            </a:endParaRPr>
          </a:p>
          <a:p>
            <a:endParaRPr lang="en-IN" dirty="0"/>
          </a:p>
        </p:txBody>
      </p:sp>
      <p:sp>
        <p:nvSpPr>
          <p:cNvPr id="4" name="Slide Number Placeholder 3">
            <a:extLst>
              <a:ext uri="{FF2B5EF4-FFF2-40B4-BE49-F238E27FC236}">
                <a16:creationId xmlns:a16="http://schemas.microsoft.com/office/drawing/2014/main" id="{FE66DB11-FE21-4016-82C0-FA5076E7ED0B}"/>
              </a:ext>
            </a:extLst>
          </p:cNvPr>
          <p:cNvSpPr>
            <a:spLocks noGrp="1"/>
          </p:cNvSpPr>
          <p:nvPr>
            <p:ph type="sldNum" sz="quarter" idx="12"/>
          </p:nvPr>
        </p:nvSpPr>
        <p:spPr/>
        <p:txBody>
          <a:bodyPr/>
          <a:lstStyle/>
          <a:p>
            <a:fld id="{CA9F79F9-620A-454C-B44A-099229A02D1C}" type="slidenum">
              <a:rPr lang="en-IN" smtClean="0"/>
              <a:pPr/>
              <a:t>123</a:t>
            </a:fld>
            <a:endParaRPr lang="en-IN"/>
          </a:p>
        </p:txBody>
      </p:sp>
      <p:pic>
        <p:nvPicPr>
          <p:cNvPr id="5" name="object 4">
            <a:extLst>
              <a:ext uri="{FF2B5EF4-FFF2-40B4-BE49-F238E27FC236}">
                <a16:creationId xmlns:a16="http://schemas.microsoft.com/office/drawing/2014/main" id="{23E73FD7-6EE8-4887-A8DC-A94693F1706F}"/>
              </a:ext>
            </a:extLst>
          </p:cNvPr>
          <p:cNvPicPr/>
          <p:nvPr/>
        </p:nvPicPr>
        <p:blipFill>
          <a:blip r:embed="rId2" cstate="print"/>
          <a:stretch>
            <a:fillRect/>
          </a:stretch>
        </p:blipFill>
        <p:spPr>
          <a:xfrm>
            <a:off x="7963270" y="1954107"/>
            <a:ext cx="3355759" cy="3843011"/>
          </a:xfrm>
          <a:prstGeom prst="rect">
            <a:avLst/>
          </a:prstGeom>
        </p:spPr>
      </p:pic>
      <p:pic>
        <p:nvPicPr>
          <p:cNvPr id="6" name="Picture 5">
            <a:extLst>
              <a:ext uri="{FF2B5EF4-FFF2-40B4-BE49-F238E27FC236}">
                <a16:creationId xmlns:a16="http://schemas.microsoft.com/office/drawing/2014/main" id="{95F17EDB-C1F6-4179-BB59-C350C7666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81966792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DC1C5-DAD4-4E54-8EFF-3D2E0C80F7EC}"/>
              </a:ext>
            </a:extLst>
          </p:cNvPr>
          <p:cNvSpPr>
            <a:spLocks noGrp="1"/>
          </p:cNvSpPr>
          <p:nvPr>
            <p:ph type="title"/>
          </p:nvPr>
        </p:nvSpPr>
        <p:spPr>
          <a:xfrm>
            <a:off x="1097280" y="286603"/>
            <a:ext cx="7292118" cy="1450757"/>
          </a:xfrm>
        </p:spPr>
        <p:txBody>
          <a:bodyPr/>
          <a:lstStyle/>
          <a:p>
            <a:r>
              <a:rPr lang="en-IN" sz="4800" spc="-65" dirty="0">
                <a:solidFill>
                  <a:srgbClr val="FF0000"/>
                </a:solidFill>
                <a:latin typeface="Calibri"/>
                <a:cs typeface="Calibri"/>
              </a:rPr>
              <a:t>VACCUM</a:t>
            </a:r>
            <a:r>
              <a:rPr lang="en-IN" sz="4800" spc="-15" dirty="0">
                <a:solidFill>
                  <a:srgbClr val="FF0000"/>
                </a:solidFill>
                <a:latin typeface="Calibri"/>
                <a:cs typeface="Calibri"/>
              </a:rPr>
              <a:t> </a:t>
            </a:r>
            <a:r>
              <a:rPr lang="en-IN" sz="4800" spc="-10" dirty="0">
                <a:solidFill>
                  <a:srgbClr val="FF0000"/>
                </a:solidFill>
                <a:latin typeface="Calibri"/>
                <a:cs typeface="Calibri"/>
              </a:rPr>
              <a:t>CIRCUIT</a:t>
            </a:r>
            <a:r>
              <a:rPr lang="en-IN" sz="4800" spc="-25" dirty="0">
                <a:solidFill>
                  <a:srgbClr val="FF0000"/>
                </a:solidFill>
                <a:latin typeface="Calibri"/>
                <a:cs typeface="Calibri"/>
              </a:rPr>
              <a:t> </a:t>
            </a:r>
            <a:r>
              <a:rPr lang="en-IN" sz="4800" spc="-15" dirty="0">
                <a:solidFill>
                  <a:srgbClr val="FF0000"/>
                </a:solidFill>
                <a:latin typeface="Calibri"/>
                <a:cs typeface="Calibri"/>
              </a:rPr>
              <a:t>BREAKER</a:t>
            </a:r>
            <a:endParaRPr lang="en-IN" dirty="0">
              <a:solidFill>
                <a:srgbClr val="FF0000"/>
              </a:solidFill>
            </a:endParaRPr>
          </a:p>
        </p:txBody>
      </p:sp>
      <p:sp>
        <p:nvSpPr>
          <p:cNvPr id="3" name="Content Placeholder 2">
            <a:extLst>
              <a:ext uri="{FF2B5EF4-FFF2-40B4-BE49-F238E27FC236}">
                <a16:creationId xmlns:a16="http://schemas.microsoft.com/office/drawing/2014/main" id="{EFAE64FA-A10D-4288-823F-DE63AFEF4CA2}"/>
              </a:ext>
            </a:extLst>
          </p:cNvPr>
          <p:cNvSpPr>
            <a:spLocks noGrp="1"/>
          </p:cNvSpPr>
          <p:nvPr>
            <p:ph idx="1"/>
          </p:nvPr>
        </p:nvSpPr>
        <p:spPr>
          <a:xfrm>
            <a:off x="1097279" y="1845734"/>
            <a:ext cx="9298471" cy="4120060"/>
          </a:xfrm>
        </p:spPr>
        <p:txBody>
          <a:bodyPr>
            <a:normAutofit fontScale="25000" lnSpcReduction="20000"/>
          </a:bodyPr>
          <a:lstStyle/>
          <a:p>
            <a:pPr marL="12700" indent="0">
              <a:lnSpc>
                <a:spcPct val="100000"/>
              </a:lnSpc>
              <a:spcBef>
                <a:spcPts val="770"/>
              </a:spcBef>
              <a:buClr>
                <a:srgbClr val="0BD0D9"/>
              </a:buClr>
              <a:buSzPct val="91071"/>
              <a:buNone/>
              <a:tabLst>
                <a:tab pos="287020" algn="l"/>
              </a:tabLst>
            </a:pPr>
            <a:r>
              <a:rPr lang="en-US" sz="5400" spc="-5" dirty="0">
                <a:latin typeface="Sylfaen"/>
                <a:cs typeface="Sylfaen"/>
              </a:rPr>
              <a:t>   </a:t>
            </a:r>
            <a:r>
              <a:rPr lang="en-US" sz="11200" spc="-20" dirty="0">
                <a:solidFill>
                  <a:srgbClr val="FFC000"/>
                </a:solidFill>
                <a:latin typeface="Constantia"/>
                <a:cs typeface="Sylfaen"/>
              </a:rPr>
              <a:t>A</a:t>
            </a:r>
            <a:r>
              <a:rPr lang="en-US" sz="11200" spc="-20" dirty="0">
                <a:solidFill>
                  <a:srgbClr val="FFC000"/>
                </a:solidFill>
                <a:latin typeface="Constantia"/>
                <a:cs typeface="Constantia"/>
              </a:rPr>
              <a:t>dvantages:</a:t>
            </a:r>
            <a:endParaRPr lang="en-US" sz="11200" spc="-5" dirty="0">
              <a:latin typeface="Sylfaen"/>
              <a:cs typeface="Sylfaen"/>
            </a:endParaRPr>
          </a:p>
          <a:p>
            <a:pPr marL="698500" indent="-685800">
              <a:lnSpc>
                <a:spcPct val="100000"/>
              </a:lnSpc>
              <a:spcBef>
                <a:spcPts val="770"/>
              </a:spcBef>
              <a:buClr>
                <a:srgbClr val="0BD0D9"/>
              </a:buClr>
              <a:buSzPct val="91071"/>
              <a:buFont typeface="Wingdings" panose="05000000000000000000" pitchFamily="2" charset="2"/>
              <a:buChar char="Ø"/>
              <a:tabLst>
                <a:tab pos="287020" algn="l"/>
              </a:tabLst>
            </a:pPr>
            <a:r>
              <a:rPr lang="en-US" sz="7200" spc="-5" dirty="0">
                <a:latin typeface="Sylfaen"/>
                <a:cs typeface="Sylfaen"/>
              </a:rPr>
              <a:t>Free</a:t>
            </a:r>
            <a:r>
              <a:rPr lang="en-US" sz="7200" spc="-15" dirty="0">
                <a:latin typeface="Sylfaen"/>
                <a:cs typeface="Sylfaen"/>
              </a:rPr>
              <a:t> </a:t>
            </a:r>
            <a:r>
              <a:rPr lang="en-US" sz="7200" spc="-10" dirty="0">
                <a:latin typeface="Sylfaen"/>
                <a:cs typeface="Sylfaen"/>
              </a:rPr>
              <a:t>from</a:t>
            </a:r>
            <a:r>
              <a:rPr lang="en-US" sz="7200" spc="25" dirty="0">
                <a:latin typeface="Sylfaen"/>
                <a:cs typeface="Sylfaen"/>
              </a:rPr>
              <a:t> </a:t>
            </a:r>
            <a:r>
              <a:rPr lang="en-US" sz="7200" spc="-5" dirty="0">
                <a:latin typeface="Sylfaen"/>
                <a:cs typeface="Sylfaen"/>
              </a:rPr>
              <a:t>arc</a:t>
            </a:r>
            <a:r>
              <a:rPr lang="en-US" sz="7200" dirty="0">
                <a:latin typeface="Sylfaen"/>
                <a:cs typeface="Sylfaen"/>
              </a:rPr>
              <a:t> </a:t>
            </a:r>
            <a:r>
              <a:rPr lang="en-US" sz="7200" spc="-5" dirty="0">
                <a:latin typeface="Sylfaen"/>
                <a:cs typeface="Sylfaen"/>
              </a:rPr>
              <a:t>and</a:t>
            </a:r>
            <a:r>
              <a:rPr lang="en-US" sz="7200" dirty="0">
                <a:latin typeface="Sylfaen"/>
                <a:cs typeface="Sylfaen"/>
              </a:rPr>
              <a:t> </a:t>
            </a:r>
            <a:r>
              <a:rPr lang="en-US" sz="7200" spc="-10" dirty="0">
                <a:latin typeface="Sylfaen"/>
                <a:cs typeface="Sylfaen"/>
              </a:rPr>
              <a:t>fire</a:t>
            </a:r>
            <a:r>
              <a:rPr lang="en-US" sz="7200" spc="10" dirty="0">
                <a:latin typeface="Sylfaen"/>
                <a:cs typeface="Sylfaen"/>
              </a:rPr>
              <a:t> </a:t>
            </a:r>
            <a:r>
              <a:rPr lang="en-US" sz="7200" spc="-5" dirty="0">
                <a:latin typeface="Sylfaen"/>
                <a:cs typeface="Sylfaen"/>
              </a:rPr>
              <a:t>hazards.</a:t>
            </a:r>
            <a:endParaRPr lang="en-US" sz="7200" dirty="0">
              <a:latin typeface="Sylfaen"/>
              <a:cs typeface="Sylfaen"/>
            </a:endParaRPr>
          </a:p>
          <a:p>
            <a:pPr marL="698500" indent="-685800">
              <a:lnSpc>
                <a:spcPct val="100000"/>
              </a:lnSpc>
              <a:spcBef>
                <a:spcPts val="770"/>
              </a:spcBef>
              <a:buClr>
                <a:srgbClr val="0BD0D9"/>
              </a:buClr>
              <a:buSzPct val="91071"/>
              <a:buFont typeface="Wingdings" panose="05000000000000000000" pitchFamily="2" charset="2"/>
              <a:buChar char="Ø"/>
              <a:tabLst>
                <a:tab pos="287020" algn="l"/>
              </a:tabLst>
            </a:pPr>
            <a:r>
              <a:rPr lang="en-US" sz="7200" spc="-5" dirty="0">
                <a:latin typeface="Sylfaen"/>
                <a:cs typeface="Sylfaen"/>
              </a:rPr>
              <a:t>Low</a:t>
            </a:r>
            <a:r>
              <a:rPr lang="en-US" sz="7200" spc="-15" dirty="0">
                <a:latin typeface="Sylfaen"/>
                <a:cs typeface="Sylfaen"/>
              </a:rPr>
              <a:t> </a:t>
            </a:r>
            <a:r>
              <a:rPr lang="en-US" sz="7200" spc="-5" dirty="0">
                <a:latin typeface="Sylfaen"/>
                <a:cs typeface="Sylfaen"/>
              </a:rPr>
              <a:t>cost for</a:t>
            </a:r>
            <a:r>
              <a:rPr lang="en-US" sz="7200" spc="10" dirty="0">
                <a:latin typeface="Sylfaen"/>
                <a:cs typeface="Sylfaen"/>
              </a:rPr>
              <a:t> </a:t>
            </a:r>
            <a:r>
              <a:rPr lang="en-US" sz="7200" spc="-5" dirty="0">
                <a:latin typeface="Sylfaen"/>
                <a:cs typeface="Sylfaen"/>
              </a:rPr>
              <a:t>maintenance</a:t>
            </a:r>
            <a:r>
              <a:rPr lang="en-US" sz="7200" spc="20" dirty="0">
                <a:latin typeface="Sylfaen"/>
                <a:cs typeface="Sylfaen"/>
              </a:rPr>
              <a:t> </a:t>
            </a:r>
            <a:r>
              <a:rPr lang="en-US" sz="7200" spc="-5" dirty="0">
                <a:latin typeface="Sylfaen"/>
                <a:cs typeface="Sylfaen"/>
              </a:rPr>
              <a:t>&amp;</a:t>
            </a:r>
            <a:r>
              <a:rPr lang="en-US" sz="7200" spc="5" dirty="0">
                <a:latin typeface="Sylfaen"/>
                <a:cs typeface="Sylfaen"/>
              </a:rPr>
              <a:t> </a:t>
            </a:r>
            <a:r>
              <a:rPr lang="en-US" sz="7200" spc="-5" dirty="0">
                <a:latin typeface="Sylfaen"/>
                <a:cs typeface="Sylfaen"/>
              </a:rPr>
              <a:t>simpler</a:t>
            </a:r>
            <a:r>
              <a:rPr lang="en-US" sz="7200" dirty="0">
                <a:latin typeface="Sylfaen"/>
                <a:cs typeface="Sylfaen"/>
              </a:rPr>
              <a:t> </a:t>
            </a:r>
            <a:r>
              <a:rPr lang="en-US" sz="7200" spc="-5" dirty="0">
                <a:latin typeface="Sylfaen"/>
                <a:cs typeface="Sylfaen"/>
              </a:rPr>
              <a:t>mechanism.</a:t>
            </a:r>
            <a:r>
              <a:rPr lang="en-US" sz="7200" dirty="0">
                <a:latin typeface="Sylfaen"/>
                <a:cs typeface="Sylfaen"/>
              </a:rPr>
              <a:t> </a:t>
            </a:r>
          </a:p>
          <a:p>
            <a:pPr marL="698500" indent="-685800">
              <a:lnSpc>
                <a:spcPct val="100000"/>
              </a:lnSpc>
              <a:spcBef>
                <a:spcPts val="770"/>
              </a:spcBef>
              <a:buClr>
                <a:srgbClr val="0BD0D9"/>
              </a:buClr>
              <a:buSzPct val="91071"/>
              <a:buFont typeface="Wingdings" panose="05000000000000000000" pitchFamily="2" charset="2"/>
              <a:buChar char="Ø"/>
              <a:tabLst>
                <a:tab pos="287020" algn="l"/>
              </a:tabLst>
            </a:pPr>
            <a:r>
              <a:rPr lang="en-US" sz="7200" spc="-5" dirty="0">
                <a:latin typeface="Sylfaen"/>
                <a:cs typeface="Sylfaen"/>
              </a:rPr>
              <a:t>Low</a:t>
            </a:r>
            <a:r>
              <a:rPr lang="en-US" sz="7200" spc="-15" dirty="0">
                <a:latin typeface="Sylfaen"/>
                <a:cs typeface="Sylfaen"/>
              </a:rPr>
              <a:t> </a:t>
            </a:r>
            <a:r>
              <a:rPr lang="en-US" sz="7200" spc="-5" dirty="0">
                <a:latin typeface="Sylfaen"/>
                <a:cs typeface="Sylfaen"/>
              </a:rPr>
              <a:t>arcing</a:t>
            </a:r>
            <a:r>
              <a:rPr lang="en-US" sz="7200" spc="25" dirty="0">
                <a:latin typeface="Sylfaen"/>
                <a:cs typeface="Sylfaen"/>
              </a:rPr>
              <a:t> </a:t>
            </a:r>
            <a:r>
              <a:rPr lang="en-US" sz="7200" spc="-10" dirty="0">
                <a:latin typeface="Sylfaen"/>
                <a:cs typeface="Sylfaen"/>
              </a:rPr>
              <a:t>time</a:t>
            </a:r>
            <a:r>
              <a:rPr lang="en-US" sz="7200" spc="5" dirty="0">
                <a:latin typeface="Sylfaen"/>
                <a:cs typeface="Sylfaen"/>
              </a:rPr>
              <a:t> </a:t>
            </a:r>
            <a:r>
              <a:rPr lang="en-US" sz="7200" spc="-5" dirty="0">
                <a:latin typeface="Sylfaen"/>
                <a:cs typeface="Sylfaen"/>
              </a:rPr>
              <a:t>&amp; high</a:t>
            </a:r>
            <a:r>
              <a:rPr lang="en-US" sz="7200" spc="5" dirty="0">
                <a:latin typeface="Sylfaen"/>
                <a:cs typeface="Sylfaen"/>
              </a:rPr>
              <a:t> </a:t>
            </a:r>
            <a:r>
              <a:rPr lang="en-US" sz="7200" spc="-5" dirty="0">
                <a:latin typeface="Sylfaen"/>
                <a:cs typeface="Sylfaen"/>
              </a:rPr>
              <a:t>contact</a:t>
            </a:r>
            <a:r>
              <a:rPr lang="en-US" sz="7200" spc="10" dirty="0">
                <a:latin typeface="Sylfaen"/>
                <a:cs typeface="Sylfaen"/>
              </a:rPr>
              <a:t> </a:t>
            </a:r>
            <a:r>
              <a:rPr lang="en-US" sz="7200" spc="-5" dirty="0">
                <a:latin typeface="Sylfaen"/>
                <a:cs typeface="Sylfaen"/>
              </a:rPr>
              <a:t>life.</a:t>
            </a:r>
            <a:endParaRPr lang="en-US" sz="7200" dirty="0">
              <a:latin typeface="Sylfaen"/>
              <a:cs typeface="Sylfaen"/>
            </a:endParaRPr>
          </a:p>
          <a:p>
            <a:pPr marL="698500" indent="-685800">
              <a:lnSpc>
                <a:spcPct val="100000"/>
              </a:lnSpc>
              <a:spcBef>
                <a:spcPts val="770"/>
              </a:spcBef>
              <a:buClr>
                <a:srgbClr val="0BD0D9"/>
              </a:buClr>
              <a:buSzPct val="91071"/>
              <a:buFont typeface="Wingdings" panose="05000000000000000000" pitchFamily="2" charset="2"/>
              <a:buChar char="Ø"/>
              <a:tabLst>
                <a:tab pos="287020" algn="l"/>
              </a:tabLst>
            </a:pPr>
            <a:r>
              <a:rPr lang="en-US" sz="7200" spc="-5" dirty="0">
                <a:latin typeface="Sylfaen"/>
                <a:cs typeface="Sylfaen"/>
              </a:rPr>
              <a:t>Silent</a:t>
            </a:r>
            <a:r>
              <a:rPr lang="en-US" sz="7200" spc="10" dirty="0">
                <a:latin typeface="Sylfaen"/>
                <a:cs typeface="Sylfaen"/>
              </a:rPr>
              <a:t> </a:t>
            </a:r>
            <a:r>
              <a:rPr lang="en-US" sz="7200" spc="-5" dirty="0">
                <a:latin typeface="Sylfaen"/>
                <a:cs typeface="Sylfaen"/>
              </a:rPr>
              <a:t>and</a:t>
            </a:r>
            <a:r>
              <a:rPr lang="en-US" sz="7200" spc="10" dirty="0">
                <a:latin typeface="Sylfaen"/>
                <a:cs typeface="Sylfaen"/>
              </a:rPr>
              <a:t> </a:t>
            </a:r>
            <a:r>
              <a:rPr lang="en-US" sz="7200" spc="-5" dirty="0">
                <a:latin typeface="Sylfaen"/>
                <a:cs typeface="Sylfaen"/>
              </a:rPr>
              <a:t>less</a:t>
            </a:r>
            <a:r>
              <a:rPr lang="en-US" sz="7200" spc="-20" dirty="0">
                <a:latin typeface="Sylfaen"/>
                <a:cs typeface="Sylfaen"/>
              </a:rPr>
              <a:t> </a:t>
            </a:r>
            <a:r>
              <a:rPr lang="en-US" sz="7200" spc="-10" dirty="0">
                <a:latin typeface="Sylfaen"/>
                <a:cs typeface="Sylfaen"/>
              </a:rPr>
              <a:t>vibrational</a:t>
            </a:r>
            <a:r>
              <a:rPr lang="en-US" sz="7200" spc="50" dirty="0">
                <a:latin typeface="Sylfaen"/>
                <a:cs typeface="Sylfaen"/>
              </a:rPr>
              <a:t> </a:t>
            </a:r>
            <a:r>
              <a:rPr lang="en-US" sz="7200" spc="-10" dirty="0">
                <a:latin typeface="Sylfaen"/>
                <a:cs typeface="Sylfaen"/>
              </a:rPr>
              <a:t>operation.</a:t>
            </a:r>
            <a:endParaRPr lang="en-US" sz="7200" dirty="0">
              <a:latin typeface="Sylfaen"/>
              <a:cs typeface="Sylfaen"/>
            </a:endParaRPr>
          </a:p>
          <a:p>
            <a:pPr marL="698500" indent="-685800">
              <a:lnSpc>
                <a:spcPct val="100000"/>
              </a:lnSpc>
              <a:spcBef>
                <a:spcPts val="770"/>
              </a:spcBef>
              <a:buClr>
                <a:srgbClr val="0BD0D9"/>
              </a:buClr>
              <a:buSzPct val="91071"/>
              <a:buFont typeface="Wingdings" panose="05000000000000000000" pitchFamily="2" charset="2"/>
              <a:buChar char="Ø"/>
              <a:tabLst>
                <a:tab pos="287020" algn="l"/>
              </a:tabLst>
            </a:pPr>
            <a:r>
              <a:rPr lang="en-US" sz="7200" spc="-5" dirty="0">
                <a:latin typeface="Sylfaen"/>
                <a:cs typeface="Sylfaen"/>
              </a:rPr>
              <a:t>Due</a:t>
            </a:r>
            <a:r>
              <a:rPr lang="en-US" sz="7200" spc="-15" dirty="0">
                <a:latin typeface="Sylfaen"/>
                <a:cs typeface="Sylfaen"/>
              </a:rPr>
              <a:t> </a:t>
            </a:r>
            <a:r>
              <a:rPr lang="en-US" sz="7200" spc="-5" dirty="0">
                <a:latin typeface="Sylfaen"/>
                <a:cs typeface="Sylfaen"/>
              </a:rPr>
              <a:t>to</a:t>
            </a:r>
            <a:r>
              <a:rPr lang="en-US" sz="7200" spc="5" dirty="0">
                <a:latin typeface="Sylfaen"/>
                <a:cs typeface="Sylfaen"/>
              </a:rPr>
              <a:t> </a:t>
            </a:r>
            <a:r>
              <a:rPr lang="en-US" sz="7200" spc="-5" dirty="0">
                <a:latin typeface="Sylfaen"/>
                <a:cs typeface="Sylfaen"/>
              </a:rPr>
              <a:t>vacuum</a:t>
            </a:r>
            <a:r>
              <a:rPr lang="en-US" sz="7200" spc="15" dirty="0">
                <a:latin typeface="Sylfaen"/>
                <a:cs typeface="Sylfaen"/>
              </a:rPr>
              <a:t> </a:t>
            </a:r>
            <a:r>
              <a:rPr lang="en-US" sz="7200" spc="-5" dirty="0">
                <a:latin typeface="Sylfaen"/>
                <a:cs typeface="Sylfaen"/>
              </a:rPr>
              <a:t>contacts</a:t>
            </a:r>
            <a:r>
              <a:rPr lang="en-US" sz="7200" spc="10" dirty="0">
                <a:latin typeface="Sylfaen"/>
                <a:cs typeface="Sylfaen"/>
              </a:rPr>
              <a:t> </a:t>
            </a:r>
            <a:r>
              <a:rPr lang="en-US" sz="7200" spc="-10" dirty="0">
                <a:latin typeface="Sylfaen"/>
                <a:cs typeface="Sylfaen"/>
              </a:rPr>
              <a:t>remain</a:t>
            </a:r>
            <a:r>
              <a:rPr lang="en-US" sz="7200" spc="30" dirty="0">
                <a:latin typeface="Sylfaen"/>
                <a:cs typeface="Sylfaen"/>
              </a:rPr>
              <a:t> </a:t>
            </a:r>
            <a:r>
              <a:rPr lang="en-US" sz="7200" spc="-5" dirty="0">
                <a:latin typeface="Sylfaen"/>
                <a:cs typeface="Sylfaen"/>
              </a:rPr>
              <a:t>free</a:t>
            </a:r>
            <a:r>
              <a:rPr lang="en-US" sz="7200" spc="5" dirty="0">
                <a:latin typeface="Sylfaen"/>
                <a:cs typeface="Sylfaen"/>
              </a:rPr>
              <a:t> </a:t>
            </a:r>
            <a:r>
              <a:rPr lang="en-US" sz="7200" spc="-10" dirty="0">
                <a:latin typeface="Sylfaen"/>
                <a:cs typeface="Sylfaen"/>
              </a:rPr>
              <a:t>from</a:t>
            </a:r>
            <a:r>
              <a:rPr lang="en-US" sz="7200" spc="30" dirty="0">
                <a:latin typeface="Sylfaen"/>
                <a:cs typeface="Sylfaen"/>
              </a:rPr>
              <a:t> </a:t>
            </a:r>
            <a:r>
              <a:rPr lang="en-US" sz="7200" spc="-10" dirty="0">
                <a:latin typeface="Sylfaen"/>
                <a:cs typeface="Sylfaen"/>
              </a:rPr>
              <a:t>corrosion.</a:t>
            </a:r>
            <a:endParaRPr lang="en-US" sz="7200" dirty="0">
              <a:latin typeface="Sylfaen"/>
              <a:cs typeface="Sylfaen"/>
            </a:endParaRPr>
          </a:p>
          <a:p>
            <a:pPr marL="698500" indent="-685800">
              <a:lnSpc>
                <a:spcPct val="100000"/>
              </a:lnSpc>
              <a:spcBef>
                <a:spcPts val="770"/>
              </a:spcBef>
              <a:buClr>
                <a:srgbClr val="0BD0D9"/>
              </a:buClr>
              <a:buSzPct val="91071"/>
              <a:buFont typeface="Wingdings" panose="05000000000000000000" pitchFamily="2" charset="2"/>
              <a:buChar char="Ø"/>
              <a:tabLst>
                <a:tab pos="287020" algn="l"/>
              </a:tabLst>
            </a:pPr>
            <a:r>
              <a:rPr lang="en-US" sz="7200" spc="-5" dirty="0">
                <a:latin typeface="Sylfaen"/>
                <a:cs typeface="Sylfaen"/>
              </a:rPr>
              <a:t>No</a:t>
            </a:r>
            <a:r>
              <a:rPr lang="en-US" sz="7200" spc="-30" dirty="0">
                <a:latin typeface="Sylfaen"/>
                <a:cs typeface="Sylfaen"/>
              </a:rPr>
              <a:t> </a:t>
            </a:r>
            <a:r>
              <a:rPr lang="en-US" sz="7200" spc="-5" dirty="0">
                <a:latin typeface="Sylfaen"/>
                <a:cs typeface="Sylfaen"/>
              </a:rPr>
              <a:t>byproducts formed.</a:t>
            </a:r>
            <a:endParaRPr lang="en-US" sz="7200" dirty="0">
              <a:latin typeface="Sylfaen"/>
              <a:cs typeface="Sylfaen"/>
            </a:endParaRPr>
          </a:p>
          <a:p>
            <a:pPr marL="12700">
              <a:lnSpc>
                <a:spcPct val="100000"/>
              </a:lnSpc>
              <a:spcBef>
                <a:spcPts val="935"/>
              </a:spcBef>
            </a:pPr>
            <a:r>
              <a:rPr lang="en-US" sz="12800" spc="-20" dirty="0">
                <a:solidFill>
                  <a:srgbClr val="FFC000"/>
                </a:solidFill>
                <a:latin typeface="Constantia"/>
                <a:cs typeface="Constantia"/>
              </a:rPr>
              <a:t>Disadvantages:</a:t>
            </a:r>
            <a:endParaRPr lang="en-US" sz="12800" dirty="0">
              <a:latin typeface="Constantia"/>
              <a:cs typeface="Constantia"/>
            </a:endParaRPr>
          </a:p>
          <a:p>
            <a:pPr marL="698500" indent="-685800">
              <a:lnSpc>
                <a:spcPct val="100000"/>
              </a:lnSpc>
              <a:spcBef>
                <a:spcPts val="700"/>
              </a:spcBef>
              <a:buClr>
                <a:srgbClr val="0BD0D9"/>
              </a:buClr>
              <a:buSzPct val="91071"/>
              <a:buFont typeface="Wingdings" panose="05000000000000000000" pitchFamily="2" charset="2"/>
              <a:buChar char="Ø"/>
              <a:tabLst>
                <a:tab pos="287020" algn="l"/>
              </a:tabLst>
            </a:pPr>
            <a:r>
              <a:rPr lang="en-US" sz="7200" spc="-5" dirty="0">
                <a:latin typeface="Sylfaen"/>
                <a:cs typeface="Sylfaen"/>
              </a:rPr>
              <a:t>High</a:t>
            </a:r>
            <a:r>
              <a:rPr lang="en-US" sz="7200" dirty="0">
                <a:latin typeface="Sylfaen"/>
                <a:cs typeface="Sylfaen"/>
              </a:rPr>
              <a:t> </a:t>
            </a:r>
            <a:r>
              <a:rPr lang="en-US" sz="7200" spc="-10" dirty="0">
                <a:latin typeface="Sylfaen"/>
                <a:cs typeface="Sylfaen"/>
              </a:rPr>
              <a:t>initial</a:t>
            </a:r>
            <a:r>
              <a:rPr lang="en-US" sz="7200" spc="20" dirty="0">
                <a:latin typeface="Sylfaen"/>
                <a:cs typeface="Sylfaen"/>
              </a:rPr>
              <a:t> </a:t>
            </a:r>
            <a:r>
              <a:rPr lang="en-US" sz="7200" spc="-5" dirty="0">
                <a:latin typeface="Sylfaen"/>
                <a:cs typeface="Sylfaen"/>
              </a:rPr>
              <a:t>cost</a:t>
            </a:r>
            <a:r>
              <a:rPr lang="en-US" sz="7200" dirty="0">
                <a:latin typeface="Sylfaen"/>
                <a:cs typeface="Sylfaen"/>
              </a:rPr>
              <a:t> </a:t>
            </a:r>
            <a:r>
              <a:rPr lang="en-US" sz="7200" spc="-5" dirty="0">
                <a:latin typeface="Sylfaen"/>
                <a:cs typeface="Sylfaen"/>
              </a:rPr>
              <a:t>due</a:t>
            </a:r>
            <a:r>
              <a:rPr lang="en-US" sz="7200" spc="5" dirty="0">
                <a:latin typeface="Sylfaen"/>
                <a:cs typeface="Sylfaen"/>
              </a:rPr>
              <a:t> </a:t>
            </a:r>
            <a:r>
              <a:rPr lang="en-US" sz="7200" spc="-5" dirty="0">
                <a:latin typeface="Sylfaen"/>
                <a:cs typeface="Sylfaen"/>
              </a:rPr>
              <a:t>to </a:t>
            </a:r>
            <a:r>
              <a:rPr lang="en-US" sz="7200" spc="-10" dirty="0">
                <a:latin typeface="Sylfaen"/>
                <a:cs typeface="Sylfaen"/>
              </a:rPr>
              <a:t>creation</a:t>
            </a:r>
            <a:r>
              <a:rPr lang="en-US" sz="7200" spc="35" dirty="0">
                <a:latin typeface="Sylfaen"/>
                <a:cs typeface="Sylfaen"/>
              </a:rPr>
              <a:t> </a:t>
            </a:r>
            <a:r>
              <a:rPr lang="en-US" sz="7200" spc="-10" dirty="0">
                <a:latin typeface="Sylfaen"/>
                <a:cs typeface="Sylfaen"/>
              </a:rPr>
              <a:t>of</a:t>
            </a:r>
            <a:r>
              <a:rPr lang="en-US" sz="7200" dirty="0">
                <a:latin typeface="Sylfaen"/>
                <a:cs typeface="Sylfaen"/>
              </a:rPr>
              <a:t> </a:t>
            </a:r>
            <a:r>
              <a:rPr lang="en-US" sz="7200" spc="-5" dirty="0">
                <a:latin typeface="Sylfaen"/>
                <a:cs typeface="Sylfaen"/>
              </a:rPr>
              <a:t>vacuum.</a:t>
            </a:r>
            <a:endParaRPr lang="en-US" sz="7200" dirty="0">
              <a:latin typeface="Sylfaen"/>
              <a:cs typeface="Sylfaen"/>
            </a:endParaRPr>
          </a:p>
          <a:p>
            <a:pPr marL="698500" indent="-685800">
              <a:lnSpc>
                <a:spcPct val="100000"/>
              </a:lnSpc>
              <a:spcBef>
                <a:spcPts val="700"/>
              </a:spcBef>
              <a:buClr>
                <a:srgbClr val="0BD0D9"/>
              </a:buClr>
              <a:buSzPct val="91071"/>
              <a:buFont typeface="Wingdings" panose="05000000000000000000" pitchFamily="2" charset="2"/>
              <a:buChar char="Ø"/>
              <a:tabLst>
                <a:tab pos="287020" algn="l"/>
              </a:tabLst>
            </a:pPr>
            <a:r>
              <a:rPr lang="en-US" sz="7200" spc="-5" dirty="0">
                <a:latin typeface="Sylfaen"/>
                <a:cs typeface="Sylfaen"/>
              </a:rPr>
              <a:t>Surface</a:t>
            </a:r>
            <a:r>
              <a:rPr lang="en-US" sz="7200" dirty="0">
                <a:latin typeface="Sylfaen"/>
                <a:cs typeface="Sylfaen"/>
              </a:rPr>
              <a:t> </a:t>
            </a:r>
            <a:r>
              <a:rPr lang="en-US" sz="7200" spc="-10" dirty="0">
                <a:latin typeface="Sylfaen"/>
                <a:cs typeface="Sylfaen"/>
              </a:rPr>
              <a:t>of</a:t>
            </a:r>
            <a:r>
              <a:rPr lang="en-US" sz="7200" spc="5" dirty="0">
                <a:latin typeface="Sylfaen"/>
                <a:cs typeface="Sylfaen"/>
              </a:rPr>
              <a:t> </a:t>
            </a:r>
            <a:r>
              <a:rPr lang="en-US" sz="7200" spc="-5" dirty="0">
                <a:latin typeface="Sylfaen"/>
                <a:cs typeface="Sylfaen"/>
              </a:rPr>
              <a:t>contacts</a:t>
            </a:r>
            <a:r>
              <a:rPr lang="en-US" sz="7200" spc="10" dirty="0">
                <a:latin typeface="Sylfaen"/>
                <a:cs typeface="Sylfaen"/>
              </a:rPr>
              <a:t> </a:t>
            </a:r>
            <a:r>
              <a:rPr lang="en-US" sz="7200" spc="-5" dirty="0">
                <a:latin typeface="Sylfaen"/>
                <a:cs typeface="Sylfaen"/>
              </a:rPr>
              <a:t>are</a:t>
            </a:r>
            <a:r>
              <a:rPr lang="en-US" sz="7200" spc="10" dirty="0">
                <a:latin typeface="Sylfaen"/>
                <a:cs typeface="Sylfaen"/>
              </a:rPr>
              <a:t> </a:t>
            </a:r>
            <a:r>
              <a:rPr lang="en-US" sz="7200" spc="-5" dirty="0">
                <a:latin typeface="Sylfaen"/>
                <a:cs typeface="Sylfaen"/>
              </a:rPr>
              <a:t>depleted due</a:t>
            </a:r>
            <a:r>
              <a:rPr lang="en-US" sz="7200" spc="5" dirty="0">
                <a:latin typeface="Sylfaen"/>
                <a:cs typeface="Sylfaen"/>
              </a:rPr>
              <a:t> </a:t>
            </a:r>
            <a:r>
              <a:rPr lang="en-US" sz="7200" spc="-5" dirty="0">
                <a:latin typeface="Sylfaen"/>
                <a:cs typeface="Sylfaen"/>
              </a:rPr>
              <a:t>to</a:t>
            </a:r>
            <a:r>
              <a:rPr lang="en-US" sz="7200" dirty="0">
                <a:latin typeface="Sylfaen"/>
                <a:cs typeface="Sylfaen"/>
              </a:rPr>
              <a:t> </a:t>
            </a:r>
            <a:r>
              <a:rPr lang="en-US" sz="7200" spc="-5" dirty="0">
                <a:latin typeface="Sylfaen"/>
                <a:cs typeface="Sylfaen"/>
              </a:rPr>
              <a:t>metal</a:t>
            </a:r>
            <a:r>
              <a:rPr lang="en-US" sz="7200" dirty="0">
                <a:latin typeface="Sylfaen"/>
                <a:cs typeface="Sylfaen"/>
              </a:rPr>
              <a:t> </a:t>
            </a:r>
            <a:r>
              <a:rPr lang="en-US" sz="7200" spc="-5" dirty="0" err="1">
                <a:latin typeface="Sylfaen"/>
                <a:cs typeface="Sylfaen"/>
              </a:rPr>
              <a:t>vapours</a:t>
            </a:r>
            <a:r>
              <a:rPr lang="en-US" sz="7200" spc="-5" dirty="0">
                <a:latin typeface="Sylfaen"/>
                <a:cs typeface="Sylfaen"/>
              </a:rPr>
              <a:t>.</a:t>
            </a:r>
            <a:endParaRPr lang="en-US" sz="7200" dirty="0">
              <a:latin typeface="Sylfaen"/>
              <a:cs typeface="Sylfaen"/>
            </a:endParaRPr>
          </a:p>
          <a:p>
            <a:pPr marL="698500" indent="-685800">
              <a:lnSpc>
                <a:spcPct val="100000"/>
              </a:lnSpc>
              <a:spcBef>
                <a:spcPts val="700"/>
              </a:spcBef>
              <a:buClr>
                <a:srgbClr val="0BD0D9"/>
              </a:buClr>
              <a:buSzPct val="91071"/>
              <a:buFont typeface="Wingdings" panose="05000000000000000000" pitchFamily="2" charset="2"/>
              <a:buChar char="Ø"/>
              <a:tabLst>
                <a:tab pos="287020" algn="l"/>
              </a:tabLst>
            </a:pPr>
            <a:r>
              <a:rPr lang="en-US" sz="7200" spc="-5" dirty="0">
                <a:latin typeface="Sylfaen"/>
                <a:cs typeface="Sylfaen"/>
              </a:rPr>
              <a:t>High</a:t>
            </a:r>
            <a:r>
              <a:rPr lang="en-US" sz="7200" dirty="0">
                <a:latin typeface="Sylfaen"/>
                <a:cs typeface="Sylfaen"/>
              </a:rPr>
              <a:t> </a:t>
            </a:r>
            <a:r>
              <a:rPr lang="en-US" sz="7200" spc="-5" dirty="0">
                <a:latin typeface="Sylfaen"/>
                <a:cs typeface="Sylfaen"/>
              </a:rPr>
              <a:t>cost</a:t>
            </a:r>
            <a:r>
              <a:rPr lang="en-US" sz="7200" dirty="0">
                <a:latin typeface="Sylfaen"/>
                <a:cs typeface="Sylfaen"/>
              </a:rPr>
              <a:t> </a:t>
            </a:r>
            <a:r>
              <a:rPr lang="en-US" sz="7200" spc="-5" dirty="0">
                <a:latin typeface="Sylfaen"/>
                <a:cs typeface="Sylfaen"/>
              </a:rPr>
              <a:t>&amp; size</a:t>
            </a:r>
            <a:r>
              <a:rPr lang="en-US" sz="7200" dirty="0">
                <a:latin typeface="Sylfaen"/>
                <a:cs typeface="Sylfaen"/>
              </a:rPr>
              <a:t> </a:t>
            </a:r>
            <a:r>
              <a:rPr lang="en-US" sz="7200" spc="-5" dirty="0">
                <a:latin typeface="Sylfaen"/>
                <a:cs typeface="Sylfaen"/>
              </a:rPr>
              <a:t>required</a:t>
            </a:r>
            <a:r>
              <a:rPr lang="en-US" sz="7200" spc="15" dirty="0">
                <a:latin typeface="Sylfaen"/>
                <a:cs typeface="Sylfaen"/>
              </a:rPr>
              <a:t> </a:t>
            </a:r>
            <a:r>
              <a:rPr lang="en-US" sz="7200" spc="-5" dirty="0">
                <a:latin typeface="Sylfaen"/>
                <a:cs typeface="Sylfaen"/>
              </a:rPr>
              <a:t>for</a:t>
            </a:r>
            <a:r>
              <a:rPr lang="en-US" sz="7200" spc="10" dirty="0">
                <a:latin typeface="Sylfaen"/>
                <a:cs typeface="Sylfaen"/>
              </a:rPr>
              <a:t> </a:t>
            </a:r>
            <a:r>
              <a:rPr lang="en-US" sz="7200" spc="-5" dirty="0">
                <a:latin typeface="Sylfaen"/>
                <a:cs typeface="Sylfaen"/>
              </a:rPr>
              <a:t>high</a:t>
            </a:r>
            <a:r>
              <a:rPr lang="en-US" sz="7200" spc="10" dirty="0">
                <a:latin typeface="Sylfaen"/>
                <a:cs typeface="Sylfaen"/>
              </a:rPr>
              <a:t> </a:t>
            </a:r>
            <a:r>
              <a:rPr lang="en-US" sz="7200" spc="-10" dirty="0">
                <a:latin typeface="Sylfaen"/>
                <a:cs typeface="Sylfaen"/>
              </a:rPr>
              <a:t>voltage</a:t>
            </a:r>
            <a:r>
              <a:rPr lang="en-US" sz="7200" spc="35" dirty="0">
                <a:latin typeface="Sylfaen"/>
                <a:cs typeface="Sylfaen"/>
              </a:rPr>
              <a:t> </a:t>
            </a:r>
            <a:r>
              <a:rPr lang="en-US" sz="7200" dirty="0">
                <a:latin typeface="Sylfaen"/>
                <a:cs typeface="Sylfaen"/>
              </a:rPr>
              <a:t>breakers</a:t>
            </a:r>
            <a:r>
              <a:rPr lang="en-US" sz="7200" dirty="0">
                <a:latin typeface="Constantia"/>
                <a:cs typeface="Constantia"/>
              </a:rPr>
              <a:t>.</a:t>
            </a:r>
          </a:p>
          <a:p>
            <a:endParaRPr lang="en-IN" dirty="0"/>
          </a:p>
        </p:txBody>
      </p:sp>
      <p:sp>
        <p:nvSpPr>
          <p:cNvPr id="4" name="Slide Number Placeholder 3">
            <a:extLst>
              <a:ext uri="{FF2B5EF4-FFF2-40B4-BE49-F238E27FC236}">
                <a16:creationId xmlns:a16="http://schemas.microsoft.com/office/drawing/2014/main" id="{FE66DB11-FE21-4016-82C0-FA5076E7ED0B}"/>
              </a:ext>
            </a:extLst>
          </p:cNvPr>
          <p:cNvSpPr>
            <a:spLocks noGrp="1"/>
          </p:cNvSpPr>
          <p:nvPr>
            <p:ph type="sldNum" sz="quarter" idx="12"/>
          </p:nvPr>
        </p:nvSpPr>
        <p:spPr/>
        <p:txBody>
          <a:bodyPr/>
          <a:lstStyle/>
          <a:p>
            <a:fld id="{CA9F79F9-620A-454C-B44A-099229A02D1C}" type="slidenum">
              <a:rPr lang="en-IN" smtClean="0"/>
              <a:pPr/>
              <a:t>124</a:t>
            </a:fld>
            <a:endParaRPr lang="en-IN"/>
          </a:p>
        </p:txBody>
      </p:sp>
      <p:pic>
        <p:nvPicPr>
          <p:cNvPr id="7" name="Picture 6">
            <a:extLst>
              <a:ext uri="{FF2B5EF4-FFF2-40B4-BE49-F238E27FC236}">
                <a16:creationId xmlns:a16="http://schemas.microsoft.com/office/drawing/2014/main" id="{93518234-8A63-456F-BABD-BD8C4EF900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237130937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DC1C5-DAD4-4E54-8EFF-3D2E0C80F7EC}"/>
              </a:ext>
            </a:extLst>
          </p:cNvPr>
          <p:cNvSpPr>
            <a:spLocks noGrp="1"/>
          </p:cNvSpPr>
          <p:nvPr>
            <p:ph type="title"/>
          </p:nvPr>
        </p:nvSpPr>
        <p:spPr>
          <a:xfrm>
            <a:off x="1097280" y="286603"/>
            <a:ext cx="7682736" cy="1450757"/>
          </a:xfrm>
        </p:spPr>
        <p:txBody>
          <a:bodyPr/>
          <a:lstStyle/>
          <a:p>
            <a:r>
              <a:rPr lang="en-IN" sz="4800" dirty="0">
                <a:solidFill>
                  <a:srgbClr val="FF0000"/>
                </a:solidFill>
                <a:latin typeface="Calibri"/>
                <a:cs typeface="Calibri"/>
              </a:rPr>
              <a:t>AIR</a:t>
            </a:r>
            <a:r>
              <a:rPr lang="en-IN" sz="4800" spc="-10" dirty="0">
                <a:solidFill>
                  <a:srgbClr val="FF0000"/>
                </a:solidFill>
                <a:latin typeface="Calibri"/>
                <a:cs typeface="Calibri"/>
              </a:rPr>
              <a:t> </a:t>
            </a:r>
            <a:r>
              <a:rPr lang="en-IN" sz="4800" spc="-15" dirty="0">
                <a:solidFill>
                  <a:srgbClr val="FF0000"/>
                </a:solidFill>
                <a:latin typeface="Calibri"/>
                <a:cs typeface="Calibri"/>
              </a:rPr>
              <a:t>BLAST</a:t>
            </a:r>
            <a:r>
              <a:rPr lang="en-IN" sz="4800" spc="10" dirty="0">
                <a:solidFill>
                  <a:srgbClr val="FF0000"/>
                </a:solidFill>
                <a:latin typeface="Calibri"/>
                <a:cs typeface="Calibri"/>
              </a:rPr>
              <a:t> </a:t>
            </a:r>
            <a:r>
              <a:rPr lang="en-IN" sz="4800" spc="-10" dirty="0">
                <a:solidFill>
                  <a:srgbClr val="FF0000"/>
                </a:solidFill>
                <a:latin typeface="Calibri"/>
                <a:cs typeface="Calibri"/>
              </a:rPr>
              <a:t>CIRCUIT</a:t>
            </a:r>
            <a:r>
              <a:rPr lang="en-IN" sz="4800" dirty="0">
                <a:solidFill>
                  <a:srgbClr val="FF0000"/>
                </a:solidFill>
                <a:latin typeface="Calibri"/>
                <a:cs typeface="Calibri"/>
              </a:rPr>
              <a:t> </a:t>
            </a:r>
            <a:r>
              <a:rPr lang="en-IN" sz="4800" spc="-20" dirty="0">
                <a:solidFill>
                  <a:srgbClr val="FF0000"/>
                </a:solidFill>
                <a:latin typeface="Calibri"/>
                <a:cs typeface="Calibri"/>
              </a:rPr>
              <a:t>BREAKERS</a:t>
            </a:r>
            <a:endParaRPr lang="en-IN" dirty="0">
              <a:solidFill>
                <a:srgbClr val="FF0000"/>
              </a:solidFill>
            </a:endParaRPr>
          </a:p>
        </p:txBody>
      </p:sp>
      <p:sp>
        <p:nvSpPr>
          <p:cNvPr id="3" name="Content Placeholder 2">
            <a:extLst>
              <a:ext uri="{FF2B5EF4-FFF2-40B4-BE49-F238E27FC236}">
                <a16:creationId xmlns:a16="http://schemas.microsoft.com/office/drawing/2014/main" id="{EFAE64FA-A10D-4288-823F-DE63AFEF4CA2}"/>
              </a:ext>
            </a:extLst>
          </p:cNvPr>
          <p:cNvSpPr>
            <a:spLocks noGrp="1"/>
          </p:cNvSpPr>
          <p:nvPr>
            <p:ph idx="1"/>
          </p:nvPr>
        </p:nvSpPr>
        <p:spPr>
          <a:xfrm>
            <a:off x="1097280" y="1845734"/>
            <a:ext cx="4859638" cy="4120060"/>
          </a:xfrm>
        </p:spPr>
        <p:txBody>
          <a:bodyPr>
            <a:normAutofit lnSpcReduction="10000"/>
          </a:bodyPr>
          <a:lstStyle/>
          <a:p>
            <a:pPr marL="285115" marR="352425" indent="-273050">
              <a:lnSpc>
                <a:spcPct val="100000"/>
              </a:lnSpc>
              <a:spcBef>
                <a:spcPts val="95"/>
              </a:spcBef>
              <a:buClr>
                <a:srgbClr val="0BD0D9"/>
              </a:buClr>
              <a:buSzPct val="91071"/>
              <a:buFont typeface="Wingdings"/>
              <a:buChar char=""/>
              <a:tabLst>
                <a:tab pos="285750" algn="l"/>
              </a:tabLst>
            </a:pPr>
            <a:r>
              <a:rPr lang="en-US" spc="-5" dirty="0">
                <a:latin typeface="Sylfaen"/>
                <a:cs typeface="Sylfaen"/>
              </a:rPr>
              <a:t> This</a:t>
            </a:r>
            <a:r>
              <a:rPr lang="en-US" spc="-20" dirty="0">
                <a:latin typeface="Sylfaen"/>
                <a:cs typeface="Sylfaen"/>
              </a:rPr>
              <a:t> </a:t>
            </a:r>
            <a:r>
              <a:rPr lang="en-US" spc="-5" dirty="0">
                <a:latin typeface="Sylfaen"/>
                <a:cs typeface="Sylfaen"/>
              </a:rPr>
              <a:t>operates</a:t>
            </a:r>
            <a:r>
              <a:rPr lang="en-US" spc="20" dirty="0">
                <a:latin typeface="Sylfaen"/>
                <a:cs typeface="Sylfaen"/>
              </a:rPr>
              <a:t> </a:t>
            </a:r>
            <a:r>
              <a:rPr lang="en-US" spc="-5" dirty="0">
                <a:latin typeface="Sylfaen"/>
                <a:cs typeface="Sylfaen"/>
              </a:rPr>
              <a:t>using</a:t>
            </a:r>
            <a:r>
              <a:rPr lang="en-US" spc="5" dirty="0">
                <a:latin typeface="Sylfaen"/>
                <a:cs typeface="Sylfaen"/>
              </a:rPr>
              <a:t> </a:t>
            </a:r>
            <a:r>
              <a:rPr lang="en-US" spc="-5" dirty="0">
                <a:latin typeface="Sylfaen"/>
                <a:cs typeface="Sylfaen"/>
              </a:rPr>
              <a:t>high</a:t>
            </a:r>
            <a:r>
              <a:rPr lang="en-US" spc="15" dirty="0">
                <a:latin typeface="Sylfaen"/>
                <a:cs typeface="Sylfaen"/>
              </a:rPr>
              <a:t> </a:t>
            </a:r>
            <a:r>
              <a:rPr lang="en-US" spc="-10" dirty="0">
                <a:latin typeface="Sylfaen"/>
                <a:cs typeface="Sylfaen"/>
              </a:rPr>
              <a:t>velocity</a:t>
            </a:r>
            <a:r>
              <a:rPr lang="en-US" spc="35" dirty="0">
                <a:latin typeface="Sylfaen"/>
                <a:cs typeface="Sylfaen"/>
              </a:rPr>
              <a:t> </a:t>
            </a:r>
            <a:r>
              <a:rPr lang="en-US" spc="-5" dirty="0">
                <a:latin typeface="Sylfaen"/>
                <a:cs typeface="Sylfaen"/>
              </a:rPr>
              <a:t>blast</a:t>
            </a:r>
            <a:r>
              <a:rPr lang="en-US" spc="-10" dirty="0">
                <a:latin typeface="Sylfaen"/>
                <a:cs typeface="Sylfaen"/>
              </a:rPr>
              <a:t> of</a:t>
            </a:r>
            <a:r>
              <a:rPr lang="en-US" spc="5" dirty="0">
                <a:latin typeface="Sylfaen"/>
                <a:cs typeface="Sylfaen"/>
              </a:rPr>
              <a:t> </a:t>
            </a:r>
            <a:r>
              <a:rPr lang="en-US" spc="-10" dirty="0">
                <a:latin typeface="Sylfaen"/>
                <a:cs typeface="Sylfaen"/>
              </a:rPr>
              <a:t>air</a:t>
            </a:r>
            <a:r>
              <a:rPr lang="en-US" spc="15" dirty="0">
                <a:latin typeface="Sylfaen"/>
                <a:cs typeface="Sylfaen"/>
              </a:rPr>
              <a:t> </a:t>
            </a:r>
            <a:r>
              <a:rPr lang="en-US" spc="-5" dirty="0">
                <a:latin typeface="Sylfaen"/>
                <a:cs typeface="Sylfaen"/>
              </a:rPr>
              <a:t>which </a:t>
            </a:r>
            <a:r>
              <a:rPr lang="en-US" spc="-685" dirty="0">
                <a:latin typeface="Sylfaen"/>
                <a:cs typeface="Sylfaen"/>
              </a:rPr>
              <a:t> </a:t>
            </a:r>
            <a:r>
              <a:rPr lang="en-US" spc="-10" dirty="0">
                <a:latin typeface="Sylfaen"/>
                <a:cs typeface="Sylfaen"/>
              </a:rPr>
              <a:t>quenches the</a:t>
            </a:r>
            <a:r>
              <a:rPr lang="en-US" spc="5" dirty="0">
                <a:latin typeface="Sylfaen"/>
                <a:cs typeface="Sylfaen"/>
              </a:rPr>
              <a:t> </a:t>
            </a:r>
            <a:r>
              <a:rPr lang="en-US" spc="-5" dirty="0">
                <a:latin typeface="Sylfaen"/>
                <a:cs typeface="Sylfaen"/>
              </a:rPr>
              <a:t>arc.</a:t>
            </a:r>
            <a:endParaRPr lang="en-US" dirty="0">
              <a:latin typeface="Sylfaen"/>
              <a:cs typeface="Sylfaen"/>
            </a:endParaRPr>
          </a:p>
          <a:p>
            <a:pPr marL="285115" indent="-273050">
              <a:lnSpc>
                <a:spcPct val="100000"/>
              </a:lnSpc>
              <a:spcBef>
                <a:spcPts val="670"/>
              </a:spcBef>
              <a:buClr>
                <a:srgbClr val="0BD0D9"/>
              </a:buClr>
              <a:buSzPct val="91071"/>
              <a:buFont typeface="Wingdings"/>
              <a:buChar char=""/>
              <a:tabLst>
                <a:tab pos="285750" algn="l"/>
              </a:tabLst>
            </a:pPr>
            <a:r>
              <a:rPr lang="en-US" spc="-5" dirty="0">
                <a:latin typeface="Sylfaen"/>
                <a:cs typeface="Sylfaen"/>
              </a:rPr>
              <a:t>It</a:t>
            </a:r>
            <a:r>
              <a:rPr lang="en-US" spc="-10" dirty="0">
                <a:latin typeface="Sylfaen"/>
                <a:cs typeface="Sylfaen"/>
              </a:rPr>
              <a:t> </a:t>
            </a:r>
            <a:r>
              <a:rPr lang="en-US" spc="-5" dirty="0">
                <a:latin typeface="Sylfaen"/>
                <a:cs typeface="Sylfaen"/>
              </a:rPr>
              <a:t>consists </a:t>
            </a:r>
            <a:r>
              <a:rPr lang="en-US" spc="-10" dirty="0">
                <a:latin typeface="Sylfaen"/>
                <a:cs typeface="Sylfaen"/>
              </a:rPr>
              <a:t>of</a:t>
            </a:r>
            <a:r>
              <a:rPr lang="en-US" dirty="0">
                <a:latin typeface="Sylfaen"/>
                <a:cs typeface="Sylfaen"/>
              </a:rPr>
              <a:t> </a:t>
            </a:r>
            <a:r>
              <a:rPr lang="en-US" spc="-5" dirty="0">
                <a:latin typeface="Sylfaen"/>
                <a:cs typeface="Sylfaen"/>
              </a:rPr>
              <a:t>blast</a:t>
            </a:r>
            <a:r>
              <a:rPr lang="en-US" spc="5" dirty="0">
                <a:latin typeface="Sylfaen"/>
                <a:cs typeface="Sylfaen"/>
              </a:rPr>
              <a:t> </a:t>
            </a:r>
            <a:r>
              <a:rPr lang="en-US" spc="-10" dirty="0">
                <a:latin typeface="Sylfaen"/>
                <a:cs typeface="Sylfaen"/>
              </a:rPr>
              <a:t>valve</a:t>
            </a:r>
            <a:r>
              <a:rPr lang="en-US" dirty="0">
                <a:latin typeface="Sylfaen"/>
                <a:cs typeface="Sylfaen"/>
              </a:rPr>
              <a:t> </a:t>
            </a:r>
            <a:r>
              <a:rPr lang="en-US" spc="-5" dirty="0">
                <a:latin typeface="Sylfaen"/>
                <a:cs typeface="Sylfaen"/>
              </a:rPr>
              <a:t>,</a:t>
            </a:r>
            <a:r>
              <a:rPr lang="en-US" dirty="0">
                <a:latin typeface="Sylfaen"/>
                <a:cs typeface="Sylfaen"/>
              </a:rPr>
              <a:t> </a:t>
            </a:r>
            <a:r>
              <a:rPr lang="en-US" spc="-5" dirty="0">
                <a:latin typeface="Sylfaen"/>
                <a:cs typeface="Sylfaen"/>
              </a:rPr>
              <a:t>blast</a:t>
            </a:r>
            <a:r>
              <a:rPr lang="en-US" dirty="0">
                <a:latin typeface="Sylfaen"/>
                <a:cs typeface="Sylfaen"/>
              </a:rPr>
              <a:t> </a:t>
            </a:r>
            <a:r>
              <a:rPr lang="en-US" spc="-5" dirty="0">
                <a:latin typeface="Sylfaen"/>
                <a:cs typeface="Sylfaen"/>
              </a:rPr>
              <a:t>tube</a:t>
            </a:r>
            <a:r>
              <a:rPr lang="en-US" spc="5" dirty="0">
                <a:latin typeface="Sylfaen"/>
                <a:cs typeface="Sylfaen"/>
              </a:rPr>
              <a:t> </a:t>
            </a:r>
            <a:r>
              <a:rPr lang="en-US" spc="-5" dirty="0">
                <a:latin typeface="Sylfaen"/>
                <a:cs typeface="Sylfaen"/>
              </a:rPr>
              <a:t>&amp; contacts.</a:t>
            </a:r>
            <a:endParaRPr lang="en-US" dirty="0">
              <a:latin typeface="Sylfaen"/>
              <a:cs typeface="Sylfaen"/>
            </a:endParaRPr>
          </a:p>
          <a:p>
            <a:pPr marL="285115" indent="-273050">
              <a:lnSpc>
                <a:spcPct val="100000"/>
              </a:lnSpc>
              <a:spcBef>
                <a:spcPts val="675"/>
              </a:spcBef>
              <a:buClr>
                <a:srgbClr val="0BD0D9"/>
              </a:buClr>
              <a:buSzPct val="91071"/>
              <a:buFont typeface="Wingdings"/>
              <a:buChar char=""/>
              <a:tabLst>
                <a:tab pos="285750" algn="l"/>
              </a:tabLst>
            </a:pPr>
            <a:r>
              <a:rPr lang="en-US" spc="-5" dirty="0">
                <a:latin typeface="Sylfaen"/>
                <a:cs typeface="Sylfaen"/>
              </a:rPr>
              <a:t>Blast</a:t>
            </a:r>
            <a:r>
              <a:rPr lang="en-US" spc="-20" dirty="0">
                <a:latin typeface="Sylfaen"/>
                <a:cs typeface="Sylfaen"/>
              </a:rPr>
              <a:t> </a:t>
            </a:r>
            <a:r>
              <a:rPr lang="en-US" spc="-10" dirty="0">
                <a:latin typeface="Sylfaen"/>
                <a:cs typeface="Sylfaen"/>
              </a:rPr>
              <a:t>valve</a:t>
            </a:r>
            <a:r>
              <a:rPr lang="en-US" spc="20" dirty="0">
                <a:latin typeface="Sylfaen"/>
                <a:cs typeface="Sylfaen"/>
              </a:rPr>
              <a:t> </a:t>
            </a:r>
            <a:r>
              <a:rPr lang="en-US" spc="-10" dirty="0">
                <a:latin typeface="Sylfaen"/>
                <a:cs typeface="Sylfaen"/>
              </a:rPr>
              <a:t>contains</a:t>
            </a:r>
            <a:r>
              <a:rPr lang="en-US" spc="20" dirty="0">
                <a:latin typeface="Sylfaen"/>
                <a:cs typeface="Sylfaen"/>
              </a:rPr>
              <a:t> </a:t>
            </a:r>
            <a:r>
              <a:rPr lang="en-US" spc="-10" dirty="0">
                <a:latin typeface="Sylfaen"/>
                <a:cs typeface="Sylfaen"/>
              </a:rPr>
              <a:t>air</a:t>
            </a:r>
            <a:r>
              <a:rPr lang="en-US" spc="20" dirty="0">
                <a:latin typeface="Sylfaen"/>
                <a:cs typeface="Sylfaen"/>
              </a:rPr>
              <a:t> </a:t>
            </a:r>
            <a:r>
              <a:rPr lang="en-US" spc="-5" dirty="0">
                <a:latin typeface="Sylfaen"/>
                <a:cs typeface="Sylfaen"/>
              </a:rPr>
              <a:t>at </a:t>
            </a:r>
            <a:r>
              <a:rPr lang="en-US" spc="-10" dirty="0">
                <a:latin typeface="Sylfaen"/>
                <a:cs typeface="Sylfaen"/>
              </a:rPr>
              <a:t>high</a:t>
            </a:r>
            <a:r>
              <a:rPr lang="en-US" spc="35" dirty="0">
                <a:latin typeface="Sylfaen"/>
                <a:cs typeface="Sylfaen"/>
              </a:rPr>
              <a:t> </a:t>
            </a:r>
            <a:r>
              <a:rPr lang="en-US" spc="-5" dirty="0">
                <a:latin typeface="Sylfaen"/>
                <a:cs typeface="Sylfaen"/>
              </a:rPr>
              <a:t>pressure.</a:t>
            </a:r>
            <a:endParaRPr lang="en-US" dirty="0">
              <a:latin typeface="Sylfaen"/>
              <a:cs typeface="Sylfaen"/>
            </a:endParaRPr>
          </a:p>
          <a:p>
            <a:pPr marL="285115" marR="5080" indent="-273050">
              <a:lnSpc>
                <a:spcPct val="100000"/>
              </a:lnSpc>
              <a:spcBef>
                <a:spcPts val="670"/>
              </a:spcBef>
              <a:buClr>
                <a:srgbClr val="0BD0D9"/>
              </a:buClr>
              <a:buSzPct val="91071"/>
              <a:buFont typeface="Wingdings"/>
              <a:buChar char=""/>
              <a:tabLst>
                <a:tab pos="285750" algn="l"/>
              </a:tabLst>
            </a:pPr>
            <a:r>
              <a:rPr lang="en-US" spc="-5" dirty="0">
                <a:latin typeface="Sylfaen"/>
                <a:cs typeface="Sylfaen"/>
              </a:rPr>
              <a:t>Blast</a:t>
            </a:r>
            <a:r>
              <a:rPr lang="en-US" spc="-20" dirty="0">
                <a:latin typeface="Sylfaen"/>
                <a:cs typeface="Sylfaen"/>
              </a:rPr>
              <a:t> </a:t>
            </a:r>
            <a:r>
              <a:rPr lang="en-US" spc="-10" dirty="0">
                <a:latin typeface="Sylfaen"/>
                <a:cs typeface="Sylfaen"/>
              </a:rPr>
              <a:t>tube</a:t>
            </a:r>
            <a:r>
              <a:rPr lang="en-US" spc="20" dirty="0">
                <a:latin typeface="Sylfaen"/>
                <a:cs typeface="Sylfaen"/>
              </a:rPr>
              <a:t> </a:t>
            </a:r>
            <a:r>
              <a:rPr lang="en-US" spc="-10" dirty="0">
                <a:latin typeface="Sylfaen"/>
                <a:cs typeface="Sylfaen"/>
              </a:rPr>
              <a:t>carries</a:t>
            </a:r>
            <a:r>
              <a:rPr lang="en-US" spc="20" dirty="0">
                <a:latin typeface="Sylfaen"/>
                <a:cs typeface="Sylfaen"/>
              </a:rPr>
              <a:t> </a:t>
            </a:r>
            <a:r>
              <a:rPr lang="en-US" spc="-10" dirty="0">
                <a:latin typeface="Sylfaen"/>
                <a:cs typeface="Sylfaen"/>
              </a:rPr>
              <a:t>the</a:t>
            </a:r>
            <a:r>
              <a:rPr lang="en-US" spc="10" dirty="0">
                <a:latin typeface="Sylfaen"/>
                <a:cs typeface="Sylfaen"/>
              </a:rPr>
              <a:t> </a:t>
            </a:r>
            <a:r>
              <a:rPr lang="en-US" spc="-10" dirty="0">
                <a:latin typeface="Sylfaen"/>
                <a:cs typeface="Sylfaen"/>
              </a:rPr>
              <a:t>air</a:t>
            </a:r>
            <a:r>
              <a:rPr lang="en-US" spc="20" dirty="0">
                <a:latin typeface="Sylfaen"/>
                <a:cs typeface="Sylfaen"/>
              </a:rPr>
              <a:t> </a:t>
            </a:r>
            <a:r>
              <a:rPr lang="en-US" spc="-5" dirty="0">
                <a:latin typeface="Sylfaen"/>
                <a:cs typeface="Sylfaen"/>
              </a:rPr>
              <a:t>at high</a:t>
            </a:r>
            <a:r>
              <a:rPr lang="en-US" spc="20" dirty="0">
                <a:latin typeface="Sylfaen"/>
                <a:cs typeface="Sylfaen"/>
              </a:rPr>
              <a:t> </a:t>
            </a:r>
            <a:r>
              <a:rPr lang="en-US" spc="-5" dirty="0">
                <a:latin typeface="Sylfaen"/>
                <a:cs typeface="Sylfaen"/>
              </a:rPr>
              <a:t>pressure</a:t>
            </a:r>
            <a:r>
              <a:rPr lang="en-US" spc="5" dirty="0">
                <a:latin typeface="Sylfaen"/>
                <a:cs typeface="Sylfaen"/>
              </a:rPr>
              <a:t> </a:t>
            </a:r>
            <a:r>
              <a:rPr lang="en-US" spc="-5" dirty="0">
                <a:latin typeface="Sylfaen"/>
                <a:cs typeface="Sylfaen"/>
              </a:rPr>
              <a:t>&amp;</a:t>
            </a:r>
            <a:r>
              <a:rPr lang="en-US" spc="5" dirty="0">
                <a:latin typeface="Sylfaen"/>
                <a:cs typeface="Sylfaen"/>
              </a:rPr>
              <a:t> </a:t>
            </a:r>
            <a:r>
              <a:rPr lang="en-US" spc="-5" dirty="0">
                <a:latin typeface="Sylfaen"/>
                <a:cs typeface="Sylfaen"/>
              </a:rPr>
              <a:t>opens</a:t>
            </a:r>
            <a:r>
              <a:rPr lang="en-US" spc="15" dirty="0">
                <a:latin typeface="Sylfaen"/>
                <a:cs typeface="Sylfaen"/>
              </a:rPr>
              <a:t> </a:t>
            </a:r>
            <a:r>
              <a:rPr lang="en-US" spc="-10" dirty="0">
                <a:latin typeface="Sylfaen"/>
                <a:cs typeface="Sylfaen"/>
              </a:rPr>
              <a:t>the </a:t>
            </a:r>
            <a:r>
              <a:rPr lang="en-US" spc="-685" dirty="0">
                <a:latin typeface="Sylfaen"/>
                <a:cs typeface="Sylfaen"/>
              </a:rPr>
              <a:t> </a:t>
            </a:r>
            <a:r>
              <a:rPr lang="en-US" spc="-10" dirty="0">
                <a:latin typeface="Sylfaen"/>
                <a:cs typeface="Sylfaen"/>
              </a:rPr>
              <a:t>moving</a:t>
            </a:r>
            <a:r>
              <a:rPr lang="en-US" spc="25" dirty="0">
                <a:latin typeface="Sylfaen"/>
                <a:cs typeface="Sylfaen"/>
              </a:rPr>
              <a:t> </a:t>
            </a:r>
            <a:r>
              <a:rPr lang="en-US" spc="-5" dirty="0">
                <a:latin typeface="Sylfaen"/>
                <a:cs typeface="Sylfaen"/>
              </a:rPr>
              <a:t>contact</a:t>
            </a:r>
            <a:r>
              <a:rPr lang="en-US" spc="15" dirty="0">
                <a:latin typeface="Sylfaen"/>
                <a:cs typeface="Sylfaen"/>
              </a:rPr>
              <a:t> </a:t>
            </a:r>
            <a:r>
              <a:rPr lang="en-US" spc="-5" dirty="0">
                <a:latin typeface="Sylfaen"/>
                <a:cs typeface="Sylfaen"/>
              </a:rPr>
              <a:t>attached</a:t>
            </a:r>
            <a:r>
              <a:rPr lang="en-US" spc="5" dirty="0">
                <a:latin typeface="Sylfaen"/>
                <a:cs typeface="Sylfaen"/>
              </a:rPr>
              <a:t> </a:t>
            </a:r>
            <a:r>
              <a:rPr lang="en-US" spc="-5" dirty="0">
                <a:latin typeface="Sylfaen"/>
                <a:cs typeface="Sylfaen"/>
              </a:rPr>
              <a:t>to</a:t>
            </a:r>
            <a:r>
              <a:rPr lang="en-US" spc="5" dirty="0">
                <a:latin typeface="Sylfaen"/>
                <a:cs typeface="Sylfaen"/>
              </a:rPr>
              <a:t> </a:t>
            </a:r>
            <a:r>
              <a:rPr lang="en-US" spc="-5" dirty="0">
                <a:latin typeface="Sylfaen"/>
                <a:cs typeface="Sylfaen"/>
              </a:rPr>
              <a:t>spring.</a:t>
            </a:r>
            <a:endParaRPr lang="en-US" dirty="0">
              <a:latin typeface="Sylfaen"/>
              <a:cs typeface="Sylfaen"/>
            </a:endParaRPr>
          </a:p>
          <a:p>
            <a:pPr marL="285115" indent="-273050">
              <a:lnSpc>
                <a:spcPct val="100000"/>
              </a:lnSpc>
              <a:spcBef>
                <a:spcPts val="670"/>
              </a:spcBef>
              <a:buClr>
                <a:srgbClr val="0BD0D9"/>
              </a:buClr>
              <a:buSzPct val="91071"/>
              <a:buFont typeface="Wingdings"/>
              <a:buChar char=""/>
              <a:tabLst>
                <a:tab pos="285750" algn="l"/>
              </a:tabLst>
            </a:pPr>
            <a:r>
              <a:rPr lang="en-US" spc="-5" dirty="0">
                <a:latin typeface="Sylfaen"/>
                <a:cs typeface="Sylfaen"/>
              </a:rPr>
              <a:t>There</a:t>
            </a:r>
            <a:r>
              <a:rPr lang="en-US" spc="-10" dirty="0">
                <a:latin typeface="Sylfaen"/>
                <a:cs typeface="Sylfaen"/>
              </a:rPr>
              <a:t> is</a:t>
            </a:r>
            <a:r>
              <a:rPr lang="en-US" spc="5" dirty="0">
                <a:latin typeface="Sylfaen"/>
                <a:cs typeface="Sylfaen"/>
              </a:rPr>
              <a:t> </a:t>
            </a:r>
            <a:r>
              <a:rPr lang="en-US" spc="-5" dirty="0">
                <a:latin typeface="Sylfaen"/>
                <a:cs typeface="Sylfaen"/>
              </a:rPr>
              <a:t>no</a:t>
            </a:r>
            <a:r>
              <a:rPr lang="en-US" dirty="0">
                <a:latin typeface="Sylfaen"/>
                <a:cs typeface="Sylfaen"/>
              </a:rPr>
              <a:t> </a:t>
            </a:r>
            <a:r>
              <a:rPr lang="en-US" spc="-5" dirty="0">
                <a:latin typeface="Sylfaen"/>
                <a:cs typeface="Sylfaen"/>
              </a:rPr>
              <a:t>carbonization</a:t>
            </a:r>
            <a:r>
              <a:rPr lang="en-US" spc="40" dirty="0">
                <a:latin typeface="Sylfaen"/>
                <a:cs typeface="Sylfaen"/>
              </a:rPr>
              <a:t> </a:t>
            </a:r>
            <a:r>
              <a:rPr lang="en-US" spc="-10" dirty="0">
                <a:latin typeface="Sylfaen"/>
                <a:cs typeface="Sylfaen"/>
              </a:rPr>
              <a:t>of</a:t>
            </a:r>
            <a:r>
              <a:rPr lang="en-US" dirty="0">
                <a:latin typeface="Sylfaen"/>
                <a:cs typeface="Sylfaen"/>
              </a:rPr>
              <a:t> </a:t>
            </a:r>
            <a:r>
              <a:rPr lang="en-US" spc="-5" dirty="0">
                <a:latin typeface="Sylfaen"/>
                <a:cs typeface="Sylfaen"/>
              </a:rPr>
              <a:t>surface</a:t>
            </a:r>
            <a:r>
              <a:rPr lang="en-US" spc="5" dirty="0">
                <a:latin typeface="Sylfaen"/>
                <a:cs typeface="Sylfaen"/>
              </a:rPr>
              <a:t> </a:t>
            </a:r>
            <a:r>
              <a:rPr lang="en-US" spc="-5" dirty="0">
                <a:latin typeface="Sylfaen"/>
                <a:cs typeface="Sylfaen"/>
              </a:rPr>
              <a:t>as</a:t>
            </a:r>
            <a:r>
              <a:rPr lang="en-US" spc="-10" dirty="0">
                <a:latin typeface="Sylfaen"/>
                <a:cs typeface="Sylfaen"/>
              </a:rPr>
              <a:t> in</a:t>
            </a:r>
            <a:r>
              <a:rPr lang="en-US" spc="5" dirty="0">
                <a:latin typeface="Sylfaen"/>
                <a:cs typeface="Sylfaen"/>
              </a:rPr>
              <a:t> </a:t>
            </a:r>
            <a:r>
              <a:rPr lang="en-US" spc="-5" dirty="0">
                <a:latin typeface="Sylfaen"/>
                <a:cs typeface="Sylfaen"/>
              </a:rPr>
              <a:t>VCB.</a:t>
            </a:r>
            <a:endParaRPr lang="en-US" dirty="0">
              <a:latin typeface="Sylfaen"/>
              <a:cs typeface="Sylfaen"/>
            </a:endParaRPr>
          </a:p>
          <a:p>
            <a:pPr marL="285115" indent="-273050">
              <a:lnSpc>
                <a:spcPct val="100000"/>
              </a:lnSpc>
              <a:spcBef>
                <a:spcPts val="675"/>
              </a:spcBef>
              <a:buClr>
                <a:srgbClr val="0BD0D9"/>
              </a:buClr>
              <a:buSzPct val="91071"/>
              <a:buFont typeface="Wingdings"/>
              <a:buChar char=""/>
              <a:tabLst>
                <a:tab pos="285750" algn="l"/>
              </a:tabLst>
            </a:pPr>
            <a:r>
              <a:rPr lang="en-US" spc="-10" dirty="0">
                <a:latin typeface="Sylfaen"/>
                <a:cs typeface="Sylfaen"/>
              </a:rPr>
              <a:t>Air</a:t>
            </a:r>
            <a:r>
              <a:rPr lang="en-US" dirty="0">
                <a:latin typeface="Sylfaen"/>
                <a:cs typeface="Sylfaen"/>
              </a:rPr>
              <a:t> </a:t>
            </a:r>
            <a:r>
              <a:rPr lang="en-US" spc="-5" dirty="0">
                <a:latin typeface="Sylfaen"/>
                <a:cs typeface="Sylfaen"/>
              </a:rPr>
              <a:t>should</a:t>
            </a:r>
            <a:r>
              <a:rPr lang="en-US" spc="5" dirty="0">
                <a:latin typeface="Sylfaen"/>
                <a:cs typeface="Sylfaen"/>
              </a:rPr>
              <a:t> </a:t>
            </a:r>
            <a:r>
              <a:rPr lang="en-US" spc="-5" dirty="0">
                <a:latin typeface="Sylfaen"/>
                <a:cs typeface="Sylfaen"/>
              </a:rPr>
              <a:t>be</a:t>
            </a:r>
            <a:r>
              <a:rPr lang="en-US" spc="5" dirty="0">
                <a:latin typeface="Sylfaen"/>
                <a:cs typeface="Sylfaen"/>
              </a:rPr>
              <a:t> </a:t>
            </a:r>
            <a:r>
              <a:rPr lang="en-US" spc="-5" dirty="0">
                <a:latin typeface="Sylfaen"/>
                <a:cs typeface="Sylfaen"/>
              </a:rPr>
              <a:t>kept</a:t>
            </a:r>
            <a:r>
              <a:rPr lang="en-US" spc="15" dirty="0">
                <a:latin typeface="Sylfaen"/>
                <a:cs typeface="Sylfaen"/>
              </a:rPr>
              <a:t> </a:t>
            </a:r>
            <a:r>
              <a:rPr lang="en-US" spc="-5" dirty="0">
                <a:latin typeface="Sylfaen"/>
                <a:cs typeface="Sylfaen"/>
              </a:rPr>
              <a:t>clean</a:t>
            </a:r>
            <a:r>
              <a:rPr lang="en-US" spc="5" dirty="0">
                <a:latin typeface="Sylfaen"/>
                <a:cs typeface="Sylfaen"/>
              </a:rPr>
              <a:t> </a:t>
            </a:r>
            <a:r>
              <a:rPr lang="en-US" spc="-5" dirty="0">
                <a:latin typeface="Sylfaen"/>
                <a:cs typeface="Sylfaen"/>
              </a:rPr>
              <a:t>&amp;</a:t>
            </a:r>
            <a:r>
              <a:rPr lang="en-US" dirty="0">
                <a:latin typeface="Sylfaen"/>
                <a:cs typeface="Sylfaen"/>
              </a:rPr>
              <a:t> </a:t>
            </a:r>
            <a:r>
              <a:rPr lang="en-US" spc="-5" dirty="0">
                <a:latin typeface="Sylfaen"/>
                <a:cs typeface="Sylfaen"/>
              </a:rPr>
              <a:t>dry to</a:t>
            </a:r>
            <a:r>
              <a:rPr lang="en-US" spc="10" dirty="0">
                <a:latin typeface="Sylfaen"/>
                <a:cs typeface="Sylfaen"/>
              </a:rPr>
              <a:t> </a:t>
            </a:r>
            <a:r>
              <a:rPr lang="en-US" spc="-5" dirty="0">
                <a:latin typeface="Sylfaen"/>
                <a:cs typeface="Sylfaen"/>
              </a:rPr>
              <a:t>operate</a:t>
            </a:r>
            <a:r>
              <a:rPr lang="en-US" spc="15" dirty="0">
                <a:latin typeface="Sylfaen"/>
                <a:cs typeface="Sylfaen"/>
              </a:rPr>
              <a:t> </a:t>
            </a:r>
            <a:r>
              <a:rPr lang="en-US" spc="-10" dirty="0">
                <a:latin typeface="Sylfaen"/>
                <a:cs typeface="Sylfaen"/>
              </a:rPr>
              <a:t>it</a:t>
            </a:r>
            <a:r>
              <a:rPr lang="en-US" spc="5" dirty="0">
                <a:latin typeface="Sylfaen"/>
                <a:cs typeface="Sylfaen"/>
              </a:rPr>
              <a:t> </a:t>
            </a:r>
            <a:r>
              <a:rPr lang="en-US" spc="-5" dirty="0">
                <a:latin typeface="Sylfaen"/>
                <a:cs typeface="Sylfaen"/>
              </a:rPr>
              <a:t>properly</a:t>
            </a:r>
            <a:endParaRPr lang="en-IN" sz="800" dirty="0"/>
          </a:p>
        </p:txBody>
      </p:sp>
      <p:sp>
        <p:nvSpPr>
          <p:cNvPr id="4" name="Slide Number Placeholder 3">
            <a:extLst>
              <a:ext uri="{FF2B5EF4-FFF2-40B4-BE49-F238E27FC236}">
                <a16:creationId xmlns:a16="http://schemas.microsoft.com/office/drawing/2014/main" id="{FE66DB11-FE21-4016-82C0-FA5076E7ED0B}"/>
              </a:ext>
            </a:extLst>
          </p:cNvPr>
          <p:cNvSpPr>
            <a:spLocks noGrp="1"/>
          </p:cNvSpPr>
          <p:nvPr>
            <p:ph type="sldNum" sz="quarter" idx="12"/>
          </p:nvPr>
        </p:nvSpPr>
        <p:spPr/>
        <p:txBody>
          <a:bodyPr/>
          <a:lstStyle/>
          <a:p>
            <a:fld id="{CA9F79F9-620A-454C-B44A-099229A02D1C}" type="slidenum">
              <a:rPr lang="en-IN" smtClean="0"/>
              <a:pPr/>
              <a:t>125</a:t>
            </a:fld>
            <a:endParaRPr lang="en-IN"/>
          </a:p>
        </p:txBody>
      </p:sp>
      <p:grpSp>
        <p:nvGrpSpPr>
          <p:cNvPr id="5" name="object 2">
            <a:extLst>
              <a:ext uri="{FF2B5EF4-FFF2-40B4-BE49-F238E27FC236}">
                <a16:creationId xmlns:a16="http://schemas.microsoft.com/office/drawing/2014/main" id="{FDCE5068-AEE4-4061-B5A9-A5C608F3E423}"/>
              </a:ext>
            </a:extLst>
          </p:cNvPr>
          <p:cNvGrpSpPr/>
          <p:nvPr/>
        </p:nvGrpSpPr>
        <p:grpSpPr>
          <a:xfrm>
            <a:off x="6681927" y="1845734"/>
            <a:ext cx="4859639" cy="4120060"/>
            <a:chOff x="0" y="0"/>
            <a:chExt cx="9144000" cy="6858000"/>
          </a:xfrm>
        </p:grpSpPr>
        <p:pic>
          <p:nvPicPr>
            <p:cNvPr id="6" name="object 3">
              <a:extLst>
                <a:ext uri="{FF2B5EF4-FFF2-40B4-BE49-F238E27FC236}">
                  <a16:creationId xmlns:a16="http://schemas.microsoft.com/office/drawing/2014/main" id="{476B8E2D-FECB-4A48-BDC6-950280BB8909}"/>
                </a:ext>
              </a:extLst>
            </p:cNvPr>
            <p:cNvPicPr/>
            <p:nvPr/>
          </p:nvPicPr>
          <p:blipFill>
            <a:blip r:embed="rId2" cstate="print"/>
            <a:stretch>
              <a:fillRect/>
            </a:stretch>
          </p:blipFill>
          <p:spPr>
            <a:xfrm>
              <a:off x="0" y="0"/>
              <a:ext cx="9144000" cy="6858000"/>
            </a:xfrm>
            <a:prstGeom prst="rect">
              <a:avLst/>
            </a:prstGeom>
          </p:spPr>
        </p:pic>
        <p:pic>
          <p:nvPicPr>
            <p:cNvPr id="7" name="object 4">
              <a:extLst>
                <a:ext uri="{FF2B5EF4-FFF2-40B4-BE49-F238E27FC236}">
                  <a16:creationId xmlns:a16="http://schemas.microsoft.com/office/drawing/2014/main" id="{72D3DB9D-575C-43DE-B44A-F1338CEB51EB}"/>
                </a:ext>
              </a:extLst>
            </p:cNvPr>
            <p:cNvPicPr/>
            <p:nvPr/>
          </p:nvPicPr>
          <p:blipFill>
            <a:blip r:embed="rId3" cstate="print"/>
            <a:stretch>
              <a:fillRect/>
            </a:stretch>
          </p:blipFill>
          <p:spPr>
            <a:xfrm>
              <a:off x="1479550" y="685850"/>
              <a:ext cx="6091237" cy="6172149"/>
            </a:xfrm>
            <a:prstGeom prst="rect">
              <a:avLst/>
            </a:prstGeom>
          </p:spPr>
        </p:pic>
      </p:grpSp>
      <p:pic>
        <p:nvPicPr>
          <p:cNvPr id="8" name="Picture 7">
            <a:extLst>
              <a:ext uri="{FF2B5EF4-FFF2-40B4-BE49-F238E27FC236}">
                <a16:creationId xmlns:a16="http://schemas.microsoft.com/office/drawing/2014/main" id="{FED6A394-FEA3-4693-A1D8-05BB19373C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201516464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12071-5F0A-453D-9F24-A966CC104577}"/>
              </a:ext>
            </a:extLst>
          </p:cNvPr>
          <p:cNvSpPr>
            <a:spLocks noGrp="1"/>
          </p:cNvSpPr>
          <p:nvPr>
            <p:ph type="title"/>
          </p:nvPr>
        </p:nvSpPr>
        <p:spPr>
          <a:xfrm>
            <a:off x="1097280" y="781235"/>
            <a:ext cx="7602837" cy="956125"/>
          </a:xfrm>
        </p:spPr>
        <p:txBody>
          <a:bodyPr/>
          <a:lstStyle/>
          <a:p>
            <a:r>
              <a:rPr lang="en-IN" sz="4800" dirty="0">
                <a:solidFill>
                  <a:srgbClr val="FF0000"/>
                </a:solidFill>
                <a:latin typeface="Calibri"/>
                <a:cs typeface="Calibri"/>
              </a:rPr>
              <a:t>AIR</a:t>
            </a:r>
            <a:r>
              <a:rPr lang="en-IN" sz="4800" spc="-10" dirty="0">
                <a:solidFill>
                  <a:srgbClr val="FF0000"/>
                </a:solidFill>
                <a:latin typeface="Calibri"/>
                <a:cs typeface="Calibri"/>
              </a:rPr>
              <a:t> </a:t>
            </a:r>
            <a:r>
              <a:rPr lang="en-IN" sz="4800" spc="-15" dirty="0">
                <a:solidFill>
                  <a:srgbClr val="FF0000"/>
                </a:solidFill>
                <a:latin typeface="Calibri"/>
                <a:cs typeface="Calibri"/>
              </a:rPr>
              <a:t>BLAST</a:t>
            </a:r>
            <a:r>
              <a:rPr lang="en-IN" sz="4800" spc="10" dirty="0">
                <a:solidFill>
                  <a:srgbClr val="FF0000"/>
                </a:solidFill>
                <a:latin typeface="Calibri"/>
                <a:cs typeface="Calibri"/>
              </a:rPr>
              <a:t> </a:t>
            </a:r>
            <a:r>
              <a:rPr lang="en-IN" sz="4800" spc="-10" dirty="0">
                <a:solidFill>
                  <a:srgbClr val="FF0000"/>
                </a:solidFill>
                <a:latin typeface="Calibri"/>
                <a:cs typeface="Calibri"/>
              </a:rPr>
              <a:t>CIRCUIT</a:t>
            </a:r>
            <a:r>
              <a:rPr lang="en-IN" sz="4800" dirty="0">
                <a:solidFill>
                  <a:srgbClr val="FF0000"/>
                </a:solidFill>
                <a:latin typeface="Calibri"/>
                <a:cs typeface="Calibri"/>
              </a:rPr>
              <a:t> </a:t>
            </a:r>
            <a:r>
              <a:rPr lang="en-IN" sz="4800" spc="-20" dirty="0">
                <a:solidFill>
                  <a:srgbClr val="FF0000"/>
                </a:solidFill>
                <a:latin typeface="Calibri"/>
                <a:cs typeface="Calibri"/>
              </a:rPr>
              <a:t>BREAKERS</a:t>
            </a:r>
            <a:endParaRPr lang="en-IN" dirty="0"/>
          </a:p>
        </p:txBody>
      </p:sp>
      <p:sp>
        <p:nvSpPr>
          <p:cNvPr id="3" name="Content Placeholder 2">
            <a:extLst>
              <a:ext uri="{FF2B5EF4-FFF2-40B4-BE49-F238E27FC236}">
                <a16:creationId xmlns:a16="http://schemas.microsoft.com/office/drawing/2014/main" id="{AB40C045-AA54-4CE9-8932-324B19312290}"/>
              </a:ext>
            </a:extLst>
          </p:cNvPr>
          <p:cNvSpPr>
            <a:spLocks noGrp="1"/>
          </p:cNvSpPr>
          <p:nvPr>
            <p:ph idx="1"/>
          </p:nvPr>
        </p:nvSpPr>
        <p:spPr/>
        <p:txBody>
          <a:bodyPr>
            <a:normAutofit fontScale="92500" lnSpcReduction="20000"/>
          </a:bodyPr>
          <a:lstStyle/>
          <a:p>
            <a:pPr marL="12700" indent="0">
              <a:lnSpc>
                <a:spcPct val="100000"/>
              </a:lnSpc>
              <a:spcBef>
                <a:spcPts val="745"/>
              </a:spcBef>
              <a:buClr>
                <a:srgbClr val="0BD0D9"/>
              </a:buClr>
              <a:buSzPct val="94444"/>
              <a:buNone/>
              <a:tabLst>
                <a:tab pos="287020" algn="l"/>
              </a:tabLst>
            </a:pPr>
            <a:r>
              <a:rPr lang="en-US" sz="2000" spc="-5" dirty="0">
                <a:latin typeface="Sylfaen"/>
                <a:cs typeface="Sylfaen"/>
              </a:rPr>
              <a:t>  </a:t>
            </a:r>
            <a:r>
              <a:rPr lang="en-US" sz="3500" spc="-5" dirty="0">
                <a:solidFill>
                  <a:srgbClr val="FFC000"/>
                </a:solidFill>
                <a:latin typeface="Sylfaen"/>
                <a:cs typeface="Sylfaen"/>
              </a:rPr>
              <a:t>Advantages</a:t>
            </a:r>
          </a:p>
          <a:p>
            <a:pPr marL="287020" indent="-274320">
              <a:lnSpc>
                <a:spcPct val="100000"/>
              </a:lnSpc>
              <a:spcBef>
                <a:spcPts val="745"/>
              </a:spcBef>
              <a:buClr>
                <a:srgbClr val="0BD0D9"/>
              </a:buClr>
              <a:buSzPct val="94444"/>
              <a:buFont typeface="Wingdings"/>
              <a:buChar char=""/>
              <a:tabLst>
                <a:tab pos="287020" algn="l"/>
              </a:tabLst>
            </a:pPr>
            <a:r>
              <a:rPr lang="en-US" sz="2000" spc="-5" dirty="0">
                <a:latin typeface="Sylfaen"/>
                <a:cs typeface="Sylfaen"/>
              </a:rPr>
              <a:t>High</a:t>
            </a:r>
            <a:r>
              <a:rPr lang="en-US" sz="2000" spc="-10" dirty="0">
                <a:latin typeface="Sylfaen"/>
                <a:cs typeface="Sylfaen"/>
              </a:rPr>
              <a:t> </a:t>
            </a:r>
            <a:r>
              <a:rPr lang="en-US" sz="2000" spc="-5" dirty="0">
                <a:latin typeface="Sylfaen"/>
                <a:cs typeface="Sylfaen"/>
              </a:rPr>
              <a:t>speed</a:t>
            </a:r>
            <a:r>
              <a:rPr lang="en-US" sz="2000" spc="5" dirty="0">
                <a:latin typeface="Sylfaen"/>
                <a:cs typeface="Sylfaen"/>
              </a:rPr>
              <a:t> </a:t>
            </a:r>
            <a:r>
              <a:rPr lang="en-US" sz="2000" spc="-5" dirty="0">
                <a:latin typeface="Sylfaen"/>
                <a:cs typeface="Sylfaen"/>
              </a:rPr>
              <a:t>operation</a:t>
            </a:r>
            <a:r>
              <a:rPr lang="en-US" sz="2000" spc="30" dirty="0">
                <a:latin typeface="Sylfaen"/>
                <a:cs typeface="Sylfaen"/>
              </a:rPr>
              <a:t> </a:t>
            </a:r>
            <a:r>
              <a:rPr lang="en-US" sz="2000" dirty="0">
                <a:latin typeface="Sylfaen"/>
                <a:cs typeface="Sylfaen"/>
              </a:rPr>
              <a:t>as</a:t>
            </a:r>
            <a:r>
              <a:rPr lang="en-US" sz="2000" spc="-10" dirty="0">
                <a:latin typeface="Sylfaen"/>
                <a:cs typeface="Sylfaen"/>
              </a:rPr>
              <a:t> </a:t>
            </a:r>
            <a:r>
              <a:rPr lang="en-US" sz="2000" spc="-5" dirty="0">
                <a:latin typeface="Sylfaen"/>
                <a:cs typeface="Sylfaen"/>
              </a:rPr>
              <a:t>compared</a:t>
            </a:r>
            <a:r>
              <a:rPr lang="en-US" sz="2000" spc="5" dirty="0">
                <a:latin typeface="Sylfaen"/>
                <a:cs typeface="Sylfaen"/>
              </a:rPr>
              <a:t> </a:t>
            </a:r>
            <a:r>
              <a:rPr lang="en-US" sz="2000" spc="-5" dirty="0">
                <a:latin typeface="Sylfaen"/>
                <a:cs typeface="Sylfaen"/>
              </a:rPr>
              <a:t>to OCB.</a:t>
            </a:r>
            <a:endParaRPr lang="en-US" sz="2000" dirty="0">
              <a:latin typeface="Sylfaen"/>
              <a:cs typeface="Sylfaen"/>
            </a:endParaRPr>
          </a:p>
          <a:p>
            <a:pPr marL="287020" indent="-274320">
              <a:lnSpc>
                <a:spcPct val="100000"/>
              </a:lnSpc>
              <a:spcBef>
                <a:spcPts val="650"/>
              </a:spcBef>
              <a:buClr>
                <a:srgbClr val="0BD0D9"/>
              </a:buClr>
              <a:buSzPct val="94444"/>
              <a:buFont typeface="Wingdings"/>
              <a:buChar char=""/>
              <a:tabLst>
                <a:tab pos="287020" algn="l"/>
              </a:tabLst>
            </a:pPr>
            <a:r>
              <a:rPr lang="en-US" sz="2000" spc="-5" dirty="0">
                <a:latin typeface="Sylfaen"/>
                <a:cs typeface="Sylfaen"/>
              </a:rPr>
              <a:t>Ability to</a:t>
            </a:r>
            <a:r>
              <a:rPr lang="en-US" sz="2000" spc="-15" dirty="0">
                <a:latin typeface="Sylfaen"/>
                <a:cs typeface="Sylfaen"/>
              </a:rPr>
              <a:t> </a:t>
            </a:r>
            <a:r>
              <a:rPr lang="en-US" sz="2000" spc="-5" dirty="0">
                <a:latin typeface="Sylfaen"/>
                <a:cs typeface="Sylfaen"/>
              </a:rPr>
              <a:t>withstand</a:t>
            </a:r>
            <a:r>
              <a:rPr lang="en-US" sz="2000" spc="15" dirty="0">
                <a:latin typeface="Sylfaen"/>
                <a:cs typeface="Sylfaen"/>
              </a:rPr>
              <a:t> </a:t>
            </a:r>
            <a:r>
              <a:rPr lang="en-US" sz="2000" spc="-5" dirty="0">
                <a:latin typeface="Sylfaen"/>
                <a:cs typeface="Sylfaen"/>
              </a:rPr>
              <a:t>frequent</a:t>
            </a:r>
            <a:r>
              <a:rPr lang="en-US" sz="2000" dirty="0">
                <a:latin typeface="Sylfaen"/>
                <a:cs typeface="Sylfaen"/>
              </a:rPr>
              <a:t> </a:t>
            </a:r>
            <a:r>
              <a:rPr lang="en-US" sz="2000" spc="-10" dirty="0">
                <a:latin typeface="Sylfaen"/>
                <a:cs typeface="Sylfaen"/>
              </a:rPr>
              <a:t>switching.</a:t>
            </a:r>
            <a:endParaRPr lang="en-US" sz="2000" dirty="0">
              <a:latin typeface="Sylfaen"/>
              <a:cs typeface="Sylfaen"/>
            </a:endParaRPr>
          </a:p>
          <a:p>
            <a:pPr marL="287020" indent="-274320">
              <a:lnSpc>
                <a:spcPct val="100000"/>
              </a:lnSpc>
              <a:spcBef>
                <a:spcPts val="650"/>
              </a:spcBef>
              <a:buClr>
                <a:srgbClr val="0BD0D9"/>
              </a:buClr>
              <a:buSzPct val="94444"/>
              <a:buFont typeface="Wingdings"/>
              <a:buChar char=""/>
              <a:tabLst>
                <a:tab pos="287020" algn="l"/>
              </a:tabLst>
            </a:pPr>
            <a:r>
              <a:rPr lang="en-US" sz="2000" spc="-5" dirty="0">
                <a:latin typeface="Sylfaen"/>
                <a:cs typeface="Sylfaen"/>
              </a:rPr>
              <a:t>Facility</a:t>
            </a:r>
            <a:r>
              <a:rPr lang="en-US" sz="2000" spc="-10" dirty="0">
                <a:latin typeface="Sylfaen"/>
                <a:cs typeface="Sylfaen"/>
              </a:rPr>
              <a:t> </a:t>
            </a:r>
            <a:r>
              <a:rPr lang="en-US" sz="2000" dirty="0">
                <a:latin typeface="Sylfaen"/>
                <a:cs typeface="Sylfaen"/>
              </a:rPr>
              <a:t>for </a:t>
            </a:r>
            <a:r>
              <a:rPr lang="en-US" sz="2000" spc="-5" dirty="0">
                <a:latin typeface="Sylfaen"/>
                <a:cs typeface="Sylfaen"/>
              </a:rPr>
              <a:t>high</a:t>
            </a:r>
            <a:r>
              <a:rPr lang="en-US" sz="2000" spc="-15" dirty="0">
                <a:latin typeface="Sylfaen"/>
                <a:cs typeface="Sylfaen"/>
              </a:rPr>
              <a:t> </a:t>
            </a:r>
            <a:r>
              <a:rPr lang="en-US" sz="2000" spc="-5" dirty="0">
                <a:latin typeface="Sylfaen"/>
                <a:cs typeface="Sylfaen"/>
              </a:rPr>
              <a:t>speed reclosure.</a:t>
            </a:r>
            <a:endParaRPr lang="en-US" sz="2000" dirty="0">
              <a:latin typeface="Sylfaen"/>
              <a:cs typeface="Sylfaen"/>
            </a:endParaRPr>
          </a:p>
          <a:p>
            <a:pPr marL="287020" indent="-274320">
              <a:lnSpc>
                <a:spcPct val="100000"/>
              </a:lnSpc>
              <a:spcBef>
                <a:spcPts val="645"/>
              </a:spcBef>
              <a:buClr>
                <a:srgbClr val="0BD0D9"/>
              </a:buClr>
              <a:buSzPct val="94444"/>
              <a:buFont typeface="Wingdings"/>
              <a:buChar char=""/>
              <a:tabLst>
                <a:tab pos="287020" algn="l"/>
              </a:tabLst>
            </a:pPr>
            <a:r>
              <a:rPr lang="en-US" sz="2000" spc="-5" dirty="0">
                <a:latin typeface="Sylfaen"/>
                <a:cs typeface="Sylfaen"/>
              </a:rPr>
              <a:t>Less</a:t>
            </a:r>
            <a:r>
              <a:rPr lang="en-US" sz="2000" spc="-10" dirty="0">
                <a:latin typeface="Sylfaen"/>
                <a:cs typeface="Sylfaen"/>
              </a:rPr>
              <a:t> </a:t>
            </a:r>
            <a:r>
              <a:rPr lang="en-US" sz="2000" spc="-5" dirty="0">
                <a:latin typeface="Sylfaen"/>
                <a:cs typeface="Sylfaen"/>
              </a:rPr>
              <a:t>maintenance </a:t>
            </a:r>
            <a:r>
              <a:rPr lang="en-US" sz="2000" dirty="0">
                <a:latin typeface="Sylfaen"/>
                <a:cs typeface="Sylfaen"/>
              </a:rPr>
              <a:t>as</a:t>
            </a:r>
            <a:r>
              <a:rPr lang="en-US" sz="2000" spc="-10" dirty="0">
                <a:latin typeface="Sylfaen"/>
                <a:cs typeface="Sylfaen"/>
              </a:rPr>
              <a:t> </a:t>
            </a:r>
            <a:r>
              <a:rPr lang="en-US" sz="2000" spc="-5" dirty="0">
                <a:latin typeface="Sylfaen"/>
                <a:cs typeface="Sylfaen"/>
              </a:rPr>
              <a:t>compared</a:t>
            </a:r>
            <a:r>
              <a:rPr lang="en-US" sz="2000" spc="5" dirty="0">
                <a:latin typeface="Sylfaen"/>
                <a:cs typeface="Sylfaen"/>
              </a:rPr>
              <a:t> </a:t>
            </a:r>
            <a:r>
              <a:rPr lang="en-US" sz="2000" spc="-5" dirty="0">
                <a:latin typeface="Sylfaen"/>
                <a:cs typeface="Sylfaen"/>
              </a:rPr>
              <a:t>to OCB.</a:t>
            </a:r>
            <a:endParaRPr lang="en-US" sz="2000" dirty="0">
              <a:latin typeface="Sylfaen"/>
              <a:cs typeface="Sylfaen"/>
            </a:endParaRPr>
          </a:p>
          <a:p>
            <a:pPr marL="12700">
              <a:lnSpc>
                <a:spcPct val="100000"/>
              </a:lnSpc>
              <a:spcBef>
                <a:spcPts val="935"/>
              </a:spcBef>
            </a:pPr>
            <a:r>
              <a:rPr lang="en-US" sz="3200" spc="-20" dirty="0">
                <a:solidFill>
                  <a:srgbClr val="FFC000"/>
                </a:solidFill>
                <a:latin typeface="Constantia"/>
                <a:cs typeface="Constantia"/>
              </a:rPr>
              <a:t>Disadvantages:</a:t>
            </a:r>
            <a:endParaRPr lang="en-US" sz="3200" dirty="0">
              <a:latin typeface="Constantia"/>
              <a:cs typeface="Constantia"/>
            </a:endParaRPr>
          </a:p>
          <a:p>
            <a:pPr marL="287020" indent="-274320">
              <a:lnSpc>
                <a:spcPct val="100000"/>
              </a:lnSpc>
              <a:spcBef>
                <a:spcPts val="675"/>
              </a:spcBef>
              <a:buClr>
                <a:srgbClr val="0BD0D9"/>
              </a:buClr>
              <a:buSzPct val="94444"/>
              <a:buFont typeface="Wingdings"/>
              <a:buChar char=""/>
              <a:tabLst>
                <a:tab pos="287020" algn="l"/>
              </a:tabLst>
            </a:pPr>
            <a:r>
              <a:rPr lang="en-US" sz="2000" spc="-5" dirty="0">
                <a:latin typeface="Sylfaen"/>
                <a:cs typeface="Sylfaen"/>
              </a:rPr>
              <a:t>Little</a:t>
            </a:r>
            <a:r>
              <a:rPr lang="en-US" sz="2000" spc="-20" dirty="0">
                <a:latin typeface="Sylfaen"/>
                <a:cs typeface="Sylfaen"/>
              </a:rPr>
              <a:t> </a:t>
            </a:r>
            <a:r>
              <a:rPr lang="en-US" sz="2000" spc="-5" dirty="0">
                <a:latin typeface="Sylfaen"/>
                <a:cs typeface="Sylfaen"/>
              </a:rPr>
              <a:t>moisture</a:t>
            </a:r>
            <a:r>
              <a:rPr lang="en-US" sz="2000" dirty="0">
                <a:latin typeface="Sylfaen"/>
                <a:cs typeface="Sylfaen"/>
              </a:rPr>
              <a:t> </a:t>
            </a:r>
            <a:r>
              <a:rPr lang="en-US" sz="2000" spc="-5" dirty="0">
                <a:latin typeface="Sylfaen"/>
                <a:cs typeface="Sylfaen"/>
              </a:rPr>
              <a:t>content prolongs</a:t>
            </a:r>
            <a:r>
              <a:rPr lang="en-US" sz="2000" spc="35" dirty="0">
                <a:latin typeface="Sylfaen"/>
                <a:cs typeface="Sylfaen"/>
              </a:rPr>
              <a:t> </a:t>
            </a:r>
            <a:r>
              <a:rPr lang="en-US" sz="2000" spc="-5" dirty="0">
                <a:latin typeface="Sylfaen"/>
                <a:cs typeface="Sylfaen"/>
              </a:rPr>
              <a:t>arcing time.</a:t>
            </a:r>
            <a:endParaRPr lang="en-US" sz="2000" dirty="0">
              <a:latin typeface="Sylfaen"/>
              <a:cs typeface="Sylfaen"/>
            </a:endParaRPr>
          </a:p>
          <a:p>
            <a:pPr marL="286385" marR="5080" indent="-274320">
              <a:lnSpc>
                <a:spcPct val="100000"/>
              </a:lnSpc>
              <a:spcBef>
                <a:spcPts val="645"/>
              </a:spcBef>
              <a:buClr>
                <a:srgbClr val="0BD0D9"/>
              </a:buClr>
              <a:buSzPct val="94444"/>
              <a:buFont typeface="Wingdings"/>
              <a:buChar char=""/>
              <a:tabLst>
                <a:tab pos="287020" algn="l"/>
              </a:tabLst>
            </a:pPr>
            <a:r>
              <a:rPr lang="en-US" sz="2000" spc="-5" dirty="0">
                <a:latin typeface="Sylfaen"/>
                <a:cs typeface="Sylfaen"/>
              </a:rPr>
              <a:t>Pressure</a:t>
            </a:r>
            <a:r>
              <a:rPr lang="en-US" sz="2000" spc="-10" dirty="0">
                <a:latin typeface="Sylfaen"/>
                <a:cs typeface="Sylfaen"/>
              </a:rPr>
              <a:t> </a:t>
            </a:r>
            <a:r>
              <a:rPr lang="en-US" sz="2000" spc="-5" dirty="0">
                <a:latin typeface="Sylfaen"/>
                <a:cs typeface="Sylfaen"/>
              </a:rPr>
              <a:t>should</a:t>
            </a:r>
            <a:r>
              <a:rPr lang="en-US" sz="2000" spc="15" dirty="0">
                <a:latin typeface="Sylfaen"/>
                <a:cs typeface="Sylfaen"/>
              </a:rPr>
              <a:t> </a:t>
            </a:r>
            <a:r>
              <a:rPr lang="en-US" sz="2000" spc="-5" dirty="0">
                <a:latin typeface="Sylfaen"/>
                <a:cs typeface="Sylfaen"/>
              </a:rPr>
              <a:t>be</a:t>
            </a:r>
            <a:r>
              <a:rPr lang="en-US" sz="2000" spc="-10" dirty="0">
                <a:latin typeface="Sylfaen"/>
                <a:cs typeface="Sylfaen"/>
              </a:rPr>
              <a:t> </a:t>
            </a:r>
            <a:r>
              <a:rPr lang="en-US" sz="2000" spc="-5" dirty="0">
                <a:latin typeface="Sylfaen"/>
                <a:cs typeface="Sylfaen"/>
              </a:rPr>
              <a:t>checked frequently </a:t>
            </a:r>
            <a:r>
              <a:rPr lang="en-US" sz="2000" dirty="0">
                <a:latin typeface="Sylfaen"/>
                <a:cs typeface="Sylfaen"/>
              </a:rPr>
              <a:t>for</a:t>
            </a:r>
            <a:r>
              <a:rPr lang="en-US" sz="2000" spc="15" dirty="0">
                <a:latin typeface="Sylfaen"/>
                <a:cs typeface="Sylfaen"/>
              </a:rPr>
              <a:t> </a:t>
            </a:r>
            <a:r>
              <a:rPr lang="en-US" sz="2000" spc="-5" dirty="0">
                <a:latin typeface="Sylfaen"/>
                <a:cs typeface="Sylfaen"/>
              </a:rPr>
              <a:t>frequent </a:t>
            </a:r>
            <a:r>
              <a:rPr lang="en-US" sz="2000" spc="-660" dirty="0">
                <a:latin typeface="Sylfaen"/>
                <a:cs typeface="Sylfaen"/>
              </a:rPr>
              <a:t> </a:t>
            </a:r>
            <a:r>
              <a:rPr lang="en-US" sz="2000" spc="-5" dirty="0">
                <a:latin typeface="Sylfaen"/>
                <a:cs typeface="Sylfaen"/>
              </a:rPr>
              <a:t>operation.</a:t>
            </a:r>
            <a:endParaRPr lang="en-US" sz="2000" dirty="0">
              <a:latin typeface="Sylfaen"/>
              <a:cs typeface="Sylfaen"/>
            </a:endParaRPr>
          </a:p>
          <a:p>
            <a:pPr marL="287020" indent="-274320">
              <a:lnSpc>
                <a:spcPct val="100000"/>
              </a:lnSpc>
              <a:spcBef>
                <a:spcPts val="650"/>
              </a:spcBef>
              <a:buClr>
                <a:srgbClr val="0BD0D9"/>
              </a:buClr>
              <a:buSzPct val="94444"/>
              <a:buFont typeface="Wingdings"/>
              <a:buChar char=""/>
              <a:tabLst>
                <a:tab pos="287020" algn="l"/>
              </a:tabLst>
            </a:pPr>
            <a:r>
              <a:rPr lang="en-US" sz="2000" spc="-5" dirty="0">
                <a:latin typeface="Sylfaen"/>
                <a:cs typeface="Sylfaen"/>
              </a:rPr>
              <a:t>Risk</a:t>
            </a:r>
            <a:r>
              <a:rPr lang="en-US" sz="2000" spc="-10" dirty="0">
                <a:latin typeface="Sylfaen"/>
                <a:cs typeface="Sylfaen"/>
              </a:rPr>
              <a:t> </a:t>
            </a:r>
            <a:r>
              <a:rPr lang="en-US" sz="2000" spc="-5" dirty="0">
                <a:latin typeface="Sylfaen"/>
                <a:cs typeface="Sylfaen"/>
              </a:rPr>
              <a:t>of</a:t>
            </a:r>
            <a:r>
              <a:rPr lang="en-US" sz="2000" dirty="0">
                <a:latin typeface="Sylfaen"/>
                <a:cs typeface="Sylfaen"/>
              </a:rPr>
              <a:t> </a:t>
            </a:r>
            <a:r>
              <a:rPr lang="en-US" sz="2000" spc="-5" dirty="0">
                <a:latin typeface="Sylfaen"/>
                <a:cs typeface="Sylfaen"/>
              </a:rPr>
              <a:t>fire</a:t>
            </a:r>
            <a:r>
              <a:rPr lang="en-US" sz="2000" spc="10" dirty="0">
                <a:latin typeface="Sylfaen"/>
                <a:cs typeface="Sylfaen"/>
              </a:rPr>
              <a:t> </a:t>
            </a:r>
            <a:r>
              <a:rPr lang="en-US" sz="2000" spc="-5" dirty="0">
                <a:latin typeface="Sylfaen"/>
                <a:cs typeface="Sylfaen"/>
              </a:rPr>
              <a:t>hazards</a:t>
            </a:r>
            <a:r>
              <a:rPr lang="en-US" sz="2000" spc="10" dirty="0">
                <a:latin typeface="Sylfaen"/>
                <a:cs typeface="Sylfaen"/>
              </a:rPr>
              <a:t> </a:t>
            </a:r>
            <a:r>
              <a:rPr lang="en-US" sz="2000" dirty="0">
                <a:latin typeface="Sylfaen"/>
                <a:cs typeface="Sylfaen"/>
              </a:rPr>
              <a:t>due</a:t>
            </a:r>
            <a:r>
              <a:rPr lang="en-US" sz="2000" spc="-15" dirty="0">
                <a:latin typeface="Sylfaen"/>
                <a:cs typeface="Sylfaen"/>
              </a:rPr>
              <a:t> </a:t>
            </a:r>
            <a:r>
              <a:rPr lang="en-US" sz="2000" spc="-5" dirty="0">
                <a:latin typeface="Sylfaen"/>
                <a:cs typeface="Sylfaen"/>
              </a:rPr>
              <a:t>to</a:t>
            </a:r>
            <a:r>
              <a:rPr lang="en-US" sz="2000" spc="-10" dirty="0">
                <a:latin typeface="Sylfaen"/>
                <a:cs typeface="Sylfaen"/>
              </a:rPr>
              <a:t> </a:t>
            </a:r>
            <a:r>
              <a:rPr lang="en-US" sz="2000" spc="-5" dirty="0">
                <a:latin typeface="Sylfaen"/>
                <a:cs typeface="Sylfaen"/>
              </a:rPr>
              <a:t>over</a:t>
            </a:r>
            <a:r>
              <a:rPr lang="en-US" sz="2000" spc="10" dirty="0">
                <a:latin typeface="Sylfaen"/>
                <a:cs typeface="Sylfaen"/>
              </a:rPr>
              <a:t> </a:t>
            </a:r>
            <a:r>
              <a:rPr lang="en-US" sz="2000" spc="-5" dirty="0">
                <a:latin typeface="Sylfaen"/>
                <a:cs typeface="Sylfaen"/>
              </a:rPr>
              <a:t>voltages.</a:t>
            </a:r>
            <a:endParaRPr lang="en-US" sz="2000" dirty="0">
              <a:latin typeface="Sylfaen"/>
              <a:cs typeface="Sylfaen"/>
            </a:endParaRPr>
          </a:p>
          <a:p>
            <a:pPr marL="286385" marR="382270" indent="-274320">
              <a:lnSpc>
                <a:spcPct val="100000"/>
              </a:lnSpc>
              <a:spcBef>
                <a:spcPts val="650"/>
              </a:spcBef>
              <a:buClr>
                <a:srgbClr val="0BD0D9"/>
              </a:buClr>
              <a:buSzPct val="94444"/>
              <a:buFont typeface="Wingdings"/>
              <a:buChar char=""/>
              <a:tabLst>
                <a:tab pos="287020" algn="l"/>
              </a:tabLst>
            </a:pPr>
            <a:r>
              <a:rPr lang="en-US" sz="2000" spc="-5" dirty="0">
                <a:latin typeface="Sylfaen"/>
                <a:cs typeface="Sylfaen"/>
              </a:rPr>
              <a:t>It</a:t>
            </a:r>
            <a:r>
              <a:rPr lang="en-US" sz="2000" spc="-25" dirty="0">
                <a:latin typeface="Sylfaen"/>
                <a:cs typeface="Sylfaen"/>
              </a:rPr>
              <a:t> </a:t>
            </a:r>
            <a:r>
              <a:rPr lang="en-US" sz="2000" spc="-5" dirty="0">
                <a:latin typeface="Sylfaen"/>
                <a:cs typeface="Sylfaen"/>
              </a:rPr>
              <a:t>can’t</a:t>
            </a:r>
            <a:r>
              <a:rPr lang="en-US" sz="2000" dirty="0">
                <a:latin typeface="Sylfaen"/>
                <a:cs typeface="Sylfaen"/>
              </a:rPr>
              <a:t> </a:t>
            </a:r>
            <a:r>
              <a:rPr lang="en-US" sz="2000" spc="-5" dirty="0">
                <a:latin typeface="Sylfaen"/>
                <a:cs typeface="Sylfaen"/>
              </a:rPr>
              <a:t>be</a:t>
            </a:r>
            <a:r>
              <a:rPr lang="en-US" sz="2000" spc="-10" dirty="0">
                <a:latin typeface="Sylfaen"/>
                <a:cs typeface="Sylfaen"/>
              </a:rPr>
              <a:t> </a:t>
            </a:r>
            <a:r>
              <a:rPr lang="en-US" sz="2000" spc="-5" dirty="0">
                <a:latin typeface="Sylfaen"/>
                <a:cs typeface="Sylfaen"/>
              </a:rPr>
              <a:t>used </a:t>
            </a:r>
            <a:r>
              <a:rPr lang="en-US" sz="2000" dirty="0">
                <a:latin typeface="Sylfaen"/>
                <a:cs typeface="Sylfaen"/>
              </a:rPr>
              <a:t>for </a:t>
            </a:r>
            <a:r>
              <a:rPr lang="en-US" sz="2000" spc="-5" dirty="0">
                <a:latin typeface="Sylfaen"/>
                <a:cs typeface="Sylfaen"/>
              </a:rPr>
              <a:t>high</a:t>
            </a:r>
            <a:r>
              <a:rPr lang="en-US" sz="2000" spc="10" dirty="0">
                <a:latin typeface="Sylfaen"/>
                <a:cs typeface="Sylfaen"/>
              </a:rPr>
              <a:t> </a:t>
            </a:r>
            <a:r>
              <a:rPr lang="en-US" sz="2000" spc="-5" dirty="0">
                <a:latin typeface="Sylfaen"/>
                <a:cs typeface="Sylfaen"/>
              </a:rPr>
              <a:t>voltage</a:t>
            </a:r>
            <a:r>
              <a:rPr lang="en-US" sz="2000" spc="10" dirty="0">
                <a:latin typeface="Sylfaen"/>
                <a:cs typeface="Sylfaen"/>
              </a:rPr>
              <a:t> </a:t>
            </a:r>
            <a:r>
              <a:rPr lang="en-US" sz="2000" spc="-5" dirty="0">
                <a:latin typeface="Sylfaen"/>
                <a:cs typeface="Sylfaen"/>
              </a:rPr>
              <a:t>operation</a:t>
            </a:r>
            <a:r>
              <a:rPr lang="en-US" sz="2000" spc="20" dirty="0">
                <a:latin typeface="Sylfaen"/>
                <a:cs typeface="Sylfaen"/>
              </a:rPr>
              <a:t> </a:t>
            </a:r>
            <a:r>
              <a:rPr lang="en-US" sz="2000" dirty="0">
                <a:latin typeface="Sylfaen"/>
                <a:cs typeface="Sylfaen"/>
              </a:rPr>
              <a:t>due</a:t>
            </a:r>
            <a:r>
              <a:rPr lang="en-US" sz="2000" spc="-15" dirty="0">
                <a:latin typeface="Sylfaen"/>
                <a:cs typeface="Sylfaen"/>
              </a:rPr>
              <a:t> </a:t>
            </a:r>
            <a:r>
              <a:rPr lang="en-US" sz="2000" spc="-5" dirty="0">
                <a:latin typeface="Sylfaen"/>
                <a:cs typeface="Sylfaen"/>
              </a:rPr>
              <a:t>to </a:t>
            </a:r>
            <a:r>
              <a:rPr lang="en-US" sz="2000" spc="-660" dirty="0">
                <a:latin typeface="Sylfaen"/>
                <a:cs typeface="Sylfaen"/>
              </a:rPr>
              <a:t> </a:t>
            </a:r>
            <a:r>
              <a:rPr lang="en-US" sz="2000" spc="-5" dirty="0">
                <a:latin typeface="Sylfaen"/>
                <a:cs typeface="Sylfaen"/>
              </a:rPr>
              <a:t>prolonged</a:t>
            </a:r>
            <a:r>
              <a:rPr lang="en-US" sz="2000" spc="15" dirty="0">
                <a:latin typeface="Sylfaen"/>
                <a:cs typeface="Sylfaen"/>
              </a:rPr>
              <a:t> </a:t>
            </a:r>
            <a:r>
              <a:rPr lang="en-US" sz="2000" spc="-5" dirty="0">
                <a:latin typeface="Sylfaen"/>
                <a:cs typeface="Sylfaen"/>
              </a:rPr>
              <a:t>arc</a:t>
            </a:r>
            <a:r>
              <a:rPr lang="en-US" sz="2000" dirty="0">
                <a:latin typeface="Sylfaen"/>
                <a:cs typeface="Sylfaen"/>
              </a:rPr>
              <a:t> </a:t>
            </a:r>
            <a:r>
              <a:rPr lang="en-US" sz="2000" spc="-10" dirty="0">
                <a:latin typeface="Sylfaen"/>
                <a:cs typeface="Sylfaen"/>
              </a:rPr>
              <a:t>quenching.</a:t>
            </a:r>
            <a:endParaRPr lang="en-US" sz="2000" dirty="0">
              <a:latin typeface="Sylfaen"/>
              <a:cs typeface="Sylfaen"/>
            </a:endParaRPr>
          </a:p>
          <a:p>
            <a:endParaRPr lang="en-IN" dirty="0"/>
          </a:p>
        </p:txBody>
      </p:sp>
      <p:sp>
        <p:nvSpPr>
          <p:cNvPr id="4" name="Slide Number Placeholder 3">
            <a:extLst>
              <a:ext uri="{FF2B5EF4-FFF2-40B4-BE49-F238E27FC236}">
                <a16:creationId xmlns:a16="http://schemas.microsoft.com/office/drawing/2014/main" id="{0A25D9BF-3D11-4D4C-B2F3-2DC8A9A59AD3}"/>
              </a:ext>
            </a:extLst>
          </p:cNvPr>
          <p:cNvSpPr>
            <a:spLocks noGrp="1"/>
          </p:cNvSpPr>
          <p:nvPr>
            <p:ph type="sldNum" sz="quarter" idx="12"/>
          </p:nvPr>
        </p:nvSpPr>
        <p:spPr/>
        <p:txBody>
          <a:bodyPr/>
          <a:lstStyle/>
          <a:p>
            <a:fld id="{CA9F79F9-620A-454C-B44A-099229A02D1C}" type="slidenum">
              <a:rPr lang="en-IN" smtClean="0"/>
              <a:pPr/>
              <a:t>126</a:t>
            </a:fld>
            <a:endParaRPr lang="en-IN"/>
          </a:p>
        </p:txBody>
      </p:sp>
      <p:pic>
        <p:nvPicPr>
          <p:cNvPr id="5" name="Picture 4">
            <a:extLst>
              <a:ext uri="{FF2B5EF4-FFF2-40B4-BE49-F238E27FC236}">
                <a16:creationId xmlns:a16="http://schemas.microsoft.com/office/drawing/2014/main" id="{38098732-2B65-478F-8554-9B1A6267B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184577935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8F1DC-5955-40E6-AD95-1CD42919E80C}"/>
              </a:ext>
            </a:extLst>
          </p:cNvPr>
          <p:cNvSpPr>
            <a:spLocks noGrp="1"/>
          </p:cNvSpPr>
          <p:nvPr>
            <p:ph type="title"/>
          </p:nvPr>
        </p:nvSpPr>
        <p:spPr>
          <a:xfrm>
            <a:off x="1097280" y="750163"/>
            <a:ext cx="6075877" cy="987197"/>
          </a:xfrm>
        </p:spPr>
        <p:txBody>
          <a:bodyPr/>
          <a:lstStyle/>
          <a:p>
            <a:r>
              <a:rPr lang="en-IN" sz="4800" i="1" dirty="0">
                <a:solidFill>
                  <a:srgbClr val="FF0000"/>
                </a:solidFill>
                <a:latin typeface="Calibri"/>
                <a:cs typeface="Calibri"/>
              </a:rPr>
              <a:t>SF</a:t>
            </a:r>
            <a:r>
              <a:rPr lang="en-IN" sz="2800" i="1" dirty="0">
                <a:solidFill>
                  <a:srgbClr val="FF0000"/>
                </a:solidFill>
                <a:latin typeface="Calibri"/>
                <a:cs typeface="Calibri"/>
              </a:rPr>
              <a:t>6</a:t>
            </a:r>
            <a:r>
              <a:rPr lang="en-IN" sz="2800" i="1" spc="-30" dirty="0">
                <a:solidFill>
                  <a:srgbClr val="FF0000"/>
                </a:solidFill>
                <a:latin typeface="Calibri"/>
                <a:cs typeface="Calibri"/>
              </a:rPr>
              <a:t> </a:t>
            </a:r>
            <a:r>
              <a:rPr lang="en-IN" sz="4800" i="1" spc="-10" dirty="0">
                <a:solidFill>
                  <a:srgbClr val="FF0000"/>
                </a:solidFill>
                <a:latin typeface="Calibri"/>
                <a:cs typeface="Calibri"/>
              </a:rPr>
              <a:t>CIRCUIT</a:t>
            </a:r>
            <a:r>
              <a:rPr lang="en-IN" sz="4800" i="1" spc="-40" dirty="0">
                <a:solidFill>
                  <a:srgbClr val="FF0000"/>
                </a:solidFill>
                <a:latin typeface="Calibri"/>
                <a:cs typeface="Calibri"/>
              </a:rPr>
              <a:t> </a:t>
            </a:r>
            <a:r>
              <a:rPr lang="en-IN" sz="4800" i="1" spc="-20" dirty="0">
                <a:solidFill>
                  <a:srgbClr val="FF0000"/>
                </a:solidFill>
                <a:latin typeface="Calibri"/>
                <a:cs typeface="Calibri"/>
              </a:rPr>
              <a:t>BREAKERS</a:t>
            </a:r>
            <a:endParaRPr lang="en-IN" dirty="0">
              <a:solidFill>
                <a:srgbClr val="FF0000"/>
              </a:solidFill>
            </a:endParaRPr>
          </a:p>
        </p:txBody>
      </p:sp>
      <p:sp>
        <p:nvSpPr>
          <p:cNvPr id="3" name="Content Placeholder 2">
            <a:extLst>
              <a:ext uri="{FF2B5EF4-FFF2-40B4-BE49-F238E27FC236}">
                <a16:creationId xmlns:a16="http://schemas.microsoft.com/office/drawing/2014/main" id="{EF142427-ED2E-4015-B972-4E52CC3C2E99}"/>
              </a:ext>
            </a:extLst>
          </p:cNvPr>
          <p:cNvSpPr>
            <a:spLocks noGrp="1"/>
          </p:cNvSpPr>
          <p:nvPr>
            <p:ph idx="1"/>
          </p:nvPr>
        </p:nvSpPr>
        <p:spPr>
          <a:xfrm>
            <a:off x="1097280" y="1845734"/>
            <a:ext cx="5747403" cy="4262103"/>
          </a:xfrm>
        </p:spPr>
        <p:txBody>
          <a:bodyPr>
            <a:normAutofit fontScale="77500" lnSpcReduction="20000"/>
          </a:bodyPr>
          <a:lstStyle/>
          <a:p>
            <a:pPr marL="368300" indent="-343535">
              <a:lnSpc>
                <a:spcPct val="100000"/>
              </a:lnSpc>
              <a:spcBef>
                <a:spcPts val="100"/>
              </a:spcBef>
              <a:buFont typeface="Wingdings"/>
              <a:buChar char=""/>
              <a:tabLst>
                <a:tab pos="368935" algn="l"/>
              </a:tabLst>
            </a:pPr>
            <a:r>
              <a:rPr lang="en-US" sz="2000" spc="-5" dirty="0">
                <a:latin typeface="Sylfaen"/>
                <a:cs typeface="Sylfaen"/>
              </a:rPr>
              <a:t>It</a:t>
            </a:r>
            <a:r>
              <a:rPr lang="en-US" sz="2000" spc="-30" dirty="0">
                <a:latin typeface="Sylfaen"/>
                <a:cs typeface="Sylfaen"/>
              </a:rPr>
              <a:t> </a:t>
            </a:r>
            <a:r>
              <a:rPr lang="en-US" sz="2000" spc="-5" dirty="0">
                <a:latin typeface="Sylfaen"/>
                <a:cs typeface="Sylfaen"/>
              </a:rPr>
              <a:t>contains</a:t>
            </a:r>
            <a:r>
              <a:rPr lang="en-US" sz="2000" spc="15" dirty="0">
                <a:latin typeface="Sylfaen"/>
                <a:cs typeface="Sylfaen"/>
              </a:rPr>
              <a:t> </a:t>
            </a:r>
            <a:r>
              <a:rPr lang="en-US" sz="2000" dirty="0">
                <a:latin typeface="Sylfaen"/>
                <a:cs typeface="Sylfaen"/>
              </a:rPr>
              <a:t>an</a:t>
            </a:r>
            <a:r>
              <a:rPr lang="en-US" sz="2000" spc="5" dirty="0">
                <a:latin typeface="Sylfaen"/>
                <a:cs typeface="Sylfaen"/>
              </a:rPr>
              <a:t> </a:t>
            </a:r>
            <a:r>
              <a:rPr lang="en-US" sz="2000" spc="-5" dirty="0">
                <a:latin typeface="Sylfaen"/>
                <a:cs typeface="Sylfaen"/>
              </a:rPr>
              <a:t>arc</a:t>
            </a:r>
            <a:r>
              <a:rPr lang="en-US" sz="2000" spc="-15" dirty="0">
                <a:latin typeface="Sylfaen"/>
                <a:cs typeface="Sylfaen"/>
              </a:rPr>
              <a:t> </a:t>
            </a:r>
            <a:r>
              <a:rPr lang="en-US" sz="2000" spc="-5" dirty="0">
                <a:latin typeface="Sylfaen"/>
                <a:cs typeface="Sylfaen"/>
              </a:rPr>
              <a:t>interruption</a:t>
            </a:r>
            <a:r>
              <a:rPr lang="en-US" sz="2000" spc="30" dirty="0">
                <a:latin typeface="Sylfaen"/>
                <a:cs typeface="Sylfaen"/>
              </a:rPr>
              <a:t> </a:t>
            </a:r>
            <a:r>
              <a:rPr lang="en-US" sz="2000" spc="-5" dirty="0">
                <a:latin typeface="Sylfaen"/>
                <a:cs typeface="Sylfaen"/>
              </a:rPr>
              <a:t>chamber</a:t>
            </a:r>
            <a:r>
              <a:rPr lang="en-US" sz="2000" spc="-10" dirty="0">
                <a:latin typeface="Sylfaen"/>
                <a:cs typeface="Sylfaen"/>
              </a:rPr>
              <a:t> </a:t>
            </a:r>
            <a:r>
              <a:rPr lang="en-US" sz="2000" spc="-5" dirty="0">
                <a:latin typeface="Sylfaen"/>
                <a:cs typeface="Sylfaen"/>
              </a:rPr>
              <a:t>containing</a:t>
            </a:r>
            <a:r>
              <a:rPr lang="en-US" sz="2000" spc="35" dirty="0">
                <a:latin typeface="Sylfaen"/>
                <a:cs typeface="Sylfaen"/>
              </a:rPr>
              <a:t> </a:t>
            </a:r>
            <a:r>
              <a:rPr lang="en-US" sz="2000" spc="-5" dirty="0">
                <a:latin typeface="Sylfaen"/>
                <a:cs typeface="Sylfaen"/>
              </a:rPr>
              <a:t>SF</a:t>
            </a:r>
            <a:r>
              <a:rPr lang="en-US" sz="2000" spc="-7" baseline="-20061" dirty="0">
                <a:latin typeface="Sylfaen"/>
                <a:cs typeface="Sylfaen"/>
              </a:rPr>
              <a:t>6</a:t>
            </a:r>
            <a:r>
              <a:rPr lang="en-US" sz="2000" spc="359" baseline="-20061" dirty="0">
                <a:latin typeface="Sylfaen"/>
                <a:cs typeface="Sylfaen"/>
              </a:rPr>
              <a:t> </a:t>
            </a:r>
            <a:r>
              <a:rPr lang="en-US" sz="2000" spc="-5" dirty="0">
                <a:latin typeface="Sylfaen"/>
                <a:cs typeface="Sylfaen"/>
              </a:rPr>
              <a:t>gas.</a:t>
            </a:r>
            <a:endParaRPr lang="en-US" sz="2000" dirty="0">
              <a:latin typeface="Sylfaen"/>
              <a:cs typeface="Sylfaen"/>
            </a:endParaRPr>
          </a:p>
          <a:p>
            <a:pPr marL="368300" marR="1329055" indent="-342900">
              <a:lnSpc>
                <a:spcPct val="100000"/>
              </a:lnSpc>
              <a:buFont typeface="Wingdings"/>
              <a:buChar char=""/>
              <a:tabLst>
                <a:tab pos="368935" algn="l"/>
              </a:tabLst>
            </a:pPr>
            <a:r>
              <a:rPr lang="en-US" sz="2000" spc="-5" dirty="0">
                <a:latin typeface="Sylfaen"/>
                <a:cs typeface="Sylfaen"/>
              </a:rPr>
              <a:t>In</a:t>
            </a:r>
            <a:r>
              <a:rPr lang="en-US" sz="2000" spc="-35" dirty="0">
                <a:latin typeface="Sylfaen"/>
                <a:cs typeface="Sylfaen"/>
              </a:rPr>
              <a:t> </a:t>
            </a:r>
            <a:r>
              <a:rPr lang="en-US" sz="2000" spc="-5" dirty="0">
                <a:latin typeface="Sylfaen"/>
                <a:cs typeface="Sylfaen"/>
              </a:rPr>
              <a:t>closed</a:t>
            </a:r>
            <a:r>
              <a:rPr lang="en-US" sz="2000" spc="10" dirty="0">
                <a:latin typeface="Sylfaen"/>
                <a:cs typeface="Sylfaen"/>
              </a:rPr>
              <a:t> </a:t>
            </a:r>
            <a:r>
              <a:rPr lang="en-US" sz="2000" spc="-5" dirty="0">
                <a:latin typeface="Sylfaen"/>
                <a:cs typeface="Sylfaen"/>
              </a:rPr>
              <a:t>position</a:t>
            </a:r>
            <a:r>
              <a:rPr lang="en-US" sz="2000" spc="35" dirty="0">
                <a:latin typeface="Sylfaen"/>
                <a:cs typeface="Sylfaen"/>
              </a:rPr>
              <a:t> </a:t>
            </a:r>
            <a:r>
              <a:rPr lang="en-US" sz="2000" spc="-5" dirty="0">
                <a:latin typeface="Sylfaen"/>
                <a:cs typeface="Sylfaen"/>
              </a:rPr>
              <a:t>the</a:t>
            </a:r>
            <a:r>
              <a:rPr lang="en-US" sz="2000" spc="-20" dirty="0">
                <a:latin typeface="Sylfaen"/>
                <a:cs typeface="Sylfaen"/>
              </a:rPr>
              <a:t> </a:t>
            </a:r>
            <a:r>
              <a:rPr lang="en-US" sz="2000" spc="-5" dirty="0">
                <a:latin typeface="Sylfaen"/>
                <a:cs typeface="Sylfaen"/>
              </a:rPr>
              <a:t>contacts</a:t>
            </a:r>
            <a:r>
              <a:rPr lang="en-US" sz="2000" dirty="0">
                <a:latin typeface="Sylfaen"/>
                <a:cs typeface="Sylfaen"/>
              </a:rPr>
              <a:t> </a:t>
            </a:r>
            <a:r>
              <a:rPr lang="en-US" sz="2000" spc="-5" dirty="0">
                <a:latin typeface="Sylfaen"/>
                <a:cs typeface="Sylfaen"/>
              </a:rPr>
              <a:t>remain surrounded </a:t>
            </a:r>
            <a:r>
              <a:rPr lang="en-US" sz="2000" spc="-660" dirty="0">
                <a:latin typeface="Sylfaen"/>
                <a:cs typeface="Sylfaen"/>
              </a:rPr>
              <a:t> </a:t>
            </a:r>
            <a:r>
              <a:rPr lang="en-US" sz="2000" spc="-5" dirty="0">
                <a:latin typeface="Sylfaen"/>
                <a:cs typeface="Sylfaen"/>
              </a:rPr>
              <a:t>by</a:t>
            </a:r>
            <a:r>
              <a:rPr lang="en-US" sz="2000" spc="-15" dirty="0">
                <a:latin typeface="Sylfaen"/>
                <a:cs typeface="Sylfaen"/>
              </a:rPr>
              <a:t> </a:t>
            </a:r>
            <a:r>
              <a:rPr lang="en-US" sz="2000" spc="-5" dirty="0">
                <a:latin typeface="Sylfaen"/>
                <a:cs typeface="Sylfaen"/>
              </a:rPr>
              <a:t>SF</a:t>
            </a:r>
            <a:r>
              <a:rPr lang="en-US" sz="2000" spc="-7" baseline="-20061" dirty="0">
                <a:latin typeface="Sylfaen"/>
                <a:cs typeface="Sylfaen"/>
              </a:rPr>
              <a:t>6</a:t>
            </a:r>
            <a:r>
              <a:rPr lang="en-US" sz="2000" spc="345" baseline="-20061" dirty="0">
                <a:latin typeface="Sylfaen"/>
                <a:cs typeface="Sylfaen"/>
              </a:rPr>
              <a:t> </a:t>
            </a:r>
            <a:r>
              <a:rPr lang="en-US" sz="2000" spc="-5" dirty="0">
                <a:latin typeface="Sylfaen"/>
                <a:cs typeface="Sylfaen"/>
              </a:rPr>
              <a:t>gas</a:t>
            </a:r>
            <a:r>
              <a:rPr lang="en-US" sz="2000" spc="10" dirty="0">
                <a:latin typeface="Sylfaen"/>
                <a:cs typeface="Sylfaen"/>
              </a:rPr>
              <a:t> </a:t>
            </a:r>
            <a:r>
              <a:rPr lang="en-US" sz="2000" dirty="0">
                <a:latin typeface="Sylfaen"/>
                <a:cs typeface="Sylfaen"/>
              </a:rPr>
              <a:t>at</a:t>
            </a:r>
            <a:r>
              <a:rPr lang="en-US" sz="2000" spc="-15" dirty="0">
                <a:latin typeface="Sylfaen"/>
                <a:cs typeface="Sylfaen"/>
              </a:rPr>
              <a:t> </a:t>
            </a:r>
            <a:r>
              <a:rPr lang="en-US" sz="2000" dirty="0">
                <a:latin typeface="Sylfaen"/>
                <a:cs typeface="Sylfaen"/>
              </a:rPr>
              <a:t>a </a:t>
            </a:r>
            <a:r>
              <a:rPr lang="en-US" sz="2000" spc="-5" dirty="0">
                <a:latin typeface="Sylfaen"/>
                <a:cs typeface="Sylfaen"/>
              </a:rPr>
              <a:t>pressure</a:t>
            </a:r>
            <a:r>
              <a:rPr lang="en-US" sz="2000" spc="30" dirty="0">
                <a:latin typeface="Sylfaen"/>
                <a:cs typeface="Sylfaen"/>
              </a:rPr>
              <a:t> </a:t>
            </a:r>
            <a:r>
              <a:rPr lang="en-US" sz="2000" spc="-5" dirty="0">
                <a:latin typeface="Sylfaen"/>
                <a:cs typeface="Sylfaen"/>
              </a:rPr>
              <a:t>of</a:t>
            </a:r>
            <a:r>
              <a:rPr lang="en-US" sz="2000" spc="10" dirty="0">
                <a:latin typeface="Sylfaen"/>
                <a:cs typeface="Sylfaen"/>
              </a:rPr>
              <a:t> </a:t>
            </a:r>
            <a:r>
              <a:rPr lang="en-US" sz="2000" dirty="0">
                <a:latin typeface="Sylfaen"/>
                <a:cs typeface="Sylfaen"/>
              </a:rPr>
              <a:t>2.8</a:t>
            </a:r>
            <a:r>
              <a:rPr lang="en-US" sz="2000" spc="-20" dirty="0">
                <a:latin typeface="Sylfaen"/>
                <a:cs typeface="Sylfaen"/>
              </a:rPr>
              <a:t> </a:t>
            </a:r>
            <a:r>
              <a:rPr lang="en-US" sz="2000" spc="-5" dirty="0">
                <a:latin typeface="Sylfaen"/>
                <a:cs typeface="Sylfaen"/>
              </a:rPr>
              <a:t>kg/cm</a:t>
            </a:r>
            <a:r>
              <a:rPr lang="en-US" sz="2000" spc="-7" baseline="24691" dirty="0">
                <a:latin typeface="Sylfaen"/>
                <a:cs typeface="Sylfaen"/>
              </a:rPr>
              <a:t>2</a:t>
            </a:r>
            <a:r>
              <a:rPr lang="en-US" sz="2000" spc="315" baseline="24691" dirty="0">
                <a:latin typeface="Sylfaen"/>
                <a:cs typeface="Sylfaen"/>
              </a:rPr>
              <a:t> </a:t>
            </a:r>
            <a:r>
              <a:rPr lang="en-US" sz="2000" dirty="0">
                <a:latin typeface="Sylfaen"/>
                <a:cs typeface="Sylfaen"/>
              </a:rPr>
              <a:t>.</a:t>
            </a:r>
          </a:p>
          <a:p>
            <a:pPr marL="368300" marR="17780" indent="-342900">
              <a:lnSpc>
                <a:spcPct val="100000"/>
              </a:lnSpc>
              <a:buFont typeface="Wingdings"/>
              <a:buChar char=""/>
              <a:tabLst>
                <a:tab pos="368935" algn="l"/>
              </a:tabLst>
            </a:pPr>
            <a:r>
              <a:rPr lang="en-US" sz="2000" spc="-5" dirty="0">
                <a:latin typeface="Sylfaen"/>
                <a:cs typeface="Sylfaen"/>
              </a:rPr>
              <a:t>During</a:t>
            </a:r>
            <a:r>
              <a:rPr lang="en-US" sz="2000" spc="-10" dirty="0">
                <a:latin typeface="Sylfaen"/>
                <a:cs typeface="Sylfaen"/>
              </a:rPr>
              <a:t> opening</a:t>
            </a:r>
            <a:r>
              <a:rPr lang="en-US" sz="2000" spc="30" dirty="0">
                <a:latin typeface="Sylfaen"/>
                <a:cs typeface="Sylfaen"/>
              </a:rPr>
              <a:t> </a:t>
            </a:r>
            <a:r>
              <a:rPr lang="en-US" sz="2000" spc="-5" dirty="0">
                <a:latin typeface="Sylfaen"/>
                <a:cs typeface="Sylfaen"/>
              </a:rPr>
              <a:t>high</a:t>
            </a:r>
            <a:r>
              <a:rPr lang="en-US" sz="2000" dirty="0">
                <a:latin typeface="Sylfaen"/>
                <a:cs typeface="Sylfaen"/>
              </a:rPr>
              <a:t> </a:t>
            </a:r>
            <a:r>
              <a:rPr lang="en-US" sz="2000" spc="-5" dirty="0">
                <a:latin typeface="Sylfaen"/>
                <a:cs typeface="Sylfaen"/>
              </a:rPr>
              <a:t>pressure</a:t>
            </a:r>
            <a:r>
              <a:rPr lang="en-US" sz="2000" spc="30" dirty="0">
                <a:latin typeface="Sylfaen"/>
                <a:cs typeface="Sylfaen"/>
              </a:rPr>
              <a:t> </a:t>
            </a:r>
            <a:r>
              <a:rPr lang="en-US" sz="2000" spc="-5" dirty="0">
                <a:latin typeface="Sylfaen"/>
                <a:cs typeface="Sylfaen"/>
              </a:rPr>
              <a:t>SF6</a:t>
            </a:r>
            <a:r>
              <a:rPr lang="en-US" sz="2000" spc="10" dirty="0">
                <a:latin typeface="Sylfaen"/>
                <a:cs typeface="Sylfaen"/>
              </a:rPr>
              <a:t> </a:t>
            </a:r>
            <a:r>
              <a:rPr lang="en-US" sz="2000" spc="-5" dirty="0">
                <a:latin typeface="Sylfaen"/>
                <a:cs typeface="Sylfaen"/>
              </a:rPr>
              <a:t>gas</a:t>
            </a:r>
            <a:r>
              <a:rPr lang="en-US" sz="2000" dirty="0">
                <a:latin typeface="Sylfaen"/>
                <a:cs typeface="Sylfaen"/>
              </a:rPr>
              <a:t> at</a:t>
            </a:r>
            <a:r>
              <a:rPr lang="en-US" sz="2000" spc="5" dirty="0">
                <a:latin typeface="Sylfaen"/>
                <a:cs typeface="Sylfaen"/>
              </a:rPr>
              <a:t> </a:t>
            </a:r>
            <a:r>
              <a:rPr lang="en-US" sz="2000" dirty="0">
                <a:latin typeface="Sylfaen"/>
                <a:cs typeface="Sylfaen"/>
              </a:rPr>
              <a:t>14</a:t>
            </a:r>
            <a:r>
              <a:rPr lang="en-US" sz="2000" spc="-15" dirty="0">
                <a:latin typeface="Sylfaen"/>
                <a:cs typeface="Sylfaen"/>
              </a:rPr>
              <a:t> </a:t>
            </a:r>
            <a:r>
              <a:rPr lang="en-US" sz="2000" dirty="0">
                <a:latin typeface="Sylfaen"/>
                <a:cs typeface="Sylfaen"/>
              </a:rPr>
              <a:t>kg/cm</a:t>
            </a:r>
            <a:r>
              <a:rPr lang="en-US" sz="2000" baseline="24691" dirty="0">
                <a:latin typeface="Sylfaen"/>
                <a:cs typeface="Sylfaen"/>
              </a:rPr>
              <a:t>2</a:t>
            </a:r>
            <a:r>
              <a:rPr lang="en-US" sz="2000" spc="315" baseline="24691" dirty="0">
                <a:latin typeface="Sylfaen"/>
                <a:cs typeface="Sylfaen"/>
              </a:rPr>
              <a:t> </a:t>
            </a:r>
            <a:r>
              <a:rPr lang="en-US" sz="2000" spc="-5" dirty="0">
                <a:latin typeface="Sylfaen"/>
                <a:cs typeface="Sylfaen"/>
              </a:rPr>
              <a:t>from</a:t>
            </a:r>
            <a:r>
              <a:rPr lang="en-US" sz="2000" spc="10" dirty="0">
                <a:latin typeface="Sylfaen"/>
                <a:cs typeface="Sylfaen"/>
              </a:rPr>
              <a:t> </a:t>
            </a:r>
            <a:r>
              <a:rPr lang="en-US" sz="2000" spc="-5" dirty="0">
                <a:latin typeface="Sylfaen"/>
                <a:cs typeface="Sylfaen"/>
              </a:rPr>
              <a:t>its </a:t>
            </a:r>
            <a:r>
              <a:rPr lang="en-US" sz="2000" spc="-660" dirty="0">
                <a:latin typeface="Sylfaen"/>
                <a:cs typeface="Sylfaen"/>
              </a:rPr>
              <a:t> </a:t>
            </a:r>
            <a:r>
              <a:rPr lang="en-US" sz="2000" spc="-5" dirty="0">
                <a:latin typeface="Sylfaen"/>
                <a:cs typeface="Sylfaen"/>
              </a:rPr>
              <a:t>reservoir</a:t>
            </a:r>
            <a:r>
              <a:rPr lang="en-US" sz="2000" spc="20" dirty="0">
                <a:latin typeface="Sylfaen"/>
                <a:cs typeface="Sylfaen"/>
              </a:rPr>
              <a:t> </a:t>
            </a:r>
            <a:r>
              <a:rPr lang="en-US" sz="2000" spc="-5" dirty="0">
                <a:latin typeface="Sylfaen"/>
                <a:cs typeface="Sylfaen"/>
              </a:rPr>
              <a:t>flows</a:t>
            </a:r>
            <a:r>
              <a:rPr lang="en-US" sz="2000" spc="15" dirty="0">
                <a:latin typeface="Sylfaen"/>
                <a:cs typeface="Sylfaen"/>
              </a:rPr>
              <a:t> </a:t>
            </a:r>
            <a:r>
              <a:rPr lang="en-US" sz="2000" spc="-5" dirty="0">
                <a:latin typeface="Sylfaen"/>
                <a:cs typeface="Sylfaen"/>
              </a:rPr>
              <a:t>towards</a:t>
            </a:r>
            <a:r>
              <a:rPr lang="en-US" sz="2000" spc="30" dirty="0">
                <a:latin typeface="Sylfaen"/>
                <a:cs typeface="Sylfaen"/>
              </a:rPr>
              <a:t> </a:t>
            </a:r>
            <a:r>
              <a:rPr lang="en-US" sz="2000" spc="-5" dirty="0">
                <a:latin typeface="Sylfaen"/>
                <a:cs typeface="Sylfaen"/>
              </a:rPr>
              <a:t>the</a:t>
            </a:r>
            <a:r>
              <a:rPr lang="en-US" sz="2000" spc="-10" dirty="0">
                <a:latin typeface="Sylfaen"/>
                <a:cs typeface="Sylfaen"/>
              </a:rPr>
              <a:t> </a:t>
            </a:r>
            <a:r>
              <a:rPr lang="en-US" sz="2000" spc="-5" dirty="0">
                <a:latin typeface="Sylfaen"/>
                <a:cs typeface="Sylfaen"/>
              </a:rPr>
              <a:t>chamber</a:t>
            </a:r>
            <a:r>
              <a:rPr lang="en-US" sz="2000" spc="-10" dirty="0">
                <a:latin typeface="Sylfaen"/>
                <a:cs typeface="Sylfaen"/>
              </a:rPr>
              <a:t> </a:t>
            </a:r>
            <a:r>
              <a:rPr lang="en-US" sz="2000" spc="-5" dirty="0">
                <a:latin typeface="Sylfaen"/>
                <a:cs typeface="Sylfaen"/>
              </a:rPr>
              <a:t>by valve</a:t>
            </a:r>
            <a:r>
              <a:rPr lang="en-US" sz="2000" spc="15" dirty="0">
                <a:latin typeface="Sylfaen"/>
                <a:cs typeface="Sylfaen"/>
              </a:rPr>
              <a:t> </a:t>
            </a:r>
            <a:r>
              <a:rPr lang="en-US" sz="2000" spc="-5" dirty="0">
                <a:latin typeface="Sylfaen"/>
                <a:cs typeface="Sylfaen"/>
              </a:rPr>
              <a:t>mechanism.</a:t>
            </a:r>
            <a:endParaRPr lang="en-US" sz="2000" dirty="0">
              <a:latin typeface="Sylfaen"/>
              <a:cs typeface="Sylfaen"/>
            </a:endParaRPr>
          </a:p>
          <a:p>
            <a:pPr marL="368300" marR="563245" indent="-342900" algn="just">
              <a:lnSpc>
                <a:spcPct val="100000"/>
              </a:lnSpc>
              <a:buFont typeface="Wingdings"/>
              <a:buChar char=""/>
              <a:tabLst>
                <a:tab pos="368935" algn="l"/>
              </a:tabLst>
            </a:pPr>
            <a:r>
              <a:rPr lang="en-US" sz="2000" spc="-5" dirty="0">
                <a:latin typeface="Sylfaen"/>
                <a:cs typeface="Sylfaen"/>
              </a:rPr>
              <a:t>SF</a:t>
            </a:r>
            <a:r>
              <a:rPr lang="en-US" sz="2000" spc="-7" baseline="-20061" dirty="0">
                <a:latin typeface="Sylfaen"/>
                <a:cs typeface="Sylfaen"/>
              </a:rPr>
              <a:t>6 </a:t>
            </a:r>
            <a:r>
              <a:rPr lang="en-US" sz="2000" spc="-5" dirty="0">
                <a:latin typeface="Sylfaen"/>
                <a:cs typeface="Sylfaen"/>
              </a:rPr>
              <a:t>rapidly absorbs the free </a:t>
            </a:r>
            <a:r>
              <a:rPr lang="en-US" sz="2000" spc="-10" dirty="0">
                <a:latin typeface="Sylfaen"/>
                <a:cs typeface="Sylfaen"/>
              </a:rPr>
              <a:t>electrons </a:t>
            </a:r>
            <a:r>
              <a:rPr lang="en-US" sz="2000" spc="-5" dirty="0">
                <a:latin typeface="Sylfaen"/>
                <a:cs typeface="Sylfaen"/>
              </a:rPr>
              <a:t>in the arc path to </a:t>
            </a:r>
            <a:r>
              <a:rPr lang="en-US" sz="2000" dirty="0">
                <a:latin typeface="Sylfaen"/>
                <a:cs typeface="Sylfaen"/>
              </a:rPr>
              <a:t> </a:t>
            </a:r>
            <a:r>
              <a:rPr lang="en-US" sz="2000" spc="-5" dirty="0">
                <a:latin typeface="Sylfaen"/>
                <a:cs typeface="Sylfaen"/>
              </a:rPr>
              <a:t>form immobile negative ions to build </a:t>
            </a:r>
            <a:r>
              <a:rPr lang="en-US" sz="2000" dirty="0">
                <a:latin typeface="Sylfaen"/>
                <a:cs typeface="Sylfaen"/>
              </a:rPr>
              <a:t>up </a:t>
            </a:r>
            <a:r>
              <a:rPr lang="en-US" sz="2000" spc="-5" dirty="0">
                <a:latin typeface="Sylfaen"/>
                <a:cs typeface="Sylfaen"/>
              </a:rPr>
              <a:t>high </a:t>
            </a:r>
            <a:r>
              <a:rPr lang="en-US" sz="2000" spc="-10" dirty="0">
                <a:latin typeface="Sylfaen"/>
                <a:cs typeface="Sylfaen"/>
              </a:rPr>
              <a:t>dielectric </a:t>
            </a:r>
            <a:r>
              <a:rPr lang="en-US" sz="2000" spc="-660" dirty="0">
                <a:latin typeface="Sylfaen"/>
                <a:cs typeface="Sylfaen"/>
              </a:rPr>
              <a:t> </a:t>
            </a:r>
            <a:r>
              <a:rPr lang="en-US" sz="2000" spc="-5" dirty="0">
                <a:latin typeface="Sylfaen"/>
                <a:cs typeface="Sylfaen"/>
              </a:rPr>
              <a:t>strength.</a:t>
            </a:r>
            <a:endParaRPr lang="en-US" sz="2000" dirty="0">
              <a:latin typeface="Sylfaen"/>
              <a:cs typeface="Sylfaen"/>
            </a:endParaRPr>
          </a:p>
          <a:p>
            <a:pPr marL="368300" indent="-342900" algn="just">
              <a:lnSpc>
                <a:spcPct val="100000"/>
              </a:lnSpc>
              <a:buFont typeface="Wingdings"/>
              <a:buChar char=""/>
              <a:tabLst>
                <a:tab pos="368300" algn="l"/>
              </a:tabLst>
            </a:pPr>
            <a:r>
              <a:rPr lang="en-US" sz="2000" spc="-5" dirty="0">
                <a:latin typeface="Sylfaen"/>
                <a:cs typeface="Sylfaen"/>
              </a:rPr>
              <a:t>It</a:t>
            </a:r>
            <a:r>
              <a:rPr lang="en-US" sz="2000" spc="-30" dirty="0">
                <a:latin typeface="Sylfaen"/>
                <a:cs typeface="Sylfaen"/>
              </a:rPr>
              <a:t> </a:t>
            </a:r>
            <a:r>
              <a:rPr lang="en-US" sz="2000" spc="-5" dirty="0">
                <a:latin typeface="Sylfaen"/>
                <a:cs typeface="Sylfaen"/>
              </a:rPr>
              <a:t>also</a:t>
            </a:r>
            <a:r>
              <a:rPr lang="en-US" sz="2000" spc="10" dirty="0">
                <a:latin typeface="Sylfaen"/>
                <a:cs typeface="Sylfaen"/>
              </a:rPr>
              <a:t> </a:t>
            </a:r>
            <a:r>
              <a:rPr lang="en-US" sz="2000" spc="-5" dirty="0">
                <a:latin typeface="Sylfaen"/>
                <a:cs typeface="Sylfaen"/>
              </a:rPr>
              <a:t>cools</a:t>
            </a:r>
            <a:r>
              <a:rPr lang="en-US" sz="2000" spc="15" dirty="0">
                <a:latin typeface="Sylfaen"/>
                <a:cs typeface="Sylfaen"/>
              </a:rPr>
              <a:t> </a:t>
            </a:r>
            <a:r>
              <a:rPr lang="en-US" sz="2000" spc="-5" dirty="0">
                <a:latin typeface="Sylfaen"/>
                <a:cs typeface="Sylfaen"/>
              </a:rPr>
              <a:t>the arc</a:t>
            </a:r>
            <a:r>
              <a:rPr lang="en-US" sz="2000" spc="-15" dirty="0">
                <a:latin typeface="Sylfaen"/>
                <a:cs typeface="Sylfaen"/>
              </a:rPr>
              <a:t> </a:t>
            </a:r>
            <a:r>
              <a:rPr lang="en-US" sz="2000" spc="-5" dirty="0">
                <a:latin typeface="Sylfaen"/>
                <a:cs typeface="Sylfaen"/>
              </a:rPr>
              <a:t>and</a:t>
            </a:r>
            <a:r>
              <a:rPr lang="en-US" sz="2000" spc="5" dirty="0">
                <a:latin typeface="Sylfaen"/>
                <a:cs typeface="Sylfaen"/>
              </a:rPr>
              <a:t> </a:t>
            </a:r>
            <a:r>
              <a:rPr lang="en-US" sz="2000" spc="-5" dirty="0">
                <a:latin typeface="Sylfaen"/>
                <a:cs typeface="Sylfaen"/>
              </a:rPr>
              <a:t>extinguishes</a:t>
            </a:r>
            <a:r>
              <a:rPr lang="en-US" sz="2000" dirty="0">
                <a:latin typeface="Sylfaen"/>
                <a:cs typeface="Sylfaen"/>
              </a:rPr>
              <a:t> </a:t>
            </a:r>
            <a:r>
              <a:rPr lang="en-US" sz="2000" spc="-5" dirty="0">
                <a:latin typeface="Sylfaen"/>
                <a:cs typeface="Sylfaen"/>
              </a:rPr>
              <a:t>it.</a:t>
            </a:r>
            <a:endParaRPr lang="en-US" sz="2000" dirty="0">
              <a:latin typeface="Sylfaen"/>
              <a:cs typeface="Sylfaen"/>
            </a:endParaRPr>
          </a:p>
          <a:p>
            <a:pPr marL="368300" marR="188595" indent="-342900" algn="just">
              <a:lnSpc>
                <a:spcPct val="100000"/>
              </a:lnSpc>
              <a:buFont typeface="Wingdings"/>
              <a:buChar char=""/>
              <a:tabLst>
                <a:tab pos="368300" algn="l"/>
              </a:tabLst>
            </a:pPr>
            <a:r>
              <a:rPr lang="en-US" sz="2000" spc="-5" dirty="0">
                <a:latin typeface="Sylfaen"/>
                <a:cs typeface="Sylfaen"/>
              </a:rPr>
              <a:t>After operation the valve is closed by the action of </a:t>
            </a:r>
            <a:r>
              <a:rPr lang="en-US" sz="2000" dirty="0">
                <a:latin typeface="Sylfaen"/>
                <a:cs typeface="Sylfaen"/>
              </a:rPr>
              <a:t>a </a:t>
            </a:r>
            <a:r>
              <a:rPr lang="en-US" sz="2000" spc="-5" dirty="0">
                <a:latin typeface="Sylfaen"/>
                <a:cs typeface="Sylfaen"/>
              </a:rPr>
              <a:t>set of </a:t>
            </a:r>
            <a:r>
              <a:rPr lang="en-US" sz="2000" spc="-660" dirty="0">
                <a:latin typeface="Sylfaen"/>
                <a:cs typeface="Sylfaen"/>
              </a:rPr>
              <a:t> </a:t>
            </a:r>
            <a:r>
              <a:rPr lang="en-US" sz="2000" spc="-5" dirty="0">
                <a:latin typeface="Sylfaen"/>
                <a:cs typeface="Sylfaen"/>
              </a:rPr>
              <a:t>springs.</a:t>
            </a:r>
            <a:endParaRPr lang="en-US" sz="2000" dirty="0">
              <a:latin typeface="Sylfaen"/>
              <a:cs typeface="Sylfaen"/>
            </a:endParaRPr>
          </a:p>
          <a:p>
            <a:pPr marL="368300" marR="99695" indent="-342900" algn="just">
              <a:lnSpc>
                <a:spcPts val="3260"/>
              </a:lnSpc>
              <a:spcBef>
                <a:spcPts val="85"/>
              </a:spcBef>
              <a:buFont typeface="Wingdings"/>
              <a:buChar char=""/>
              <a:tabLst>
                <a:tab pos="368300" algn="l"/>
              </a:tabLst>
            </a:pPr>
            <a:r>
              <a:rPr lang="en-US" sz="2000" spc="-5" dirty="0">
                <a:latin typeface="Sylfaen"/>
                <a:cs typeface="Sylfaen"/>
              </a:rPr>
              <a:t>Absorbent materials are used to absorb the byproducts and </a:t>
            </a:r>
            <a:r>
              <a:rPr lang="en-US" sz="2000" spc="-660" dirty="0">
                <a:latin typeface="Sylfaen"/>
                <a:cs typeface="Sylfaen"/>
              </a:rPr>
              <a:t> </a:t>
            </a:r>
            <a:r>
              <a:rPr lang="en-US" sz="2000" spc="-5" dirty="0">
                <a:latin typeface="Sylfaen"/>
                <a:cs typeface="Sylfaen"/>
              </a:rPr>
              <a:t>moisture.</a:t>
            </a:r>
            <a:endParaRPr lang="en-US" sz="2000" dirty="0">
              <a:latin typeface="Sylfaen"/>
              <a:cs typeface="Sylfaen"/>
            </a:endParaRPr>
          </a:p>
          <a:p>
            <a:endParaRPr lang="en-IN" dirty="0"/>
          </a:p>
        </p:txBody>
      </p:sp>
      <p:sp>
        <p:nvSpPr>
          <p:cNvPr id="4" name="Slide Number Placeholder 3">
            <a:extLst>
              <a:ext uri="{FF2B5EF4-FFF2-40B4-BE49-F238E27FC236}">
                <a16:creationId xmlns:a16="http://schemas.microsoft.com/office/drawing/2014/main" id="{B006E6F6-E99B-45F0-865A-3438AA658537}"/>
              </a:ext>
            </a:extLst>
          </p:cNvPr>
          <p:cNvSpPr>
            <a:spLocks noGrp="1"/>
          </p:cNvSpPr>
          <p:nvPr>
            <p:ph type="sldNum" sz="quarter" idx="12"/>
          </p:nvPr>
        </p:nvSpPr>
        <p:spPr/>
        <p:txBody>
          <a:bodyPr/>
          <a:lstStyle/>
          <a:p>
            <a:fld id="{CA9F79F9-620A-454C-B44A-099229A02D1C}" type="slidenum">
              <a:rPr lang="en-IN" smtClean="0"/>
              <a:pPr/>
              <a:t>127</a:t>
            </a:fld>
            <a:endParaRPr lang="en-IN"/>
          </a:p>
        </p:txBody>
      </p:sp>
      <p:pic>
        <p:nvPicPr>
          <p:cNvPr id="5" name="object 4">
            <a:extLst>
              <a:ext uri="{FF2B5EF4-FFF2-40B4-BE49-F238E27FC236}">
                <a16:creationId xmlns:a16="http://schemas.microsoft.com/office/drawing/2014/main" id="{4BA325F0-B53D-466C-821C-757FC2CE68E3}"/>
              </a:ext>
            </a:extLst>
          </p:cNvPr>
          <p:cNvPicPr/>
          <p:nvPr/>
        </p:nvPicPr>
        <p:blipFill>
          <a:blip r:embed="rId2" cstate="print"/>
          <a:stretch>
            <a:fillRect/>
          </a:stretch>
        </p:blipFill>
        <p:spPr>
          <a:xfrm>
            <a:off x="6933459" y="1917577"/>
            <a:ext cx="4989251" cy="3506679"/>
          </a:xfrm>
          <a:prstGeom prst="rect">
            <a:avLst/>
          </a:prstGeom>
        </p:spPr>
      </p:pic>
      <p:pic>
        <p:nvPicPr>
          <p:cNvPr id="6" name="Picture 5">
            <a:extLst>
              <a:ext uri="{FF2B5EF4-FFF2-40B4-BE49-F238E27FC236}">
                <a16:creationId xmlns:a16="http://schemas.microsoft.com/office/drawing/2014/main" id="{DF2C010F-D132-4251-B24B-A2859CF39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281375411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96ACB-C9F5-4CB1-923A-34B952161ECC}"/>
              </a:ext>
            </a:extLst>
          </p:cNvPr>
          <p:cNvSpPr>
            <a:spLocks noGrp="1"/>
          </p:cNvSpPr>
          <p:nvPr>
            <p:ph type="title"/>
          </p:nvPr>
        </p:nvSpPr>
        <p:spPr>
          <a:xfrm>
            <a:off x="1097280" y="861134"/>
            <a:ext cx="5951590" cy="876226"/>
          </a:xfrm>
        </p:spPr>
        <p:txBody>
          <a:bodyPr/>
          <a:lstStyle/>
          <a:p>
            <a:r>
              <a:rPr lang="en-IN" sz="4800" i="1" dirty="0">
                <a:solidFill>
                  <a:srgbClr val="FF0000"/>
                </a:solidFill>
                <a:latin typeface="Calibri"/>
                <a:cs typeface="Calibri"/>
              </a:rPr>
              <a:t>SF</a:t>
            </a:r>
            <a:r>
              <a:rPr lang="en-IN" sz="2800" i="1" dirty="0">
                <a:solidFill>
                  <a:srgbClr val="FF0000"/>
                </a:solidFill>
                <a:latin typeface="Calibri"/>
                <a:cs typeface="Calibri"/>
              </a:rPr>
              <a:t>6</a:t>
            </a:r>
            <a:r>
              <a:rPr lang="en-IN" sz="2800" i="1" spc="-30" dirty="0">
                <a:solidFill>
                  <a:srgbClr val="FF0000"/>
                </a:solidFill>
                <a:latin typeface="Calibri"/>
                <a:cs typeface="Calibri"/>
              </a:rPr>
              <a:t> </a:t>
            </a:r>
            <a:r>
              <a:rPr lang="en-IN" sz="4800" i="1" spc="-10" dirty="0">
                <a:solidFill>
                  <a:srgbClr val="FF0000"/>
                </a:solidFill>
                <a:latin typeface="Calibri"/>
                <a:cs typeface="Calibri"/>
              </a:rPr>
              <a:t>CIRCUIT</a:t>
            </a:r>
            <a:r>
              <a:rPr lang="en-IN" sz="4800" i="1" spc="-40" dirty="0">
                <a:solidFill>
                  <a:srgbClr val="FF0000"/>
                </a:solidFill>
                <a:latin typeface="Calibri"/>
                <a:cs typeface="Calibri"/>
              </a:rPr>
              <a:t> </a:t>
            </a:r>
            <a:r>
              <a:rPr lang="en-IN" sz="4800" i="1" spc="-20" dirty="0">
                <a:solidFill>
                  <a:srgbClr val="FF0000"/>
                </a:solidFill>
                <a:latin typeface="Calibri"/>
                <a:cs typeface="Calibri"/>
              </a:rPr>
              <a:t>BREAKERS</a:t>
            </a:r>
            <a:endParaRPr lang="en-IN" dirty="0"/>
          </a:p>
        </p:txBody>
      </p:sp>
      <p:sp>
        <p:nvSpPr>
          <p:cNvPr id="3" name="Content Placeholder 2">
            <a:extLst>
              <a:ext uri="{FF2B5EF4-FFF2-40B4-BE49-F238E27FC236}">
                <a16:creationId xmlns:a16="http://schemas.microsoft.com/office/drawing/2014/main" id="{A3769CC3-E02F-4D32-AE22-D860362FE45D}"/>
              </a:ext>
            </a:extLst>
          </p:cNvPr>
          <p:cNvSpPr>
            <a:spLocks noGrp="1"/>
          </p:cNvSpPr>
          <p:nvPr>
            <p:ph idx="1"/>
          </p:nvPr>
        </p:nvSpPr>
        <p:spPr>
          <a:xfrm>
            <a:off x="1097280" y="1845734"/>
            <a:ext cx="10058400" cy="4262103"/>
          </a:xfrm>
        </p:spPr>
        <p:txBody>
          <a:bodyPr>
            <a:normAutofit fontScale="70000" lnSpcReduction="20000"/>
          </a:bodyPr>
          <a:lstStyle/>
          <a:p>
            <a:r>
              <a:rPr lang="en-US" sz="4000" dirty="0">
                <a:solidFill>
                  <a:srgbClr val="FFC000"/>
                </a:solidFill>
              </a:rPr>
              <a:t>Advantages:</a:t>
            </a:r>
          </a:p>
          <a:p>
            <a:pPr marL="368300" marR="497840" indent="-342900">
              <a:lnSpc>
                <a:spcPct val="100000"/>
              </a:lnSpc>
              <a:spcBef>
                <a:spcPts val="100"/>
              </a:spcBef>
              <a:buClr>
                <a:srgbClr val="99CC00"/>
              </a:buClr>
              <a:buSzPct val="114583"/>
              <a:buFont typeface="Wingdings"/>
              <a:buChar char=""/>
              <a:tabLst>
                <a:tab pos="368300" algn="l"/>
              </a:tabLst>
            </a:pPr>
            <a:r>
              <a:rPr lang="en-US" sz="2400" dirty="0">
                <a:latin typeface="Sylfaen"/>
                <a:cs typeface="Sylfaen"/>
              </a:rPr>
              <a:t>Very short </a:t>
            </a:r>
            <a:r>
              <a:rPr lang="en-US" sz="2400" spc="-5" dirty="0">
                <a:latin typeface="Sylfaen"/>
                <a:cs typeface="Sylfaen"/>
              </a:rPr>
              <a:t>arcing </a:t>
            </a:r>
            <a:r>
              <a:rPr lang="en-US" sz="2400" dirty="0">
                <a:latin typeface="Sylfaen"/>
                <a:cs typeface="Sylfaen"/>
              </a:rPr>
              <a:t>period due </a:t>
            </a:r>
            <a:r>
              <a:rPr lang="en-US" sz="2400" spc="-5" dirty="0">
                <a:latin typeface="Sylfaen"/>
                <a:cs typeface="Sylfaen"/>
              </a:rPr>
              <a:t>to </a:t>
            </a:r>
            <a:r>
              <a:rPr lang="en-US" sz="2400" dirty="0">
                <a:latin typeface="Sylfaen"/>
                <a:cs typeface="Sylfaen"/>
              </a:rPr>
              <a:t>superior arc </a:t>
            </a:r>
            <a:r>
              <a:rPr lang="en-US" sz="2400" spc="-5" dirty="0">
                <a:latin typeface="Sylfaen"/>
                <a:cs typeface="Sylfaen"/>
              </a:rPr>
              <a:t>quenching </a:t>
            </a:r>
            <a:r>
              <a:rPr lang="en-US" sz="2400" spc="-585" dirty="0">
                <a:latin typeface="Sylfaen"/>
                <a:cs typeface="Sylfaen"/>
              </a:rPr>
              <a:t> </a:t>
            </a:r>
            <a:r>
              <a:rPr lang="en-US" sz="2400" dirty="0">
                <a:latin typeface="Sylfaen"/>
                <a:cs typeface="Sylfaen"/>
              </a:rPr>
              <a:t>property</a:t>
            </a:r>
            <a:r>
              <a:rPr lang="en-US" sz="2400" spc="-25" dirty="0">
                <a:latin typeface="Sylfaen"/>
                <a:cs typeface="Sylfaen"/>
              </a:rPr>
              <a:t> </a:t>
            </a:r>
            <a:r>
              <a:rPr lang="en-US" sz="2400" dirty="0">
                <a:latin typeface="Sylfaen"/>
                <a:cs typeface="Sylfaen"/>
              </a:rPr>
              <a:t>of </a:t>
            </a:r>
            <a:r>
              <a:rPr lang="en-US" sz="2400" spc="-5" dirty="0">
                <a:latin typeface="Sylfaen"/>
                <a:cs typeface="Sylfaen"/>
              </a:rPr>
              <a:t>SF</a:t>
            </a:r>
            <a:r>
              <a:rPr lang="en-US" sz="2400" spc="-7" baseline="-20833" dirty="0">
                <a:latin typeface="Sylfaen"/>
                <a:cs typeface="Sylfaen"/>
              </a:rPr>
              <a:t>6</a:t>
            </a:r>
            <a:r>
              <a:rPr lang="en-US" sz="2400" spc="284" baseline="-20833" dirty="0">
                <a:latin typeface="Sylfaen"/>
                <a:cs typeface="Sylfaen"/>
              </a:rPr>
              <a:t> </a:t>
            </a:r>
            <a:r>
              <a:rPr lang="en-US" sz="2400" dirty="0">
                <a:latin typeface="Sylfaen"/>
                <a:cs typeface="Sylfaen"/>
              </a:rPr>
              <a:t>.</a:t>
            </a:r>
          </a:p>
          <a:p>
            <a:pPr marL="368300" marR="276225" indent="-342900">
              <a:lnSpc>
                <a:spcPct val="100000"/>
              </a:lnSpc>
              <a:buClr>
                <a:srgbClr val="99CC00"/>
              </a:buClr>
              <a:buSzPct val="114583"/>
              <a:buFont typeface="Wingdings"/>
              <a:buChar char=""/>
              <a:tabLst>
                <a:tab pos="368300" algn="l"/>
              </a:tabLst>
            </a:pPr>
            <a:r>
              <a:rPr lang="en-US" sz="2400" dirty="0">
                <a:latin typeface="Sylfaen"/>
                <a:cs typeface="Sylfaen"/>
              </a:rPr>
              <a:t>Can</a:t>
            </a:r>
            <a:r>
              <a:rPr lang="en-US" sz="2400" spc="-20" dirty="0">
                <a:latin typeface="Sylfaen"/>
                <a:cs typeface="Sylfaen"/>
              </a:rPr>
              <a:t> </a:t>
            </a:r>
            <a:r>
              <a:rPr lang="en-US" sz="2400" spc="-5" dirty="0">
                <a:latin typeface="Sylfaen"/>
                <a:cs typeface="Sylfaen"/>
              </a:rPr>
              <a:t>interrupt</a:t>
            </a:r>
            <a:r>
              <a:rPr lang="en-US" sz="2400" spc="5" dirty="0">
                <a:latin typeface="Sylfaen"/>
                <a:cs typeface="Sylfaen"/>
              </a:rPr>
              <a:t> </a:t>
            </a:r>
            <a:r>
              <a:rPr lang="en-US" sz="2400" spc="-5" dirty="0">
                <a:latin typeface="Sylfaen"/>
                <a:cs typeface="Sylfaen"/>
              </a:rPr>
              <a:t>much</a:t>
            </a:r>
            <a:r>
              <a:rPr lang="en-US" sz="2400" spc="20" dirty="0">
                <a:latin typeface="Sylfaen"/>
                <a:cs typeface="Sylfaen"/>
              </a:rPr>
              <a:t> </a:t>
            </a:r>
            <a:r>
              <a:rPr lang="en-US" sz="2400" dirty="0">
                <a:latin typeface="Sylfaen"/>
                <a:cs typeface="Sylfaen"/>
              </a:rPr>
              <a:t>larger</a:t>
            </a:r>
            <a:r>
              <a:rPr lang="en-US" sz="2400" spc="-15" dirty="0">
                <a:latin typeface="Sylfaen"/>
                <a:cs typeface="Sylfaen"/>
              </a:rPr>
              <a:t> </a:t>
            </a:r>
            <a:r>
              <a:rPr lang="en-US" sz="2400" spc="-5" dirty="0">
                <a:latin typeface="Sylfaen"/>
                <a:cs typeface="Sylfaen"/>
              </a:rPr>
              <a:t>currents</a:t>
            </a:r>
            <a:r>
              <a:rPr lang="en-US" sz="2400" spc="5" dirty="0">
                <a:latin typeface="Sylfaen"/>
                <a:cs typeface="Sylfaen"/>
              </a:rPr>
              <a:t> </a:t>
            </a:r>
            <a:r>
              <a:rPr lang="en-US" sz="2400" dirty="0">
                <a:latin typeface="Sylfaen"/>
                <a:cs typeface="Sylfaen"/>
              </a:rPr>
              <a:t>as</a:t>
            </a:r>
            <a:r>
              <a:rPr lang="en-US" sz="2400" spc="-10" dirty="0">
                <a:latin typeface="Sylfaen"/>
                <a:cs typeface="Sylfaen"/>
              </a:rPr>
              <a:t> </a:t>
            </a:r>
            <a:r>
              <a:rPr lang="en-US" sz="2400" dirty="0">
                <a:latin typeface="Sylfaen"/>
                <a:cs typeface="Sylfaen"/>
              </a:rPr>
              <a:t>compared </a:t>
            </a:r>
            <a:r>
              <a:rPr lang="en-US" sz="2400" spc="-5" dirty="0">
                <a:latin typeface="Sylfaen"/>
                <a:cs typeface="Sylfaen"/>
              </a:rPr>
              <a:t>to</a:t>
            </a:r>
            <a:r>
              <a:rPr lang="en-US" sz="2400" spc="5" dirty="0">
                <a:latin typeface="Sylfaen"/>
                <a:cs typeface="Sylfaen"/>
              </a:rPr>
              <a:t> </a:t>
            </a:r>
            <a:r>
              <a:rPr lang="en-US" sz="2400" dirty="0">
                <a:latin typeface="Sylfaen"/>
                <a:cs typeface="Sylfaen"/>
              </a:rPr>
              <a:t>other </a:t>
            </a:r>
            <a:r>
              <a:rPr lang="en-US" sz="2400" spc="-585" dirty="0">
                <a:latin typeface="Sylfaen"/>
                <a:cs typeface="Sylfaen"/>
              </a:rPr>
              <a:t> </a:t>
            </a:r>
            <a:r>
              <a:rPr lang="en-US" sz="2400" dirty="0">
                <a:latin typeface="Sylfaen"/>
                <a:cs typeface="Sylfaen"/>
              </a:rPr>
              <a:t>breakers.</a:t>
            </a:r>
          </a:p>
          <a:p>
            <a:pPr marL="368300" indent="-342900">
              <a:lnSpc>
                <a:spcPct val="100000"/>
              </a:lnSpc>
              <a:buClr>
                <a:srgbClr val="99CC00"/>
              </a:buClr>
              <a:buSzPct val="114583"/>
              <a:buFont typeface="Wingdings"/>
              <a:buChar char=""/>
              <a:tabLst>
                <a:tab pos="368300" algn="l"/>
              </a:tabLst>
            </a:pPr>
            <a:r>
              <a:rPr lang="en-US" sz="2400" spc="-5" dirty="0">
                <a:latin typeface="Sylfaen"/>
                <a:cs typeface="Sylfaen"/>
              </a:rPr>
              <a:t>No</a:t>
            </a:r>
            <a:r>
              <a:rPr lang="en-US" sz="2400" spc="-30" dirty="0">
                <a:latin typeface="Sylfaen"/>
                <a:cs typeface="Sylfaen"/>
              </a:rPr>
              <a:t> </a:t>
            </a:r>
            <a:r>
              <a:rPr lang="en-US" sz="2400" dirty="0">
                <a:latin typeface="Sylfaen"/>
                <a:cs typeface="Sylfaen"/>
              </a:rPr>
              <a:t>risk</a:t>
            </a:r>
            <a:r>
              <a:rPr lang="en-US" sz="2400" spc="-15" dirty="0">
                <a:latin typeface="Sylfaen"/>
                <a:cs typeface="Sylfaen"/>
              </a:rPr>
              <a:t> </a:t>
            </a:r>
            <a:r>
              <a:rPr lang="en-US" sz="2400" dirty="0">
                <a:latin typeface="Sylfaen"/>
                <a:cs typeface="Sylfaen"/>
              </a:rPr>
              <a:t>of</a:t>
            </a:r>
            <a:r>
              <a:rPr lang="en-US" sz="2400" spc="-15" dirty="0">
                <a:latin typeface="Sylfaen"/>
                <a:cs typeface="Sylfaen"/>
              </a:rPr>
              <a:t> </a:t>
            </a:r>
            <a:r>
              <a:rPr lang="en-US" sz="2400" dirty="0">
                <a:latin typeface="Sylfaen"/>
                <a:cs typeface="Sylfaen"/>
              </a:rPr>
              <a:t>fire.</a:t>
            </a:r>
          </a:p>
          <a:p>
            <a:pPr marL="368300" indent="-342900">
              <a:lnSpc>
                <a:spcPct val="100000"/>
              </a:lnSpc>
              <a:buClr>
                <a:srgbClr val="99CC00"/>
              </a:buClr>
              <a:buSzPct val="114583"/>
              <a:buFont typeface="Wingdings"/>
              <a:buChar char=""/>
              <a:tabLst>
                <a:tab pos="368300" algn="l"/>
              </a:tabLst>
            </a:pPr>
            <a:r>
              <a:rPr lang="en-US" sz="2400" dirty="0">
                <a:latin typeface="Sylfaen"/>
                <a:cs typeface="Sylfaen"/>
              </a:rPr>
              <a:t>Low</a:t>
            </a:r>
            <a:r>
              <a:rPr lang="en-US" sz="2400" spc="-10" dirty="0">
                <a:latin typeface="Sylfaen"/>
                <a:cs typeface="Sylfaen"/>
              </a:rPr>
              <a:t> </a:t>
            </a:r>
            <a:r>
              <a:rPr lang="en-US" sz="2400" spc="-5" dirty="0">
                <a:latin typeface="Sylfaen"/>
                <a:cs typeface="Sylfaen"/>
              </a:rPr>
              <a:t>maintenance,</a:t>
            </a:r>
            <a:r>
              <a:rPr lang="en-US" sz="2400" spc="10" dirty="0">
                <a:latin typeface="Sylfaen"/>
                <a:cs typeface="Sylfaen"/>
              </a:rPr>
              <a:t> </a:t>
            </a:r>
            <a:r>
              <a:rPr lang="en-US" sz="2400" spc="-5" dirty="0">
                <a:latin typeface="Sylfaen"/>
                <a:cs typeface="Sylfaen"/>
              </a:rPr>
              <a:t>light</a:t>
            </a:r>
            <a:r>
              <a:rPr lang="en-US" sz="2400" spc="-10" dirty="0">
                <a:latin typeface="Sylfaen"/>
                <a:cs typeface="Sylfaen"/>
              </a:rPr>
              <a:t> </a:t>
            </a:r>
            <a:r>
              <a:rPr lang="en-US" sz="2400" spc="-5" dirty="0">
                <a:latin typeface="Sylfaen"/>
                <a:cs typeface="Sylfaen"/>
              </a:rPr>
              <a:t>foundation.</a:t>
            </a:r>
            <a:endParaRPr lang="en-US" sz="2400" dirty="0">
              <a:latin typeface="Sylfaen"/>
              <a:cs typeface="Sylfaen"/>
            </a:endParaRPr>
          </a:p>
          <a:p>
            <a:pPr marL="368300" indent="-342900">
              <a:lnSpc>
                <a:spcPct val="100000"/>
              </a:lnSpc>
              <a:buClr>
                <a:srgbClr val="99CC00"/>
              </a:buClr>
              <a:buSzPct val="114583"/>
              <a:buFont typeface="Wingdings"/>
              <a:buChar char=""/>
              <a:tabLst>
                <a:tab pos="368300" algn="l"/>
                <a:tab pos="894080" algn="l"/>
              </a:tabLst>
            </a:pPr>
            <a:r>
              <a:rPr lang="en-US" sz="2400" spc="-5" dirty="0">
                <a:latin typeface="Sylfaen"/>
                <a:cs typeface="Sylfaen"/>
              </a:rPr>
              <a:t>No	</a:t>
            </a:r>
            <a:r>
              <a:rPr lang="en-US" sz="2400" spc="5" dirty="0">
                <a:latin typeface="Sylfaen"/>
                <a:cs typeface="Sylfaen"/>
              </a:rPr>
              <a:t>over</a:t>
            </a:r>
            <a:r>
              <a:rPr lang="en-US" sz="2400" spc="-30" dirty="0">
                <a:latin typeface="Sylfaen"/>
                <a:cs typeface="Sylfaen"/>
              </a:rPr>
              <a:t> </a:t>
            </a:r>
            <a:r>
              <a:rPr lang="en-US" sz="2400" dirty="0">
                <a:latin typeface="Sylfaen"/>
                <a:cs typeface="Sylfaen"/>
              </a:rPr>
              <a:t>voltage</a:t>
            </a:r>
            <a:r>
              <a:rPr lang="en-US" sz="2400" spc="-25" dirty="0">
                <a:latin typeface="Sylfaen"/>
                <a:cs typeface="Sylfaen"/>
              </a:rPr>
              <a:t> </a:t>
            </a:r>
            <a:r>
              <a:rPr lang="en-US" sz="2400" spc="-5" dirty="0">
                <a:latin typeface="Sylfaen"/>
                <a:cs typeface="Sylfaen"/>
              </a:rPr>
              <a:t>problem.</a:t>
            </a:r>
            <a:endParaRPr lang="en-US" sz="2400" dirty="0">
              <a:latin typeface="Sylfaen"/>
              <a:cs typeface="Sylfaen"/>
            </a:endParaRPr>
          </a:p>
          <a:p>
            <a:pPr marL="368300" indent="-342900">
              <a:lnSpc>
                <a:spcPct val="100000"/>
              </a:lnSpc>
              <a:buClr>
                <a:srgbClr val="99CC00"/>
              </a:buClr>
              <a:buSzPct val="114583"/>
              <a:buFont typeface="Wingdings"/>
              <a:buChar char=""/>
              <a:tabLst>
                <a:tab pos="368300" algn="l"/>
              </a:tabLst>
            </a:pPr>
            <a:r>
              <a:rPr lang="en-US" sz="2400" dirty="0">
                <a:latin typeface="Sylfaen"/>
                <a:cs typeface="Sylfaen"/>
              </a:rPr>
              <a:t>There</a:t>
            </a:r>
            <a:r>
              <a:rPr lang="en-US" sz="2400" spc="-20" dirty="0">
                <a:latin typeface="Sylfaen"/>
                <a:cs typeface="Sylfaen"/>
              </a:rPr>
              <a:t> </a:t>
            </a:r>
            <a:r>
              <a:rPr lang="en-US" sz="2400" dirty="0">
                <a:latin typeface="Sylfaen"/>
                <a:cs typeface="Sylfaen"/>
              </a:rPr>
              <a:t>are</a:t>
            </a:r>
            <a:r>
              <a:rPr lang="en-US" sz="2400" spc="-15" dirty="0">
                <a:latin typeface="Sylfaen"/>
                <a:cs typeface="Sylfaen"/>
              </a:rPr>
              <a:t> </a:t>
            </a:r>
            <a:r>
              <a:rPr lang="en-US" sz="2400" spc="-5" dirty="0">
                <a:latin typeface="Sylfaen"/>
                <a:cs typeface="Sylfaen"/>
              </a:rPr>
              <a:t>no</a:t>
            </a:r>
            <a:r>
              <a:rPr lang="en-US" sz="2400" spc="10" dirty="0">
                <a:latin typeface="Sylfaen"/>
                <a:cs typeface="Sylfaen"/>
              </a:rPr>
              <a:t> </a:t>
            </a:r>
            <a:r>
              <a:rPr lang="en-US" sz="2400" dirty="0">
                <a:latin typeface="Sylfaen"/>
                <a:cs typeface="Sylfaen"/>
              </a:rPr>
              <a:t>carbon </a:t>
            </a:r>
            <a:r>
              <a:rPr lang="en-US" sz="2400" spc="-5" dirty="0">
                <a:latin typeface="Sylfaen"/>
                <a:cs typeface="Sylfaen"/>
              </a:rPr>
              <a:t>deposits.</a:t>
            </a:r>
            <a:endParaRPr lang="en-US" sz="2400" dirty="0">
              <a:latin typeface="Sylfaen"/>
              <a:cs typeface="Sylfaen"/>
            </a:endParaRPr>
          </a:p>
          <a:p>
            <a:pPr marL="39370">
              <a:lnSpc>
                <a:spcPct val="100000"/>
              </a:lnSpc>
              <a:spcBef>
                <a:spcPts val="1060"/>
              </a:spcBef>
            </a:pPr>
            <a:r>
              <a:rPr lang="en-US" sz="3600" b="1" spc="-5" dirty="0">
                <a:solidFill>
                  <a:srgbClr val="FFC000"/>
                </a:solidFill>
                <a:latin typeface="Comic Sans MS"/>
                <a:cs typeface="Comic Sans MS"/>
              </a:rPr>
              <a:t>Disadvantages:</a:t>
            </a:r>
            <a:endParaRPr lang="en-US" sz="3600" dirty="0">
              <a:latin typeface="Comic Sans MS"/>
              <a:cs typeface="Comic Sans MS"/>
            </a:endParaRPr>
          </a:p>
          <a:p>
            <a:pPr marL="382270" indent="-343535">
              <a:lnSpc>
                <a:spcPts val="2880"/>
              </a:lnSpc>
              <a:spcBef>
                <a:spcPts val="830"/>
              </a:spcBef>
              <a:buFont typeface="Wingdings"/>
              <a:buChar char=""/>
              <a:tabLst>
                <a:tab pos="382905" algn="l"/>
              </a:tabLst>
            </a:pPr>
            <a:r>
              <a:rPr lang="en-US" sz="2400" spc="-5" dirty="0">
                <a:latin typeface="Sylfaen"/>
                <a:cs typeface="Sylfaen"/>
              </a:rPr>
              <a:t>SF</a:t>
            </a:r>
            <a:r>
              <a:rPr lang="en-US" sz="2400" spc="-7" baseline="-20833" dirty="0">
                <a:latin typeface="Sylfaen"/>
                <a:cs typeface="Sylfaen"/>
              </a:rPr>
              <a:t>6</a:t>
            </a:r>
            <a:r>
              <a:rPr lang="en-US" sz="2400" spc="284" baseline="-20833" dirty="0">
                <a:latin typeface="Sylfaen"/>
                <a:cs typeface="Sylfaen"/>
              </a:rPr>
              <a:t> </a:t>
            </a:r>
            <a:r>
              <a:rPr lang="en-US" sz="2400" dirty="0">
                <a:latin typeface="Sylfaen"/>
                <a:cs typeface="Sylfaen"/>
              </a:rPr>
              <a:t>b</a:t>
            </a:r>
            <a:r>
              <a:rPr lang="en-US" sz="2400" spc="5" dirty="0">
                <a:latin typeface="Sylfaen"/>
                <a:cs typeface="Sylfaen"/>
              </a:rPr>
              <a:t>r</a:t>
            </a:r>
            <a:r>
              <a:rPr lang="en-US" sz="2400" dirty="0">
                <a:latin typeface="Sylfaen"/>
                <a:cs typeface="Sylfaen"/>
              </a:rPr>
              <a:t>e</a:t>
            </a:r>
            <a:r>
              <a:rPr lang="en-US" sz="2400" spc="5" dirty="0">
                <a:latin typeface="Sylfaen"/>
                <a:cs typeface="Sylfaen"/>
              </a:rPr>
              <a:t>a</a:t>
            </a:r>
            <a:r>
              <a:rPr lang="en-US" sz="2400" dirty="0">
                <a:latin typeface="Sylfaen"/>
                <a:cs typeface="Sylfaen"/>
              </a:rPr>
              <a:t>ke</a:t>
            </a:r>
            <a:r>
              <a:rPr lang="en-US" sz="2400" spc="5" dirty="0">
                <a:latin typeface="Sylfaen"/>
                <a:cs typeface="Sylfaen"/>
              </a:rPr>
              <a:t>r</a:t>
            </a:r>
            <a:r>
              <a:rPr lang="en-US" sz="2400" dirty="0">
                <a:latin typeface="Sylfaen"/>
                <a:cs typeface="Sylfaen"/>
              </a:rPr>
              <a:t>s</a:t>
            </a:r>
            <a:r>
              <a:rPr lang="en-US" sz="2400" spc="-10" dirty="0">
                <a:latin typeface="Sylfaen"/>
                <a:cs typeface="Sylfaen"/>
              </a:rPr>
              <a:t> </a:t>
            </a:r>
            <a:r>
              <a:rPr lang="en-US" sz="2400" spc="5" dirty="0">
                <a:latin typeface="Sylfaen"/>
                <a:cs typeface="Sylfaen"/>
              </a:rPr>
              <a:t>ar</a:t>
            </a:r>
            <a:r>
              <a:rPr lang="en-US" sz="2400" dirty="0">
                <a:latin typeface="Sylfaen"/>
                <a:cs typeface="Sylfaen"/>
              </a:rPr>
              <a:t>e</a:t>
            </a:r>
            <a:r>
              <a:rPr lang="en-US" sz="2400" spc="-10" dirty="0">
                <a:latin typeface="Sylfaen"/>
                <a:cs typeface="Sylfaen"/>
              </a:rPr>
              <a:t> </a:t>
            </a:r>
            <a:r>
              <a:rPr lang="en-US" sz="2400" spc="-5" dirty="0">
                <a:latin typeface="Sylfaen"/>
                <a:cs typeface="Sylfaen"/>
              </a:rPr>
              <a:t>c</a:t>
            </a:r>
            <a:r>
              <a:rPr lang="en-US" sz="2400" spc="5" dirty="0">
                <a:latin typeface="Sylfaen"/>
                <a:cs typeface="Sylfaen"/>
              </a:rPr>
              <a:t>o</a:t>
            </a:r>
            <a:r>
              <a:rPr lang="en-US" sz="2400" dirty="0">
                <a:latin typeface="Sylfaen"/>
                <a:cs typeface="Sylfaen"/>
              </a:rPr>
              <a:t>s</a:t>
            </a:r>
            <a:r>
              <a:rPr lang="en-US" sz="2400" spc="-5" dirty="0">
                <a:latin typeface="Sylfaen"/>
                <a:cs typeface="Sylfaen"/>
              </a:rPr>
              <a:t>tl</a:t>
            </a:r>
            <a:r>
              <a:rPr lang="en-US" sz="2400" dirty="0">
                <a:latin typeface="Sylfaen"/>
                <a:cs typeface="Sylfaen"/>
              </a:rPr>
              <a:t>y</a:t>
            </a:r>
            <a:r>
              <a:rPr lang="en-US" sz="2400" spc="-10" dirty="0">
                <a:latin typeface="Sylfaen"/>
                <a:cs typeface="Sylfaen"/>
              </a:rPr>
              <a:t> </a:t>
            </a:r>
            <a:r>
              <a:rPr lang="en-US" sz="2400" spc="15" dirty="0">
                <a:latin typeface="Sylfaen"/>
                <a:cs typeface="Sylfaen"/>
              </a:rPr>
              <a:t>d</a:t>
            </a:r>
            <a:r>
              <a:rPr lang="en-US" sz="2400" spc="-5" dirty="0">
                <a:latin typeface="Sylfaen"/>
                <a:cs typeface="Sylfaen"/>
              </a:rPr>
              <a:t>u</a:t>
            </a:r>
            <a:r>
              <a:rPr lang="en-US" sz="2400" dirty="0">
                <a:latin typeface="Sylfaen"/>
                <a:cs typeface="Sylfaen"/>
              </a:rPr>
              <a:t>e</a:t>
            </a:r>
            <a:r>
              <a:rPr lang="en-US" sz="2400" spc="-204" dirty="0">
                <a:latin typeface="Sylfaen"/>
                <a:cs typeface="Sylfaen"/>
              </a:rPr>
              <a:t> </a:t>
            </a:r>
            <a:r>
              <a:rPr lang="en-US" sz="2400" spc="-5" dirty="0">
                <a:latin typeface="Sylfaen"/>
                <a:cs typeface="Sylfaen"/>
              </a:rPr>
              <a:t>t</a:t>
            </a:r>
            <a:r>
              <a:rPr lang="en-US" sz="2400" dirty="0">
                <a:latin typeface="Sylfaen"/>
                <a:cs typeface="Sylfaen"/>
              </a:rPr>
              <a:t>o</a:t>
            </a:r>
            <a:r>
              <a:rPr lang="en-US" sz="2400" spc="-10" dirty="0">
                <a:latin typeface="Sylfaen"/>
                <a:cs typeface="Sylfaen"/>
              </a:rPr>
              <a:t> </a:t>
            </a:r>
            <a:r>
              <a:rPr lang="en-US" sz="2400" spc="-5" dirty="0">
                <a:latin typeface="Sylfaen"/>
                <a:cs typeface="Sylfaen"/>
              </a:rPr>
              <a:t>h</a:t>
            </a:r>
            <a:r>
              <a:rPr lang="en-US" sz="2400" dirty="0">
                <a:latin typeface="Sylfaen"/>
                <a:cs typeface="Sylfaen"/>
              </a:rPr>
              <a:t>i</a:t>
            </a:r>
            <a:r>
              <a:rPr lang="en-US" sz="2400" spc="-5" dirty="0">
                <a:latin typeface="Sylfaen"/>
                <a:cs typeface="Sylfaen"/>
              </a:rPr>
              <a:t>g</a:t>
            </a:r>
            <a:r>
              <a:rPr lang="en-US" sz="2400" dirty="0">
                <a:latin typeface="Sylfaen"/>
                <a:cs typeface="Sylfaen"/>
              </a:rPr>
              <a:t>h</a:t>
            </a:r>
            <a:r>
              <a:rPr lang="en-US" sz="2400" spc="20" dirty="0">
                <a:latin typeface="Sylfaen"/>
                <a:cs typeface="Sylfaen"/>
              </a:rPr>
              <a:t> </a:t>
            </a:r>
            <a:r>
              <a:rPr lang="en-US" sz="2400" spc="-5" dirty="0">
                <a:latin typeface="Sylfaen"/>
                <a:cs typeface="Sylfaen"/>
              </a:rPr>
              <a:t>c</a:t>
            </a:r>
            <a:r>
              <a:rPr lang="en-US" sz="2400" spc="5" dirty="0">
                <a:latin typeface="Sylfaen"/>
                <a:cs typeface="Sylfaen"/>
              </a:rPr>
              <a:t>o</a:t>
            </a:r>
            <a:r>
              <a:rPr lang="en-US" sz="2400" dirty="0">
                <a:latin typeface="Sylfaen"/>
                <a:cs typeface="Sylfaen"/>
              </a:rPr>
              <a:t>st</a:t>
            </a:r>
            <a:r>
              <a:rPr lang="en-US" sz="2400" spc="-15" dirty="0">
                <a:latin typeface="Sylfaen"/>
                <a:cs typeface="Sylfaen"/>
              </a:rPr>
              <a:t> </a:t>
            </a:r>
            <a:r>
              <a:rPr lang="en-US" sz="2400" spc="15" dirty="0">
                <a:latin typeface="Sylfaen"/>
                <a:cs typeface="Sylfaen"/>
              </a:rPr>
              <a:t>o</a:t>
            </a:r>
            <a:r>
              <a:rPr lang="en-US" sz="2400" dirty="0">
                <a:latin typeface="Sylfaen"/>
                <a:cs typeface="Sylfaen"/>
              </a:rPr>
              <a:t>f</a:t>
            </a:r>
            <a:r>
              <a:rPr lang="en-US" sz="2400" spc="-10" dirty="0">
                <a:latin typeface="Sylfaen"/>
                <a:cs typeface="Sylfaen"/>
              </a:rPr>
              <a:t> </a:t>
            </a:r>
            <a:r>
              <a:rPr lang="en-US" sz="2400" spc="-5" dirty="0">
                <a:latin typeface="Sylfaen"/>
                <a:cs typeface="Sylfaen"/>
              </a:rPr>
              <a:t>SF</a:t>
            </a:r>
            <a:r>
              <a:rPr lang="en-US" sz="2400" baseline="-20833" dirty="0">
                <a:latin typeface="Sylfaen"/>
                <a:cs typeface="Sylfaen"/>
              </a:rPr>
              <a:t>6</a:t>
            </a:r>
            <a:r>
              <a:rPr lang="en-US" sz="2400" dirty="0">
                <a:latin typeface="Sylfaen"/>
                <a:cs typeface="Sylfaen"/>
              </a:rPr>
              <a:t>.</a:t>
            </a:r>
          </a:p>
          <a:p>
            <a:pPr marL="382270" marR="17780" indent="-342900">
              <a:lnSpc>
                <a:spcPct val="100000"/>
              </a:lnSpc>
              <a:buFont typeface="Wingdings"/>
              <a:buChar char=""/>
              <a:tabLst>
                <a:tab pos="382905" algn="l"/>
              </a:tabLst>
            </a:pPr>
            <a:r>
              <a:rPr lang="en-US" sz="2400" spc="-5" dirty="0">
                <a:latin typeface="Sylfaen"/>
                <a:cs typeface="Sylfaen"/>
              </a:rPr>
              <a:t>SF</a:t>
            </a:r>
            <a:r>
              <a:rPr lang="en-US" sz="2400" spc="-7" baseline="-20833" dirty="0">
                <a:latin typeface="Sylfaen"/>
                <a:cs typeface="Sylfaen"/>
              </a:rPr>
              <a:t>6 </a:t>
            </a:r>
            <a:r>
              <a:rPr lang="en-US" sz="2400" dirty="0">
                <a:latin typeface="Sylfaen"/>
                <a:cs typeface="Sylfaen"/>
              </a:rPr>
              <a:t>gas has </a:t>
            </a:r>
            <a:r>
              <a:rPr lang="en-US" sz="2400" spc="-5" dirty="0">
                <a:latin typeface="Sylfaen"/>
                <a:cs typeface="Sylfaen"/>
              </a:rPr>
              <a:t>to </a:t>
            </a:r>
            <a:r>
              <a:rPr lang="en-US" sz="2400" dirty="0">
                <a:latin typeface="Sylfaen"/>
                <a:cs typeface="Sylfaen"/>
              </a:rPr>
              <a:t>be </a:t>
            </a:r>
            <a:r>
              <a:rPr lang="en-US" sz="2400" spc="-5" dirty="0">
                <a:latin typeface="Sylfaen"/>
                <a:cs typeface="Sylfaen"/>
              </a:rPr>
              <a:t>reconditioned </a:t>
            </a:r>
            <a:r>
              <a:rPr lang="en-US" sz="2400" dirty="0">
                <a:latin typeface="Sylfaen"/>
                <a:cs typeface="Sylfaen"/>
              </a:rPr>
              <a:t>after every operation of </a:t>
            </a:r>
            <a:r>
              <a:rPr lang="en-US" sz="2400" spc="-5" dirty="0">
                <a:latin typeface="Sylfaen"/>
                <a:cs typeface="Sylfaen"/>
              </a:rPr>
              <a:t>the </a:t>
            </a:r>
            <a:r>
              <a:rPr lang="en-US" sz="2400" spc="-585" dirty="0">
                <a:latin typeface="Sylfaen"/>
                <a:cs typeface="Sylfaen"/>
              </a:rPr>
              <a:t> </a:t>
            </a:r>
            <a:r>
              <a:rPr lang="en-US" sz="2400" dirty="0">
                <a:latin typeface="Sylfaen"/>
                <a:cs typeface="Sylfaen"/>
              </a:rPr>
              <a:t>breaker,</a:t>
            </a:r>
            <a:r>
              <a:rPr lang="en-US" sz="2400" spc="-30" dirty="0">
                <a:latin typeface="Sylfaen"/>
                <a:cs typeface="Sylfaen"/>
              </a:rPr>
              <a:t> </a:t>
            </a:r>
            <a:r>
              <a:rPr lang="en-US" sz="2400" dirty="0">
                <a:latin typeface="Sylfaen"/>
                <a:cs typeface="Sylfaen"/>
              </a:rPr>
              <a:t>additional</a:t>
            </a:r>
            <a:r>
              <a:rPr lang="en-US" sz="2400" spc="-15" dirty="0">
                <a:latin typeface="Sylfaen"/>
                <a:cs typeface="Sylfaen"/>
              </a:rPr>
              <a:t> </a:t>
            </a:r>
            <a:r>
              <a:rPr lang="en-US" sz="2400" spc="-5" dirty="0">
                <a:latin typeface="Sylfaen"/>
                <a:cs typeface="Sylfaen"/>
              </a:rPr>
              <a:t>equipment</a:t>
            </a:r>
            <a:r>
              <a:rPr lang="en-US" sz="2400" spc="10" dirty="0">
                <a:latin typeface="Sylfaen"/>
                <a:cs typeface="Sylfaen"/>
              </a:rPr>
              <a:t> </a:t>
            </a:r>
            <a:r>
              <a:rPr lang="en-US" sz="2400" spc="-5" dirty="0">
                <a:latin typeface="Sylfaen"/>
                <a:cs typeface="Sylfaen"/>
              </a:rPr>
              <a:t>is</a:t>
            </a:r>
            <a:r>
              <a:rPr lang="en-US" sz="2400" spc="-10" dirty="0">
                <a:latin typeface="Sylfaen"/>
                <a:cs typeface="Sylfaen"/>
              </a:rPr>
              <a:t> </a:t>
            </a:r>
            <a:r>
              <a:rPr lang="en-US" sz="2400" dirty="0">
                <a:latin typeface="Sylfaen"/>
                <a:cs typeface="Sylfaen"/>
              </a:rPr>
              <a:t>required</a:t>
            </a:r>
            <a:r>
              <a:rPr lang="en-US" sz="2400" spc="-10" dirty="0">
                <a:latin typeface="Sylfaen"/>
                <a:cs typeface="Sylfaen"/>
              </a:rPr>
              <a:t> </a:t>
            </a:r>
            <a:r>
              <a:rPr lang="en-US" sz="2400" spc="5" dirty="0">
                <a:latin typeface="Sylfaen"/>
                <a:cs typeface="Sylfaen"/>
              </a:rPr>
              <a:t>for</a:t>
            </a:r>
            <a:r>
              <a:rPr lang="en-US" sz="2400" spc="-10" dirty="0">
                <a:latin typeface="Sylfaen"/>
                <a:cs typeface="Sylfaen"/>
              </a:rPr>
              <a:t> </a:t>
            </a:r>
            <a:r>
              <a:rPr lang="en-US" sz="2400" spc="-5" dirty="0">
                <a:latin typeface="Sylfaen"/>
                <a:cs typeface="Sylfaen"/>
              </a:rPr>
              <a:t>this</a:t>
            </a:r>
            <a:r>
              <a:rPr lang="en-US" sz="2400" spc="10" dirty="0">
                <a:latin typeface="Sylfaen"/>
                <a:cs typeface="Sylfaen"/>
              </a:rPr>
              <a:t> </a:t>
            </a:r>
            <a:r>
              <a:rPr lang="en-US" sz="2400" spc="-5" dirty="0">
                <a:latin typeface="Sylfaen"/>
                <a:cs typeface="Sylfaen"/>
              </a:rPr>
              <a:t>purpose</a:t>
            </a:r>
            <a:endParaRPr lang="en-IN" sz="2400" dirty="0">
              <a:solidFill>
                <a:srgbClr val="FFC000"/>
              </a:solidFill>
            </a:endParaRPr>
          </a:p>
        </p:txBody>
      </p:sp>
      <p:sp>
        <p:nvSpPr>
          <p:cNvPr id="4" name="Slide Number Placeholder 3">
            <a:extLst>
              <a:ext uri="{FF2B5EF4-FFF2-40B4-BE49-F238E27FC236}">
                <a16:creationId xmlns:a16="http://schemas.microsoft.com/office/drawing/2014/main" id="{CDAB8FF7-883A-4A25-B823-033CFD2ADF94}"/>
              </a:ext>
            </a:extLst>
          </p:cNvPr>
          <p:cNvSpPr>
            <a:spLocks noGrp="1"/>
          </p:cNvSpPr>
          <p:nvPr>
            <p:ph type="sldNum" sz="quarter" idx="12"/>
          </p:nvPr>
        </p:nvSpPr>
        <p:spPr/>
        <p:txBody>
          <a:bodyPr/>
          <a:lstStyle/>
          <a:p>
            <a:fld id="{CA9F79F9-620A-454C-B44A-099229A02D1C}" type="slidenum">
              <a:rPr lang="en-IN" smtClean="0"/>
              <a:pPr/>
              <a:t>128</a:t>
            </a:fld>
            <a:endParaRPr lang="en-IN"/>
          </a:p>
        </p:txBody>
      </p:sp>
      <p:pic>
        <p:nvPicPr>
          <p:cNvPr id="5" name="Picture 4">
            <a:extLst>
              <a:ext uri="{FF2B5EF4-FFF2-40B4-BE49-F238E27FC236}">
                <a16:creationId xmlns:a16="http://schemas.microsoft.com/office/drawing/2014/main" id="{997D51B2-16E8-41C1-BAC6-110177F6CE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246394033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83627-8388-4ABE-8DC8-1CBD7C4346BC}"/>
              </a:ext>
            </a:extLst>
          </p:cNvPr>
          <p:cNvSpPr>
            <a:spLocks noGrp="1"/>
          </p:cNvSpPr>
          <p:nvPr>
            <p:ph type="title"/>
          </p:nvPr>
        </p:nvSpPr>
        <p:spPr>
          <a:xfrm>
            <a:off x="1097280" y="807868"/>
            <a:ext cx="7851411" cy="929492"/>
          </a:xfrm>
        </p:spPr>
        <p:txBody>
          <a:bodyPr/>
          <a:lstStyle/>
          <a:p>
            <a:r>
              <a:rPr lang="en-IN" sz="4800" spc="-5" dirty="0">
                <a:solidFill>
                  <a:srgbClr val="FF0000"/>
                </a:solidFill>
              </a:rPr>
              <a:t>Comparison</a:t>
            </a:r>
            <a:r>
              <a:rPr lang="en-IN" sz="4800" spc="-30" dirty="0">
                <a:solidFill>
                  <a:srgbClr val="FF0000"/>
                </a:solidFill>
              </a:rPr>
              <a:t> </a:t>
            </a:r>
            <a:r>
              <a:rPr lang="en-IN" sz="4800" spc="-5" dirty="0">
                <a:solidFill>
                  <a:srgbClr val="FF0000"/>
                </a:solidFill>
              </a:rPr>
              <a:t>of</a:t>
            </a:r>
            <a:r>
              <a:rPr lang="en-IN" sz="4800" spc="-10" dirty="0">
                <a:solidFill>
                  <a:srgbClr val="FF0000"/>
                </a:solidFill>
              </a:rPr>
              <a:t> </a:t>
            </a:r>
            <a:r>
              <a:rPr lang="en-IN" sz="4800" spc="-15" dirty="0">
                <a:solidFill>
                  <a:srgbClr val="FF0000"/>
                </a:solidFill>
              </a:rPr>
              <a:t>Circuit</a:t>
            </a:r>
            <a:r>
              <a:rPr lang="en-IN" sz="4800" spc="-20" dirty="0">
                <a:solidFill>
                  <a:srgbClr val="FF0000"/>
                </a:solidFill>
              </a:rPr>
              <a:t> </a:t>
            </a:r>
            <a:r>
              <a:rPr lang="en-IN" sz="4800" spc="-35" dirty="0">
                <a:solidFill>
                  <a:srgbClr val="FF0000"/>
                </a:solidFill>
              </a:rPr>
              <a:t>Breakers</a:t>
            </a:r>
            <a:endParaRPr lang="en-IN" dirty="0">
              <a:solidFill>
                <a:srgbClr val="FF0000"/>
              </a:solidFill>
            </a:endParaRPr>
          </a:p>
        </p:txBody>
      </p:sp>
      <p:sp>
        <p:nvSpPr>
          <p:cNvPr id="4" name="Slide Number Placeholder 3">
            <a:extLst>
              <a:ext uri="{FF2B5EF4-FFF2-40B4-BE49-F238E27FC236}">
                <a16:creationId xmlns:a16="http://schemas.microsoft.com/office/drawing/2014/main" id="{B52B2219-13A6-436A-9C82-E1455E5454CF}"/>
              </a:ext>
            </a:extLst>
          </p:cNvPr>
          <p:cNvSpPr>
            <a:spLocks noGrp="1"/>
          </p:cNvSpPr>
          <p:nvPr>
            <p:ph type="sldNum" sz="quarter" idx="12"/>
          </p:nvPr>
        </p:nvSpPr>
        <p:spPr/>
        <p:txBody>
          <a:bodyPr/>
          <a:lstStyle/>
          <a:p>
            <a:fld id="{CA9F79F9-620A-454C-B44A-099229A02D1C}" type="slidenum">
              <a:rPr lang="en-IN" smtClean="0"/>
              <a:pPr/>
              <a:t>129</a:t>
            </a:fld>
            <a:endParaRPr lang="en-IN"/>
          </a:p>
        </p:txBody>
      </p:sp>
      <p:pic>
        <p:nvPicPr>
          <p:cNvPr id="5" name="object 5">
            <a:extLst>
              <a:ext uri="{FF2B5EF4-FFF2-40B4-BE49-F238E27FC236}">
                <a16:creationId xmlns:a16="http://schemas.microsoft.com/office/drawing/2014/main" id="{90BE69FF-920F-48CE-8359-98A6B50E0303}"/>
              </a:ext>
            </a:extLst>
          </p:cNvPr>
          <p:cNvPicPr>
            <a:picLocks noGrp="1"/>
          </p:cNvPicPr>
          <p:nvPr>
            <p:ph idx="1"/>
          </p:nvPr>
        </p:nvPicPr>
        <p:blipFill>
          <a:blip r:embed="rId2" cstate="print"/>
          <a:stretch>
            <a:fillRect/>
          </a:stretch>
        </p:blipFill>
        <p:spPr>
          <a:xfrm>
            <a:off x="2317072" y="2050742"/>
            <a:ext cx="7190912" cy="3069899"/>
          </a:xfrm>
          <a:prstGeom prst="rect">
            <a:avLst/>
          </a:prstGeom>
        </p:spPr>
      </p:pic>
      <p:pic>
        <p:nvPicPr>
          <p:cNvPr id="6" name="Picture 5">
            <a:extLst>
              <a:ext uri="{FF2B5EF4-FFF2-40B4-BE49-F238E27FC236}">
                <a16:creationId xmlns:a16="http://schemas.microsoft.com/office/drawing/2014/main" id="{68EA7BD5-9E64-4BF9-92B3-00BB405FD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3339701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14905" y="228600"/>
            <a:ext cx="8566951" cy="5638800"/>
          </a:xfrm>
          <a:prstGeom prst="rect">
            <a:avLst/>
          </a:prstGeom>
        </p:spPr>
      </p:pic>
      <p:pic>
        <p:nvPicPr>
          <p:cNvPr id="3" name="Picture 2">
            <a:extLst>
              <a:ext uri="{FF2B5EF4-FFF2-40B4-BE49-F238E27FC236}">
                <a16:creationId xmlns:a16="http://schemas.microsoft.com/office/drawing/2014/main" id="{14F9A85B-14D4-40AB-ABE1-AC12DAAB8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7165" y="251019"/>
            <a:ext cx="2345976" cy="876445"/>
          </a:xfrm>
          <a:prstGeom prst="rect">
            <a:avLst/>
          </a:prstGeom>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D8A0B-74BE-4BD8-9EB8-7F7094F90C68}"/>
              </a:ext>
            </a:extLst>
          </p:cNvPr>
          <p:cNvSpPr>
            <a:spLocks noGrp="1"/>
          </p:cNvSpPr>
          <p:nvPr>
            <p:ph type="title"/>
          </p:nvPr>
        </p:nvSpPr>
        <p:spPr>
          <a:xfrm>
            <a:off x="1097280" y="286603"/>
            <a:ext cx="7558448" cy="1391277"/>
          </a:xfrm>
        </p:spPr>
        <p:txBody>
          <a:bodyPr/>
          <a:lstStyle/>
          <a:p>
            <a:r>
              <a:rPr lang="en-US" dirty="0">
                <a:solidFill>
                  <a:srgbClr val="FF0000"/>
                </a:solidFill>
              </a:rPr>
              <a:t>TESTING OF CIRCUIT BREAKER</a:t>
            </a:r>
            <a:endParaRPr lang="en-IN" dirty="0">
              <a:solidFill>
                <a:srgbClr val="FF0000"/>
              </a:solidFill>
            </a:endParaRPr>
          </a:p>
        </p:txBody>
      </p:sp>
      <p:sp>
        <p:nvSpPr>
          <p:cNvPr id="3" name="Content Placeholder 2">
            <a:extLst>
              <a:ext uri="{FF2B5EF4-FFF2-40B4-BE49-F238E27FC236}">
                <a16:creationId xmlns:a16="http://schemas.microsoft.com/office/drawing/2014/main" id="{03939146-9CA5-41BA-B3DF-70B3CDF8A314}"/>
              </a:ext>
            </a:extLst>
          </p:cNvPr>
          <p:cNvSpPr>
            <a:spLocks noGrp="1"/>
          </p:cNvSpPr>
          <p:nvPr>
            <p:ph idx="1"/>
          </p:nvPr>
        </p:nvSpPr>
        <p:spPr/>
        <p:txBody>
          <a:bodyPr>
            <a:normAutofit fontScale="92500"/>
          </a:bodyPr>
          <a:lstStyle/>
          <a:p>
            <a:pPr marL="584200" indent="-571500">
              <a:lnSpc>
                <a:spcPct val="100000"/>
              </a:lnSpc>
              <a:spcBef>
                <a:spcPts val="100"/>
              </a:spcBef>
              <a:buClr>
                <a:srgbClr val="FF0000"/>
              </a:buClr>
              <a:buFont typeface="Wingdings"/>
              <a:buChar char=""/>
              <a:tabLst>
                <a:tab pos="584200" algn="l"/>
              </a:tabLst>
            </a:pPr>
            <a:r>
              <a:rPr lang="en-US" sz="4400" spc="-5" dirty="0">
                <a:solidFill>
                  <a:srgbClr val="FF0000"/>
                </a:solidFill>
                <a:latin typeface="Arial MT"/>
                <a:cs typeface="Arial MT"/>
              </a:rPr>
              <a:t>Necessary</a:t>
            </a:r>
            <a:r>
              <a:rPr lang="en-US" sz="4400" spc="-55" dirty="0">
                <a:solidFill>
                  <a:srgbClr val="FF0000"/>
                </a:solidFill>
                <a:latin typeface="Arial MT"/>
                <a:cs typeface="Arial MT"/>
              </a:rPr>
              <a:t> </a:t>
            </a:r>
            <a:r>
              <a:rPr lang="en-US" sz="4400" dirty="0">
                <a:solidFill>
                  <a:srgbClr val="FF0000"/>
                </a:solidFill>
                <a:latin typeface="Arial MT"/>
                <a:cs typeface="Arial MT"/>
              </a:rPr>
              <a:t>of</a:t>
            </a:r>
            <a:r>
              <a:rPr lang="en-US" sz="4400" spc="-15" dirty="0">
                <a:solidFill>
                  <a:srgbClr val="FF0000"/>
                </a:solidFill>
                <a:latin typeface="Arial MT"/>
                <a:cs typeface="Arial MT"/>
              </a:rPr>
              <a:t> </a:t>
            </a:r>
            <a:r>
              <a:rPr lang="en-US" sz="4400" spc="-5" dirty="0">
                <a:solidFill>
                  <a:srgbClr val="FF0000"/>
                </a:solidFill>
                <a:latin typeface="Arial MT"/>
                <a:cs typeface="Arial MT"/>
              </a:rPr>
              <a:t>Testing</a:t>
            </a:r>
            <a:r>
              <a:rPr lang="en-US" sz="4400" spc="-30" dirty="0">
                <a:solidFill>
                  <a:srgbClr val="FF0000"/>
                </a:solidFill>
                <a:latin typeface="Arial MT"/>
                <a:cs typeface="Arial MT"/>
              </a:rPr>
              <a:t> </a:t>
            </a:r>
            <a:r>
              <a:rPr lang="en-US" sz="4400" dirty="0">
                <a:solidFill>
                  <a:srgbClr val="FF0000"/>
                </a:solidFill>
                <a:latin typeface="Arial MT"/>
                <a:cs typeface="Arial MT"/>
              </a:rPr>
              <a:t>of</a:t>
            </a:r>
            <a:r>
              <a:rPr lang="en-US" sz="4400" spc="-15" dirty="0">
                <a:solidFill>
                  <a:srgbClr val="FF0000"/>
                </a:solidFill>
                <a:latin typeface="Arial MT"/>
                <a:cs typeface="Arial MT"/>
              </a:rPr>
              <a:t> </a:t>
            </a:r>
            <a:r>
              <a:rPr lang="en-US" sz="4400" spc="-5" dirty="0">
                <a:solidFill>
                  <a:srgbClr val="FF0000"/>
                </a:solidFill>
                <a:latin typeface="Arial MT"/>
                <a:cs typeface="Arial MT"/>
              </a:rPr>
              <a:t>circuit </a:t>
            </a:r>
            <a:r>
              <a:rPr lang="en-US" sz="4400" dirty="0">
                <a:solidFill>
                  <a:srgbClr val="FF0000"/>
                </a:solidFill>
                <a:latin typeface="Arial MT"/>
                <a:cs typeface="Arial MT"/>
              </a:rPr>
              <a:t>breaker:-</a:t>
            </a:r>
            <a:endParaRPr lang="en-US" sz="4400" dirty="0">
              <a:latin typeface="Arial MT"/>
              <a:cs typeface="Arial MT"/>
            </a:endParaRPr>
          </a:p>
          <a:p>
            <a:pPr marL="27940">
              <a:lnSpc>
                <a:spcPts val="2390"/>
              </a:lnSpc>
            </a:pPr>
            <a:r>
              <a:rPr lang="en-US" sz="2000" b="1" spc="-20" dirty="0">
                <a:latin typeface="Calibri"/>
                <a:cs typeface="Calibri"/>
              </a:rPr>
              <a:t>Why </a:t>
            </a:r>
            <a:r>
              <a:rPr lang="en-US" sz="2000" b="1" spc="-35" dirty="0">
                <a:latin typeface="Calibri"/>
                <a:cs typeface="Calibri"/>
              </a:rPr>
              <a:t>"Testing</a:t>
            </a:r>
            <a:r>
              <a:rPr lang="en-US" sz="2000" b="1" spc="-5" dirty="0">
                <a:latin typeface="Calibri"/>
                <a:cs typeface="Calibri"/>
              </a:rPr>
              <a:t> </a:t>
            </a:r>
            <a:r>
              <a:rPr lang="en-US" sz="2000" b="1" dirty="0">
                <a:latin typeface="Calibri"/>
                <a:cs typeface="Calibri"/>
              </a:rPr>
              <a:t>of</a:t>
            </a:r>
            <a:r>
              <a:rPr lang="en-US" sz="2000" b="1" spc="-10" dirty="0">
                <a:latin typeface="Calibri"/>
                <a:cs typeface="Calibri"/>
              </a:rPr>
              <a:t> Circuit </a:t>
            </a:r>
            <a:r>
              <a:rPr lang="en-US" sz="2000" b="1" spc="-15" dirty="0">
                <a:latin typeface="Calibri"/>
                <a:cs typeface="Calibri"/>
              </a:rPr>
              <a:t>Breaker" </a:t>
            </a:r>
            <a:r>
              <a:rPr lang="en-US" sz="2000" b="1" spc="-5" dirty="0">
                <a:latin typeface="Calibri"/>
                <a:cs typeface="Calibri"/>
              </a:rPr>
              <a:t>is</a:t>
            </a:r>
            <a:r>
              <a:rPr lang="en-US" sz="2000" b="1" dirty="0">
                <a:latin typeface="Calibri"/>
                <a:cs typeface="Calibri"/>
              </a:rPr>
              <a:t> Necessary?</a:t>
            </a:r>
            <a:endParaRPr lang="en-US" sz="2000" dirty="0">
              <a:latin typeface="Calibri"/>
              <a:cs typeface="Calibri"/>
            </a:endParaRPr>
          </a:p>
          <a:p>
            <a:pPr>
              <a:lnSpc>
                <a:spcPct val="100000"/>
              </a:lnSpc>
              <a:spcBef>
                <a:spcPts val="25"/>
              </a:spcBef>
            </a:pPr>
            <a:endParaRPr lang="en-US" sz="1800" dirty="0">
              <a:latin typeface="Calibri"/>
              <a:cs typeface="Calibri"/>
            </a:endParaRPr>
          </a:p>
          <a:p>
            <a:pPr marL="302260" marR="318135" indent="-274320">
              <a:lnSpc>
                <a:spcPts val="2300"/>
              </a:lnSpc>
              <a:spcBef>
                <a:spcPts val="5"/>
              </a:spcBef>
              <a:buClr>
                <a:srgbClr val="59AAF2"/>
              </a:buClr>
              <a:buSzPct val="93750"/>
              <a:buFont typeface="Wingdings"/>
              <a:buChar char=""/>
              <a:tabLst>
                <a:tab pos="302895" algn="l"/>
              </a:tabLst>
            </a:pPr>
            <a:r>
              <a:rPr lang="en-US" sz="2000" b="1" dirty="0">
                <a:latin typeface="Calibri"/>
                <a:cs typeface="Calibri"/>
              </a:rPr>
              <a:t>A </a:t>
            </a:r>
            <a:r>
              <a:rPr lang="en-US" sz="2000" b="1" spc="-10" dirty="0">
                <a:latin typeface="Calibri"/>
                <a:cs typeface="Calibri"/>
              </a:rPr>
              <a:t>Circuit </a:t>
            </a:r>
            <a:r>
              <a:rPr lang="en-US" sz="2000" b="1" spc="-15" dirty="0">
                <a:latin typeface="Calibri"/>
                <a:cs typeface="Calibri"/>
              </a:rPr>
              <a:t>Breaker </a:t>
            </a:r>
            <a:r>
              <a:rPr lang="en-US" sz="2000" b="1" spc="-5" dirty="0">
                <a:latin typeface="Calibri"/>
                <a:cs typeface="Calibri"/>
              </a:rPr>
              <a:t>should be capable </a:t>
            </a:r>
            <a:r>
              <a:rPr lang="en-US" sz="2000" b="1" dirty="0">
                <a:latin typeface="Calibri"/>
                <a:cs typeface="Calibri"/>
              </a:rPr>
              <a:t>of carrying, making, </a:t>
            </a:r>
            <a:r>
              <a:rPr lang="en-US" sz="2000" b="1" spc="-5" dirty="0">
                <a:latin typeface="Calibri"/>
                <a:cs typeface="Calibri"/>
              </a:rPr>
              <a:t>and </a:t>
            </a:r>
            <a:r>
              <a:rPr lang="en-US" sz="2000" b="1" dirty="0">
                <a:latin typeface="Calibri"/>
                <a:cs typeface="Calibri"/>
              </a:rPr>
              <a:t> </a:t>
            </a:r>
            <a:r>
              <a:rPr lang="en-US" sz="2000" b="1" spc="-5" dirty="0">
                <a:latin typeface="Calibri"/>
                <a:cs typeface="Calibri"/>
              </a:rPr>
              <a:t>breaking under normal and abnormal conditions. In </a:t>
            </a:r>
            <a:r>
              <a:rPr lang="en-US" sz="2000" b="1" spc="-20" dirty="0">
                <a:latin typeface="Calibri"/>
                <a:cs typeface="Calibri"/>
              </a:rPr>
              <a:t>any </a:t>
            </a:r>
            <a:r>
              <a:rPr lang="en-US" sz="2000" b="1" spc="-5" dirty="0">
                <a:latin typeface="Calibri"/>
                <a:cs typeface="Calibri"/>
              </a:rPr>
              <a:t>power </a:t>
            </a:r>
            <a:r>
              <a:rPr lang="en-US" sz="2000" b="1" spc="-530" dirty="0">
                <a:latin typeface="Calibri"/>
                <a:cs typeface="Calibri"/>
              </a:rPr>
              <a:t> </a:t>
            </a:r>
            <a:r>
              <a:rPr lang="en-US" sz="2000" b="1" spc="-20" dirty="0">
                <a:latin typeface="Calibri"/>
                <a:cs typeface="Calibri"/>
              </a:rPr>
              <a:t>system</a:t>
            </a:r>
            <a:r>
              <a:rPr lang="en-US" sz="2000" b="1" spc="-25" dirty="0">
                <a:latin typeface="Calibri"/>
                <a:cs typeface="Calibri"/>
              </a:rPr>
              <a:t> </a:t>
            </a:r>
            <a:r>
              <a:rPr lang="en-US" sz="2000" b="1" spc="-10" dirty="0">
                <a:latin typeface="Calibri"/>
                <a:cs typeface="Calibri"/>
              </a:rPr>
              <a:t>circuit </a:t>
            </a:r>
            <a:r>
              <a:rPr lang="en-US" sz="2000" b="1" spc="-15" dirty="0">
                <a:latin typeface="Calibri"/>
                <a:cs typeface="Calibri"/>
              </a:rPr>
              <a:t>breaker</a:t>
            </a:r>
            <a:r>
              <a:rPr lang="en-US" sz="2000" b="1" spc="-20" dirty="0">
                <a:latin typeface="Calibri"/>
                <a:cs typeface="Calibri"/>
              </a:rPr>
              <a:t> </a:t>
            </a:r>
            <a:r>
              <a:rPr lang="en-US" sz="2000" b="1" spc="-5" dirty="0">
                <a:latin typeface="Calibri"/>
                <a:cs typeface="Calibri"/>
              </a:rPr>
              <a:t>has</a:t>
            </a:r>
            <a:r>
              <a:rPr lang="en-US" sz="2000" b="1" dirty="0">
                <a:latin typeface="Calibri"/>
                <a:cs typeface="Calibri"/>
              </a:rPr>
              <a:t> </a:t>
            </a:r>
            <a:r>
              <a:rPr lang="en-US" sz="2000" b="1" spc="-15" dirty="0">
                <a:latin typeface="Calibri"/>
                <a:cs typeface="Calibri"/>
              </a:rPr>
              <a:t>to</a:t>
            </a:r>
            <a:r>
              <a:rPr lang="en-US" sz="2000" b="1" dirty="0">
                <a:latin typeface="Calibri"/>
                <a:cs typeface="Calibri"/>
              </a:rPr>
              <a:t> </a:t>
            </a:r>
            <a:r>
              <a:rPr lang="en-US" sz="2000" b="1" spc="-10" dirty="0">
                <a:latin typeface="Calibri"/>
                <a:cs typeface="Calibri"/>
              </a:rPr>
              <a:t>withstand</a:t>
            </a:r>
            <a:r>
              <a:rPr lang="en-US" sz="2000" b="1" spc="15" dirty="0">
                <a:latin typeface="Calibri"/>
                <a:cs typeface="Calibri"/>
              </a:rPr>
              <a:t> </a:t>
            </a:r>
            <a:r>
              <a:rPr lang="en-US" sz="2000" b="1" spc="-5" dirty="0">
                <a:latin typeface="Calibri"/>
                <a:cs typeface="Calibri"/>
              </a:rPr>
              <a:t>power</a:t>
            </a:r>
            <a:r>
              <a:rPr lang="en-US" sz="2000" b="1" spc="-20" dirty="0">
                <a:latin typeface="Calibri"/>
                <a:cs typeface="Calibri"/>
              </a:rPr>
              <a:t> </a:t>
            </a:r>
            <a:r>
              <a:rPr lang="en-US" sz="2000" b="1" spc="-10" dirty="0">
                <a:latin typeface="Calibri"/>
                <a:cs typeface="Calibri"/>
              </a:rPr>
              <a:t>frequency</a:t>
            </a:r>
            <a:r>
              <a:rPr lang="en-US" sz="2000" b="1" spc="-5" dirty="0">
                <a:latin typeface="Calibri"/>
                <a:cs typeface="Calibri"/>
              </a:rPr>
              <a:t> </a:t>
            </a:r>
            <a:r>
              <a:rPr lang="en-US" sz="2000" b="1" spc="-10" dirty="0">
                <a:latin typeface="Calibri"/>
                <a:cs typeface="Calibri"/>
              </a:rPr>
              <a:t>over </a:t>
            </a:r>
            <a:r>
              <a:rPr lang="en-US" sz="2000" b="1" spc="-5" dirty="0">
                <a:latin typeface="Calibri"/>
                <a:cs typeface="Calibri"/>
              </a:rPr>
              <a:t> </a:t>
            </a:r>
            <a:r>
              <a:rPr lang="en-US" sz="2000" b="1" spc="-10" dirty="0">
                <a:latin typeface="Calibri"/>
                <a:cs typeface="Calibri"/>
              </a:rPr>
              <a:t>voltages</a:t>
            </a:r>
            <a:r>
              <a:rPr lang="en-US" sz="2000" b="1" spc="-20" dirty="0">
                <a:latin typeface="Calibri"/>
                <a:cs typeface="Calibri"/>
              </a:rPr>
              <a:t> </a:t>
            </a:r>
            <a:r>
              <a:rPr lang="en-US" sz="2000" b="1" spc="-5" dirty="0">
                <a:latin typeface="Calibri"/>
                <a:cs typeface="Calibri"/>
              </a:rPr>
              <a:t>and</a:t>
            </a:r>
            <a:r>
              <a:rPr lang="en-US" sz="2000" b="1" spc="-10" dirty="0">
                <a:latin typeface="Calibri"/>
                <a:cs typeface="Calibri"/>
              </a:rPr>
              <a:t> </a:t>
            </a:r>
            <a:r>
              <a:rPr lang="en-US" sz="2000" b="1" spc="-15" dirty="0">
                <a:latin typeface="Calibri"/>
                <a:cs typeface="Calibri"/>
              </a:rPr>
              <a:t>transient</a:t>
            </a:r>
            <a:r>
              <a:rPr lang="en-US" sz="2000" b="1" spc="15" dirty="0">
                <a:latin typeface="Calibri"/>
                <a:cs typeface="Calibri"/>
              </a:rPr>
              <a:t> </a:t>
            </a:r>
            <a:r>
              <a:rPr lang="en-US" sz="2000" b="1" spc="-10" dirty="0">
                <a:latin typeface="Calibri"/>
                <a:cs typeface="Calibri"/>
              </a:rPr>
              <a:t>over</a:t>
            </a:r>
            <a:r>
              <a:rPr lang="en-US" sz="2000" b="1" spc="-20" dirty="0">
                <a:latin typeface="Calibri"/>
                <a:cs typeface="Calibri"/>
              </a:rPr>
              <a:t> </a:t>
            </a:r>
            <a:r>
              <a:rPr lang="en-US" sz="2000" b="1" spc="-10" dirty="0">
                <a:latin typeface="Calibri"/>
                <a:cs typeface="Calibri"/>
              </a:rPr>
              <a:t>voltages</a:t>
            </a:r>
            <a:r>
              <a:rPr lang="en-US" sz="2000" b="1" dirty="0">
                <a:latin typeface="Calibri"/>
                <a:cs typeface="Calibri"/>
              </a:rPr>
              <a:t> </a:t>
            </a:r>
            <a:r>
              <a:rPr lang="en-US" sz="2000" b="1" spc="-5" dirty="0">
                <a:latin typeface="Calibri"/>
                <a:cs typeface="Calibri"/>
              </a:rPr>
              <a:t>due</a:t>
            </a:r>
            <a:r>
              <a:rPr lang="en-US" sz="2000" b="1" dirty="0">
                <a:latin typeface="Calibri"/>
                <a:cs typeface="Calibri"/>
              </a:rPr>
              <a:t> </a:t>
            </a:r>
            <a:r>
              <a:rPr lang="en-US" sz="2000" b="1" spc="-15" dirty="0">
                <a:latin typeface="Calibri"/>
                <a:cs typeface="Calibri"/>
              </a:rPr>
              <a:t>to</a:t>
            </a:r>
            <a:r>
              <a:rPr lang="en-US" sz="2000" b="1" dirty="0">
                <a:latin typeface="Calibri"/>
                <a:cs typeface="Calibri"/>
              </a:rPr>
              <a:t> </a:t>
            </a:r>
            <a:r>
              <a:rPr lang="en-US" sz="2000" b="1" spc="-10" dirty="0">
                <a:latin typeface="Calibri"/>
                <a:cs typeface="Calibri"/>
              </a:rPr>
              <a:t>switching</a:t>
            </a:r>
            <a:r>
              <a:rPr lang="en-US" sz="2000" b="1" spc="10" dirty="0">
                <a:latin typeface="Calibri"/>
                <a:cs typeface="Calibri"/>
              </a:rPr>
              <a:t> </a:t>
            </a:r>
            <a:r>
              <a:rPr lang="en-US" sz="2000" b="1" spc="-5" dirty="0">
                <a:latin typeface="Calibri"/>
                <a:cs typeface="Calibri"/>
              </a:rPr>
              <a:t>and </a:t>
            </a:r>
            <a:r>
              <a:rPr lang="en-US" sz="2000" b="1" dirty="0">
                <a:latin typeface="Calibri"/>
                <a:cs typeface="Calibri"/>
              </a:rPr>
              <a:t> </a:t>
            </a:r>
            <a:r>
              <a:rPr lang="en-US" sz="2000" b="1" spc="-10" dirty="0">
                <a:latin typeface="Calibri"/>
                <a:cs typeface="Calibri"/>
              </a:rPr>
              <a:t>lightning.</a:t>
            </a:r>
            <a:endParaRPr lang="en-US" sz="2000" dirty="0">
              <a:latin typeface="Calibri"/>
              <a:cs typeface="Calibri"/>
            </a:endParaRPr>
          </a:p>
          <a:p>
            <a:pPr>
              <a:lnSpc>
                <a:spcPct val="100000"/>
              </a:lnSpc>
              <a:spcBef>
                <a:spcPts val="20"/>
              </a:spcBef>
              <a:buChar char=""/>
            </a:pPr>
            <a:endParaRPr lang="en-US" sz="1800" dirty="0">
              <a:latin typeface="Calibri"/>
              <a:cs typeface="Calibri"/>
            </a:endParaRPr>
          </a:p>
          <a:p>
            <a:pPr marL="302260" marR="5080" indent="-274320">
              <a:lnSpc>
                <a:spcPct val="80000"/>
              </a:lnSpc>
              <a:buClr>
                <a:srgbClr val="59AAF2"/>
              </a:buClr>
              <a:buSzPct val="93750"/>
              <a:buFont typeface="Wingdings"/>
              <a:buChar char=""/>
              <a:tabLst>
                <a:tab pos="302895" algn="l"/>
              </a:tabLst>
            </a:pPr>
            <a:r>
              <a:rPr lang="en-US" sz="2000" b="1" spc="-5" dirty="0">
                <a:latin typeface="Calibri"/>
                <a:cs typeface="Calibri"/>
              </a:rPr>
              <a:t>The performance </a:t>
            </a:r>
            <a:r>
              <a:rPr lang="en-US" sz="2000" b="1" dirty="0">
                <a:latin typeface="Calibri"/>
                <a:cs typeface="Calibri"/>
              </a:rPr>
              <a:t>of a </a:t>
            </a:r>
            <a:r>
              <a:rPr lang="en-US" sz="2000" b="1" spc="-10" dirty="0">
                <a:latin typeface="Calibri"/>
                <a:cs typeface="Calibri"/>
              </a:rPr>
              <a:t>circuit </a:t>
            </a:r>
            <a:r>
              <a:rPr lang="en-US" sz="2000" b="1" spc="-15" dirty="0">
                <a:latin typeface="Calibri"/>
                <a:cs typeface="Calibri"/>
              </a:rPr>
              <a:t>breaker </a:t>
            </a:r>
            <a:r>
              <a:rPr lang="en-US" sz="2000" b="1" spc="-5" dirty="0">
                <a:latin typeface="Calibri"/>
                <a:cs typeface="Calibri"/>
              </a:rPr>
              <a:t>under </a:t>
            </a:r>
            <a:r>
              <a:rPr lang="en-US" sz="2000" b="1" dirty="0">
                <a:latin typeface="Calibri"/>
                <a:cs typeface="Calibri"/>
              </a:rPr>
              <a:t>normal </a:t>
            </a:r>
            <a:r>
              <a:rPr lang="en-US" sz="2000" b="1" spc="-5" dirty="0">
                <a:latin typeface="Calibri"/>
                <a:cs typeface="Calibri"/>
              </a:rPr>
              <a:t>and abnormal </a:t>
            </a:r>
            <a:r>
              <a:rPr lang="en-US" sz="2000" b="1" spc="-530" dirty="0">
                <a:latin typeface="Calibri"/>
                <a:cs typeface="Calibri"/>
              </a:rPr>
              <a:t> </a:t>
            </a:r>
            <a:r>
              <a:rPr lang="en-US" sz="2000" b="1" spc="-5" dirty="0">
                <a:latin typeface="Calibri"/>
                <a:cs typeface="Calibri"/>
              </a:rPr>
              <a:t>conditions</a:t>
            </a:r>
            <a:r>
              <a:rPr lang="en-US" sz="2000" b="1" dirty="0">
                <a:latin typeface="Calibri"/>
                <a:cs typeface="Calibri"/>
              </a:rPr>
              <a:t> </a:t>
            </a:r>
            <a:r>
              <a:rPr lang="en-US" sz="2000" b="1" spc="-5" dirty="0">
                <a:latin typeface="Calibri"/>
                <a:cs typeface="Calibri"/>
              </a:rPr>
              <a:t>can</a:t>
            </a:r>
            <a:r>
              <a:rPr lang="en-US" sz="2000" b="1" dirty="0">
                <a:latin typeface="Calibri"/>
                <a:cs typeface="Calibri"/>
              </a:rPr>
              <a:t> </a:t>
            </a:r>
            <a:r>
              <a:rPr lang="en-US" sz="2000" b="1" spc="-5" dirty="0">
                <a:latin typeface="Calibri"/>
                <a:cs typeface="Calibri"/>
              </a:rPr>
              <a:t>be</a:t>
            </a:r>
            <a:r>
              <a:rPr lang="en-US" sz="2000" b="1" spc="15" dirty="0">
                <a:latin typeface="Calibri"/>
                <a:cs typeface="Calibri"/>
              </a:rPr>
              <a:t> </a:t>
            </a:r>
            <a:r>
              <a:rPr lang="en-US" sz="2000" b="1" spc="-5" dirty="0">
                <a:latin typeface="Calibri"/>
                <a:cs typeface="Calibri"/>
              </a:rPr>
              <a:t>verified</a:t>
            </a:r>
            <a:r>
              <a:rPr lang="en-US" sz="2000" b="1" spc="10" dirty="0">
                <a:latin typeface="Calibri"/>
                <a:cs typeface="Calibri"/>
              </a:rPr>
              <a:t> </a:t>
            </a:r>
            <a:r>
              <a:rPr lang="en-US" sz="2000" b="1" spc="-10" dirty="0">
                <a:latin typeface="Calibri"/>
                <a:cs typeface="Calibri"/>
              </a:rPr>
              <a:t>by</a:t>
            </a:r>
            <a:r>
              <a:rPr lang="en-US" sz="2000" b="1" spc="15" dirty="0">
                <a:latin typeface="Calibri"/>
                <a:cs typeface="Calibri"/>
              </a:rPr>
              <a:t> </a:t>
            </a:r>
            <a:r>
              <a:rPr lang="en-US" sz="2000" b="1" spc="-10" dirty="0">
                <a:latin typeface="Calibri"/>
                <a:cs typeface="Calibri"/>
              </a:rPr>
              <a:t>performing</a:t>
            </a:r>
            <a:r>
              <a:rPr lang="en-US" sz="2000" b="1" spc="5" dirty="0">
                <a:latin typeface="Calibri"/>
                <a:cs typeface="Calibri"/>
              </a:rPr>
              <a:t> </a:t>
            </a:r>
            <a:r>
              <a:rPr lang="en-US" sz="2000" b="1" spc="-15" dirty="0">
                <a:latin typeface="Calibri"/>
                <a:cs typeface="Calibri"/>
              </a:rPr>
              <a:t>different</a:t>
            </a:r>
            <a:r>
              <a:rPr lang="en-US" sz="2000" b="1" spc="35" dirty="0">
                <a:latin typeface="Calibri"/>
                <a:cs typeface="Calibri"/>
              </a:rPr>
              <a:t> </a:t>
            </a:r>
            <a:r>
              <a:rPr lang="en-US" sz="2000" b="1" spc="-5" dirty="0">
                <a:latin typeface="Calibri"/>
                <a:cs typeface="Calibri"/>
              </a:rPr>
              <a:t>type</a:t>
            </a:r>
            <a:r>
              <a:rPr lang="en-US" sz="2000" b="1" spc="15" dirty="0">
                <a:latin typeface="Calibri"/>
                <a:cs typeface="Calibri"/>
              </a:rPr>
              <a:t> </a:t>
            </a:r>
            <a:r>
              <a:rPr lang="en-US" sz="2000" b="1" dirty="0">
                <a:latin typeface="Calibri"/>
                <a:cs typeface="Calibri"/>
              </a:rPr>
              <a:t>of</a:t>
            </a:r>
            <a:r>
              <a:rPr lang="en-US" sz="2000" b="1" spc="10" dirty="0">
                <a:latin typeface="Calibri"/>
                <a:cs typeface="Calibri"/>
              </a:rPr>
              <a:t> </a:t>
            </a:r>
            <a:r>
              <a:rPr lang="en-US" sz="2000" b="1" spc="-15" dirty="0">
                <a:latin typeface="Calibri"/>
                <a:cs typeface="Calibri"/>
              </a:rPr>
              <a:t>tests </a:t>
            </a:r>
            <a:r>
              <a:rPr lang="en-US" sz="2000" b="1" spc="-10" dirty="0">
                <a:latin typeface="Calibri"/>
                <a:cs typeface="Calibri"/>
              </a:rPr>
              <a:t> </a:t>
            </a:r>
            <a:r>
              <a:rPr lang="en-US" sz="2000" b="1" dirty="0">
                <a:latin typeface="Calibri"/>
                <a:cs typeface="Calibri"/>
              </a:rPr>
              <a:t>on </a:t>
            </a:r>
            <a:r>
              <a:rPr lang="en-US" sz="2000" b="1" spc="-10" dirty="0">
                <a:latin typeface="Calibri"/>
                <a:cs typeface="Calibri"/>
              </a:rPr>
              <a:t>circuit </a:t>
            </a:r>
            <a:r>
              <a:rPr lang="en-US" sz="2000" b="1" spc="-15" dirty="0">
                <a:latin typeface="Calibri"/>
                <a:cs typeface="Calibri"/>
              </a:rPr>
              <a:t>breakers. </a:t>
            </a:r>
            <a:r>
              <a:rPr lang="en-US" sz="2000" b="1" spc="-5" dirty="0">
                <a:latin typeface="Calibri"/>
                <a:cs typeface="Calibri"/>
              </a:rPr>
              <a:t>The main purpose </a:t>
            </a:r>
            <a:r>
              <a:rPr lang="en-US" sz="2000" b="1" dirty="0">
                <a:latin typeface="Calibri"/>
                <a:cs typeface="Calibri"/>
              </a:rPr>
              <a:t>of </a:t>
            </a:r>
            <a:r>
              <a:rPr lang="en-US" sz="2000" b="1" spc="-10" dirty="0">
                <a:latin typeface="Calibri"/>
                <a:cs typeface="Calibri"/>
              </a:rPr>
              <a:t>testing </a:t>
            </a:r>
            <a:r>
              <a:rPr lang="en-US" sz="2000" b="1" dirty="0">
                <a:latin typeface="Calibri"/>
                <a:cs typeface="Calibri"/>
              </a:rPr>
              <a:t>of </a:t>
            </a:r>
            <a:r>
              <a:rPr lang="en-US" sz="2000" b="1" spc="-10" dirty="0">
                <a:latin typeface="Calibri"/>
                <a:cs typeface="Calibri"/>
              </a:rPr>
              <a:t>circuit </a:t>
            </a:r>
            <a:r>
              <a:rPr lang="en-US" sz="2000" b="1" spc="-5" dirty="0">
                <a:latin typeface="Calibri"/>
                <a:cs typeface="Calibri"/>
              </a:rPr>
              <a:t> </a:t>
            </a:r>
            <a:r>
              <a:rPr lang="en-US" sz="2000" b="1" spc="-15" dirty="0">
                <a:latin typeface="Calibri"/>
                <a:cs typeface="Calibri"/>
              </a:rPr>
              <a:t>breakers </a:t>
            </a:r>
            <a:r>
              <a:rPr lang="en-US" sz="2000" b="1" spc="-5" dirty="0">
                <a:latin typeface="Calibri"/>
                <a:cs typeface="Calibri"/>
              </a:rPr>
              <a:t>is </a:t>
            </a:r>
            <a:r>
              <a:rPr lang="en-US" sz="2000" b="1" spc="-15" dirty="0">
                <a:latin typeface="Calibri"/>
                <a:cs typeface="Calibri"/>
              </a:rPr>
              <a:t>to </a:t>
            </a:r>
            <a:r>
              <a:rPr lang="en-US" sz="2000" b="1" spc="-10" dirty="0">
                <a:latin typeface="Calibri"/>
                <a:cs typeface="Calibri"/>
              </a:rPr>
              <a:t>confirm </a:t>
            </a:r>
            <a:r>
              <a:rPr lang="en-US" sz="2000" b="1" spc="-5" dirty="0">
                <a:latin typeface="Calibri"/>
                <a:cs typeface="Calibri"/>
              </a:rPr>
              <a:t>if </a:t>
            </a:r>
            <a:r>
              <a:rPr lang="en-US" sz="2000" b="1" spc="-10" dirty="0">
                <a:latin typeface="Calibri"/>
                <a:cs typeface="Calibri"/>
              </a:rPr>
              <a:t>circuit </a:t>
            </a:r>
            <a:r>
              <a:rPr lang="en-US" sz="2000" b="1" spc="-15" dirty="0">
                <a:latin typeface="Calibri"/>
                <a:cs typeface="Calibri"/>
              </a:rPr>
              <a:t>breaker </a:t>
            </a:r>
            <a:r>
              <a:rPr lang="en-US" sz="2000" b="1" spc="-5" dirty="0">
                <a:latin typeface="Calibri"/>
                <a:cs typeface="Calibri"/>
              </a:rPr>
              <a:t>is able </a:t>
            </a:r>
            <a:r>
              <a:rPr lang="en-US" sz="2000" b="1" spc="-15" dirty="0">
                <a:latin typeface="Calibri"/>
                <a:cs typeface="Calibri"/>
              </a:rPr>
              <a:t>to </a:t>
            </a:r>
            <a:r>
              <a:rPr lang="en-US" sz="2000" b="1" spc="-5" dirty="0">
                <a:latin typeface="Calibri"/>
                <a:cs typeface="Calibri"/>
              </a:rPr>
              <a:t>work </a:t>
            </a:r>
            <a:r>
              <a:rPr lang="en-US" sz="2000" b="1" spc="5" dirty="0">
                <a:latin typeface="Calibri"/>
                <a:cs typeface="Calibri"/>
              </a:rPr>
              <a:t>on </a:t>
            </a:r>
            <a:r>
              <a:rPr lang="en-US" sz="2000" b="1" spc="10" dirty="0">
                <a:latin typeface="Calibri"/>
                <a:cs typeface="Calibri"/>
              </a:rPr>
              <a:t> </a:t>
            </a:r>
            <a:r>
              <a:rPr lang="en-US" sz="2000" b="1" spc="-5" dirty="0">
                <a:latin typeface="Calibri"/>
                <a:cs typeface="Calibri"/>
              </a:rPr>
              <a:t>particular</a:t>
            </a:r>
            <a:r>
              <a:rPr lang="en-US" sz="2000" b="1" spc="-25" dirty="0">
                <a:latin typeface="Calibri"/>
                <a:cs typeface="Calibri"/>
              </a:rPr>
              <a:t> </a:t>
            </a:r>
            <a:r>
              <a:rPr lang="en-US" sz="2000" b="1" spc="-15" dirty="0">
                <a:latin typeface="Calibri"/>
                <a:cs typeface="Calibri"/>
              </a:rPr>
              <a:t>voltage </a:t>
            </a:r>
            <a:r>
              <a:rPr lang="en-US" sz="2000" b="1" spc="-5" dirty="0">
                <a:latin typeface="Calibri"/>
                <a:cs typeface="Calibri"/>
              </a:rPr>
              <a:t>and</a:t>
            </a:r>
            <a:r>
              <a:rPr lang="en-US" sz="2000" b="1" spc="5" dirty="0">
                <a:latin typeface="Calibri"/>
                <a:cs typeface="Calibri"/>
              </a:rPr>
              <a:t> </a:t>
            </a:r>
            <a:r>
              <a:rPr lang="en-US" sz="2000" b="1" spc="-10" dirty="0">
                <a:latin typeface="Calibri"/>
                <a:cs typeface="Calibri"/>
              </a:rPr>
              <a:t>current </a:t>
            </a:r>
            <a:r>
              <a:rPr lang="en-US" sz="2000" b="1" spc="-15" dirty="0">
                <a:latin typeface="Calibri"/>
                <a:cs typeface="Calibri"/>
              </a:rPr>
              <a:t>ratings</a:t>
            </a:r>
            <a:r>
              <a:rPr lang="en-US" sz="2000" b="1" dirty="0">
                <a:latin typeface="Calibri"/>
                <a:cs typeface="Calibri"/>
              </a:rPr>
              <a:t> or</a:t>
            </a:r>
            <a:r>
              <a:rPr lang="en-US" sz="2000" b="1" spc="-20" dirty="0">
                <a:latin typeface="Calibri"/>
                <a:cs typeface="Calibri"/>
              </a:rPr>
              <a:t> </a:t>
            </a:r>
            <a:r>
              <a:rPr lang="en-US" sz="2000" b="1" spc="-5" dirty="0">
                <a:latin typeface="Calibri"/>
                <a:cs typeface="Calibri"/>
              </a:rPr>
              <a:t>not.</a:t>
            </a:r>
            <a:endParaRPr lang="en-US" sz="2000" dirty="0">
              <a:latin typeface="Calibri"/>
              <a:cs typeface="Calibri"/>
            </a:endParaRPr>
          </a:p>
          <a:p>
            <a:endParaRPr lang="en-IN" dirty="0"/>
          </a:p>
        </p:txBody>
      </p:sp>
      <p:sp>
        <p:nvSpPr>
          <p:cNvPr id="4" name="Slide Number Placeholder 3">
            <a:extLst>
              <a:ext uri="{FF2B5EF4-FFF2-40B4-BE49-F238E27FC236}">
                <a16:creationId xmlns:a16="http://schemas.microsoft.com/office/drawing/2014/main" id="{92528145-58DE-424B-96DD-7A9C364D0D30}"/>
              </a:ext>
            </a:extLst>
          </p:cNvPr>
          <p:cNvSpPr>
            <a:spLocks noGrp="1"/>
          </p:cNvSpPr>
          <p:nvPr>
            <p:ph type="sldNum" sz="quarter" idx="12"/>
          </p:nvPr>
        </p:nvSpPr>
        <p:spPr/>
        <p:txBody>
          <a:bodyPr/>
          <a:lstStyle/>
          <a:p>
            <a:fld id="{CA9F79F9-620A-454C-B44A-099229A02D1C}" type="slidenum">
              <a:rPr lang="en-IN" smtClean="0"/>
              <a:pPr/>
              <a:t>130</a:t>
            </a:fld>
            <a:endParaRPr lang="en-IN"/>
          </a:p>
        </p:txBody>
      </p:sp>
      <p:pic>
        <p:nvPicPr>
          <p:cNvPr id="5" name="Picture 4">
            <a:extLst>
              <a:ext uri="{FF2B5EF4-FFF2-40B4-BE49-F238E27FC236}">
                <a16:creationId xmlns:a16="http://schemas.microsoft.com/office/drawing/2014/main" id="{7CBE955F-31E7-468C-A044-C69ECE8E7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317070007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91CC-68A6-4C92-B43C-BE1B59C086B9}"/>
              </a:ext>
            </a:extLst>
          </p:cNvPr>
          <p:cNvSpPr>
            <a:spLocks noGrp="1"/>
          </p:cNvSpPr>
          <p:nvPr>
            <p:ph type="title"/>
          </p:nvPr>
        </p:nvSpPr>
        <p:spPr>
          <a:xfrm>
            <a:off x="1097280" y="286603"/>
            <a:ext cx="8606013" cy="1450757"/>
          </a:xfrm>
        </p:spPr>
        <p:txBody>
          <a:bodyPr/>
          <a:lstStyle/>
          <a:p>
            <a:r>
              <a:rPr lang="en-US" dirty="0">
                <a:solidFill>
                  <a:srgbClr val="FF0000"/>
                </a:solidFill>
              </a:rPr>
              <a:t>TYPES OF TESTING IN CIRCUIT BREAKER</a:t>
            </a:r>
            <a:endParaRPr lang="en-IN" dirty="0">
              <a:solidFill>
                <a:srgbClr val="FF0000"/>
              </a:solidFill>
            </a:endParaRPr>
          </a:p>
        </p:txBody>
      </p:sp>
      <p:sp>
        <p:nvSpPr>
          <p:cNvPr id="3" name="Content Placeholder 2">
            <a:extLst>
              <a:ext uri="{FF2B5EF4-FFF2-40B4-BE49-F238E27FC236}">
                <a16:creationId xmlns:a16="http://schemas.microsoft.com/office/drawing/2014/main" id="{FB8840A0-1366-468F-8F05-5CD80665D80B}"/>
              </a:ext>
            </a:extLst>
          </p:cNvPr>
          <p:cNvSpPr>
            <a:spLocks noGrp="1"/>
          </p:cNvSpPr>
          <p:nvPr>
            <p:ph idx="1"/>
          </p:nvPr>
        </p:nvSpPr>
        <p:spPr>
          <a:xfrm>
            <a:off x="1097280" y="1845734"/>
            <a:ext cx="10058400" cy="3711687"/>
          </a:xfrm>
        </p:spPr>
        <p:txBody>
          <a:bodyPr/>
          <a:lstStyle/>
          <a:p>
            <a:r>
              <a:rPr lang="en-US" dirty="0"/>
              <a:t>There are two main test classified</a:t>
            </a:r>
            <a:endParaRPr lang="en-IN" dirty="0"/>
          </a:p>
        </p:txBody>
      </p:sp>
      <p:sp>
        <p:nvSpPr>
          <p:cNvPr id="4" name="Slide Number Placeholder 3">
            <a:extLst>
              <a:ext uri="{FF2B5EF4-FFF2-40B4-BE49-F238E27FC236}">
                <a16:creationId xmlns:a16="http://schemas.microsoft.com/office/drawing/2014/main" id="{64FB50B9-AE23-49A3-B19E-5415870CB641}"/>
              </a:ext>
            </a:extLst>
          </p:cNvPr>
          <p:cNvSpPr>
            <a:spLocks noGrp="1"/>
          </p:cNvSpPr>
          <p:nvPr>
            <p:ph type="sldNum" sz="quarter" idx="12"/>
          </p:nvPr>
        </p:nvSpPr>
        <p:spPr/>
        <p:txBody>
          <a:bodyPr/>
          <a:lstStyle/>
          <a:p>
            <a:fld id="{CA9F79F9-620A-454C-B44A-099229A02D1C}" type="slidenum">
              <a:rPr lang="en-IN" smtClean="0"/>
              <a:pPr/>
              <a:t>131</a:t>
            </a:fld>
            <a:endParaRPr lang="en-IN"/>
          </a:p>
        </p:txBody>
      </p:sp>
      <p:sp>
        <p:nvSpPr>
          <p:cNvPr id="16" name="TextBox 15">
            <a:extLst>
              <a:ext uri="{FF2B5EF4-FFF2-40B4-BE49-F238E27FC236}">
                <a16:creationId xmlns:a16="http://schemas.microsoft.com/office/drawing/2014/main" id="{2B3775B6-B525-44ED-A828-D4C78EF4AE9A}"/>
              </a:ext>
            </a:extLst>
          </p:cNvPr>
          <p:cNvSpPr txBox="1"/>
          <p:nvPr/>
        </p:nvSpPr>
        <p:spPr>
          <a:xfrm>
            <a:off x="1204996" y="2040963"/>
            <a:ext cx="10611183" cy="4683333"/>
          </a:xfrm>
          <a:prstGeom prst="rect">
            <a:avLst/>
          </a:prstGeom>
          <a:noFill/>
        </p:spPr>
        <p:txBody>
          <a:bodyPr wrap="square">
            <a:spAutoFit/>
          </a:bodyPr>
          <a:lstStyle/>
          <a:p>
            <a:pPr marL="361315" indent="-349250">
              <a:lnSpc>
                <a:spcPts val="3095"/>
              </a:lnSpc>
              <a:spcBef>
                <a:spcPts val="105"/>
              </a:spcBef>
              <a:buAutoNum type="arabicParenR"/>
              <a:tabLst>
                <a:tab pos="361950" algn="l"/>
              </a:tabLst>
            </a:pPr>
            <a:r>
              <a:rPr lang="en-US" sz="2600" spc="-40" dirty="0">
                <a:latin typeface="Times New Roman"/>
                <a:cs typeface="Times New Roman"/>
              </a:rPr>
              <a:t>Type</a:t>
            </a:r>
            <a:r>
              <a:rPr lang="en-US" sz="2600" spc="-70" dirty="0">
                <a:latin typeface="Times New Roman"/>
                <a:cs typeface="Times New Roman"/>
              </a:rPr>
              <a:t> </a:t>
            </a:r>
            <a:r>
              <a:rPr lang="en-US" sz="2600" spc="-5" dirty="0">
                <a:latin typeface="Times New Roman"/>
                <a:cs typeface="Times New Roman"/>
              </a:rPr>
              <a:t>test</a:t>
            </a:r>
            <a:r>
              <a:rPr lang="en-US" sz="2600" dirty="0">
                <a:latin typeface="Times New Roman"/>
                <a:cs typeface="Times New Roman"/>
              </a:rPr>
              <a:t>   2)</a:t>
            </a:r>
            <a:r>
              <a:rPr lang="en-US" sz="2600" spc="-650" dirty="0">
                <a:latin typeface="Microsoft Sans Serif"/>
                <a:cs typeface="Microsoft Sans Serif"/>
              </a:rPr>
              <a:t>R</a:t>
            </a:r>
            <a:r>
              <a:rPr lang="en-US" sz="2600" spc="-220" dirty="0">
                <a:latin typeface="Microsoft Sans Serif"/>
                <a:cs typeface="Microsoft Sans Serif"/>
              </a:rPr>
              <a:t>o</a:t>
            </a:r>
            <a:r>
              <a:rPr lang="en-US" sz="2600" spc="-225" dirty="0">
                <a:latin typeface="Microsoft Sans Serif"/>
                <a:cs typeface="Microsoft Sans Serif"/>
              </a:rPr>
              <a:t>u</a:t>
            </a:r>
            <a:r>
              <a:rPr lang="en-US" sz="2600" spc="-20" dirty="0">
                <a:latin typeface="Microsoft Sans Serif"/>
                <a:cs typeface="Microsoft Sans Serif"/>
              </a:rPr>
              <a:t>t</a:t>
            </a:r>
            <a:r>
              <a:rPr lang="en-US" sz="2600" spc="-100" dirty="0">
                <a:latin typeface="Microsoft Sans Serif"/>
                <a:cs typeface="Microsoft Sans Serif"/>
              </a:rPr>
              <a:t>i</a:t>
            </a:r>
            <a:r>
              <a:rPr lang="en-US" sz="2600" spc="-240" dirty="0">
                <a:latin typeface="Microsoft Sans Serif"/>
                <a:cs typeface="Microsoft Sans Serif"/>
              </a:rPr>
              <a:t>n</a:t>
            </a:r>
            <a:r>
              <a:rPr lang="en-US" sz="2600" spc="-145" dirty="0">
                <a:latin typeface="Microsoft Sans Serif"/>
                <a:cs typeface="Microsoft Sans Serif"/>
              </a:rPr>
              <a:t>e</a:t>
            </a:r>
            <a:r>
              <a:rPr lang="en-US" sz="2600" spc="-15" dirty="0">
                <a:latin typeface="Microsoft Sans Serif"/>
                <a:cs typeface="Microsoft Sans Serif"/>
              </a:rPr>
              <a:t> </a:t>
            </a:r>
            <a:r>
              <a:rPr lang="en-US" sz="2600" spc="-660" dirty="0">
                <a:latin typeface="Microsoft Sans Serif"/>
                <a:cs typeface="Microsoft Sans Serif"/>
              </a:rPr>
              <a:t>T</a:t>
            </a:r>
            <a:r>
              <a:rPr lang="en-US" sz="2600" spc="-300" dirty="0">
                <a:latin typeface="Microsoft Sans Serif"/>
                <a:cs typeface="Microsoft Sans Serif"/>
              </a:rPr>
              <a:t>e</a:t>
            </a:r>
            <a:r>
              <a:rPr lang="en-US" sz="2600" spc="-280" dirty="0">
                <a:latin typeface="Microsoft Sans Serif"/>
                <a:cs typeface="Microsoft Sans Serif"/>
              </a:rPr>
              <a:t>s</a:t>
            </a:r>
            <a:r>
              <a:rPr lang="en-US" sz="2600" spc="-20" dirty="0">
                <a:latin typeface="Microsoft Sans Serif"/>
                <a:cs typeface="Microsoft Sans Serif"/>
              </a:rPr>
              <a:t>t</a:t>
            </a:r>
            <a:endParaRPr lang="en-US" sz="2600" dirty="0">
              <a:latin typeface="Microsoft Sans Serif"/>
              <a:cs typeface="Microsoft Sans Serif"/>
            </a:endParaRPr>
          </a:p>
          <a:p>
            <a:pPr marL="34290" lvl="1">
              <a:lnSpc>
                <a:spcPts val="4520"/>
              </a:lnSpc>
              <a:buClr>
                <a:srgbClr val="ACC2C9"/>
              </a:buClr>
              <a:buSzPct val="97500"/>
              <a:tabLst>
                <a:tab pos="2759710" algn="l"/>
              </a:tabLst>
            </a:pPr>
            <a:r>
              <a:rPr lang="en-US" sz="2800" spc="-275" dirty="0">
                <a:latin typeface="Microsoft Sans Serif"/>
                <a:cs typeface="Microsoft Sans Serif"/>
              </a:rPr>
              <a:t>1) Type</a:t>
            </a:r>
            <a:r>
              <a:rPr lang="en-US" sz="2800" spc="10" dirty="0">
                <a:latin typeface="Microsoft Sans Serif"/>
                <a:cs typeface="Microsoft Sans Serif"/>
              </a:rPr>
              <a:t> </a:t>
            </a:r>
            <a:r>
              <a:rPr lang="en-US" sz="2800" spc="-480" dirty="0">
                <a:latin typeface="Microsoft Sans Serif"/>
                <a:cs typeface="Microsoft Sans Serif"/>
              </a:rPr>
              <a:t>Tests</a:t>
            </a:r>
            <a:r>
              <a:rPr lang="en-US" sz="4000" spc="-480" dirty="0">
                <a:latin typeface="Microsoft Sans Serif"/>
                <a:cs typeface="Microsoft Sans Serif"/>
              </a:rPr>
              <a:t>:</a:t>
            </a:r>
            <a:endParaRPr lang="en-US" sz="4000" dirty="0">
              <a:latin typeface="Microsoft Sans Serif"/>
              <a:cs typeface="Microsoft Sans Serif"/>
            </a:endParaRPr>
          </a:p>
          <a:p>
            <a:pPr marL="34290" lvl="1">
              <a:lnSpc>
                <a:spcPts val="4520"/>
              </a:lnSpc>
              <a:buClr>
                <a:srgbClr val="ACC2C9"/>
              </a:buClr>
              <a:buSzPct val="97500"/>
              <a:tabLst>
                <a:tab pos="2759710" algn="l"/>
              </a:tabLst>
            </a:pPr>
            <a:r>
              <a:rPr lang="en-US" sz="1600" spc="-450" dirty="0">
                <a:latin typeface="Microsoft Sans Serif"/>
                <a:cs typeface="Microsoft Sans Serif"/>
              </a:rPr>
              <a:t>T</a:t>
            </a:r>
            <a:r>
              <a:rPr lang="en-US" sz="1600" spc="-310" dirty="0">
                <a:latin typeface="Microsoft Sans Serif"/>
                <a:cs typeface="Microsoft Sans Serif"/>
              </a:rPr>
              <a:t>h</a:t>
            </a:r>
            <a:r>
              <a:rPr lang="en-US" sz="1600" spc="-145" dirty="0">
                <a:latin typeface="Microsoft Sans Serif"/>
                <a:cs typeface="Microsoft Sans Serif"/>
              </a:rPr>
              <a:t>e</a:t>
            </a:r>
            <a:r>
              <a:rPr lang="en-US" sz="1600" spc="-5" dirty="0">
                <a:latin typeface="Microsoft Sans Serif"/>
                <a:cs typeface="Microsoft Sans Serif"/>
              </a:rPr>
              <a:t> </a:t>
            </a:r>
            <a:r>
              <a:rPr lang="en-US" sz="1600" spc="-10" dirty="0">
                <a:latin typeface="Microsoft Sans Serif"/>
                <a:cs typeface="Microsoft Sans Serif"/>
              </a:rPr>
              <a:t>p</a:t>
            </a:r>
            <a:r>
              <a:rPr lang="en-US" sz="1600" spc="-310" dirty="0">
                <a:latin typeface="Microsoft Sans Serif"/>
                <a:cs typeface="Microsoft Sans Serif"/>
              </a:rPr>
              <a:t>u</a:t>
            </a:r>
            <a:r>
              <a:rPr lang="en-US" sz="1600" spc="-5" dirty="0">
                <a:latin typeface="Microsoft Sans Serif"/>
                <a:cs typeface="Microsoft Sans Serif"/>
              </a:rPr>
              <a:t>r</a:t>
            </a:r>
            <a:r>
              <a:rPr lang="en-US" sz="1600" spc="-10" dirty="0">
                <a:latin typeface="Microsoft Sans Serif"/>
                <a:cs typeface="Microsoft Sans Serif"/>
              </a:rPr>
              <a:t>p</a:t>
            </a:r>
            <a:r>
              <a:rPr lang="en-US" sz="1600" spc="-300" dirty="0">
                <a:latin typeface="Microsoft Sans Serif"/>
                <a:cs typeface="Microsoft Sans Serif"/>
              </a:rPr>
              <a:t>o</a:t>
            </a:r>
            <a:r>
              <a:rPr lang="en-US" sz="1600" spc="-280" dirty="0">
                <a:latin typeface="Microsoft Sans Serif"/>
                <a:cs typeface="Microsoft Sans Serif"/>
              </a:rPr>
              <a:t>s</a:t>
            </a:r>
            <a:r>
              <a:rPr lang="en-US" sz="1600" spc="-145" dirty="0">
                <a:latin typeface="Microsoft Sans Serif"/>
                <a:cs typeface="Microsoft Sans Serif"/>
              </a:rPr>
              <a:t>e</a:t>
            </a:r>
            <a:r>
              <a:rPr lang="en-US" sz="1600" spc="-5" dirty="0">
                <a:latin typeface="Microsoft Sans Serif"/>
                <a:cs typeface="Microsoft Sans Serif"/>
              </a:rPr>
              <a:t> </a:t>
            </a:r>
            <a:r>
              <a:rPr lang="en-US" sz="1600" spc="5" dirty="0">
                <a:latin typeface="Microsoft Sans Serif"/>
                <a:cs typeface="Microsoft Sans Serif"/>
              </a:rPr>
              <a:t>o</a:t>
            </a:r>
            <a:r>
              <a:rPr lang="en-US" sz="1600" dirty="0">
                <a:latin typeface="Microsoft Sans Serif"/>
                <a:cs typeface="Microsoft Sans Serif"/>
              </a:rPr>
              <a:t>f</a:t>
            </a:r>
            <a:r>
              <a:rPr lang="en-US" sz="1600" spc="95" dirty="0">
                <a:latin typeface="Microsoft Sans Serif"/>
                <a:cs typeface="Microsoft Sans Serif"/>
              </a:rPr>
              <a:t> </a:t>
            </a:r>
            <a:r>
              <a:rPr lang="en-US" sz="1600" spc="-20" dirty="0">
                <a:latin typeface="Microsoft Sans Serif"/>
                <a:cs typeface="Microsoft Sans Serif"/>
              </a:rPr>
              <a:t>t</a:t>
            </a:r>
            <a:r>
              <a:rPr lang="en-US" sz="1600" dirty="0">
                <a:latin typeface="Microsoft Sans Serif"/>
                <a:cs typeface="Microsoft Sans Serif"/>
              </a:rPr>
              <a:t>y</a:t>
            </a:r>
            <a:r>
              <a:rPr lang="en-US" sz="1600" spc="-5" dirty="0">
                <a:latin typeface="Microsoft Sans Serif"/>
                <a:cs typeface="Microsoft Sans Serif"/>
              </a:rPr>
              <a:t>p</a:t>
            </a:r>
            <a:r>
              <a:rPr lang="en-US" sz="1600" spc="-145" dirty="0">
                <a:latin typeface="Microsoft Sans Serif"/>
                <a:cs typeface="Microsoft Sans Serif"/>
              </a:rPr>
              <a:t>e</a:t>
            </a:r>
            <a:r>
              <a:rPr lang="en-US" sz="1600" spc="-5" dirty="0">
                <a:latin typeface="Microsoft Sans Serif"/>
                <a:cs typeface="Microsoft Sans Serif"/>
              </a:rPr>
              <a:t> </a:t>
            </a:r>
            <a:r>
              <a:rPr lang="en-US" sz="1600" spc="-20" dirty="0">
                <a:latin typeface="Microsoft Sans Serif"/>
                <a:cs typeface="Microsoft Sans Serif"/>
              </a:rPr>
              <a:t>t</a:t>
            </a:r>
            <a:r>
              <a:rPr lang="en-US" sz="1600" spc="-300" dirty="0">
                <a:latin typeface="Microsoft Sans Serif"/>
                <a:cs typeface="Microsoft Sans Serif"/>
              </a:rPr>
              <a:t>e</a:t>
            </a:r>
            <a:r>
              <a:rPr lang="en-US" sz="1600" spc="-280" dirty="0">
                <a:latin typeface="Microsoft Sans Serif"/>
                <a:cs typeface="Microsoft Sans Serif"/>
              </a:rPr>
              <a:t>s</a:t>
            </a:r>
            <a:r>
              <a:rPr lang="en-US" sz="1600" spc="-20" dirty="0">
                <a:latin typeface="Microsoft Sans Serif"/>
                <a:cs typeface="Microsoft Sans Serif"/>
              </a:rPr>
              <a:t>t</a:t>
            </a:r>
            <a:r>
              <a:rPr lang="en-US" sz="1600" spc="-434" dirty="0">
                <a:latin typeface="Microsoft Sans Serif"/>
                <a:cs typeface="Microsoft Sans Serif"/>
              </a:rPr>
              <a:t>s</a:t>
            </a:r>
            <a:r>
              <a:rPr lang="en-US" sz="1600" spc="-10" dirty="0">
                <a:latin typeface="Microsoft Sans Serif"/>
                <a:cs typeface="Microsoft Sans Serif"/>
              </a:rPr>
              <a:t> </a:t>
            </a:r>
            <a:r>
              <a:rPr lang="en-US" sz="1600" spc="-229" dirty="0">
                <a:latin typeface="Microsoft Sans Serif"/>
                <a:cs typeface="Microsoft Sans Serif"/>
              </a:rPr>
              <a:t>is</a:t>
            </a:r>
            <a:r>
              <a:rPr lang="en-US" sz="1600" spc="10" dirty="0">
                <a:latin typeface="Microsoft Sans Serif"/>
                <a:cs typeface="Microsoft Sans Serif"/>
              </a:rPr>
              <a:t> </a:t>
            </a:r>
            <a:r>
              <a:rPr lang="en-US" sz="1600" spc="-20" dirty="0">
                <a:latin typeface="Microsoft Sans Serif"/>
                <a:cs typeface="Microsoft Sans Serif"/>
              </a:rPr>
              <a:t>t</a:t>
            </a:r>
            <a:r>
              <a:rPr lang="en-US" sz="1600" spc="-145" dirty="0">
                <a:latin typeface="Microsoft Sans Serif"/>
                <a:cs typeface="Microsoft Sans Serif"/>
              </a:rPr>
              <a:t>o</a:t>
            </a:r>
            <a:r>
              <a:rPr lang="en-US" sz="1600" spc="5" dirty="0">
                <a:latin typeface="Microsoft Sans Serif"/>
                <a:cs typeface="Microsoft Sans Serif"/>
              </a:rPr>
              <a:t> </a:t>
            </a:r>
            <a:r>
              <a:rPr lang="en-US" sz="1600" spc="-10" dirty="0">
                <a:latin typeface="Microsoft Sans Serif"/>
                <a:cs typeface="Microsoft Sans Serif"/>
              </a:rPr>
              <a:t>p</a:t>
            </a:r>
            <a:r>
              <a:rPr lang="en-US" sz="1600" spc="-55" dirty="0">
                <a:latin typeface="Microsoft Sans Serif"/>
                <a:cs typeface="Microsoft Sans Serif"/>
              </a:rPr>
              <a:t>r</a:t>
            </a:r>
            <a:r>
              <a:rPr lang="en-US" sz="1600" spc="-155" dirty="0">
                <a:latin typeface="Microsoft Sans Serif"/>
                <a:cs typeface="Microsoft Sans Serif"/>
              </a:rPr>
              <a:t>o</a:t>
            </a:r>
            <a:r>
              <a:rPr lang="en-US" sz="1600" spc="-195" dirty="0">
                <a:latin typeface="Microsoft Sans Serif"/>
                <a:cs typeface="Microsoft Sans Serif"/>
              </a:rPr>
              <a:t>v</a:t>
            </a:r>
            <a:r>
              <a:rPr lang="en-US" sz="1600" spc="-145" dirty="0">
                <a:latin typeface="Microsoft Sans Serif"/>
                <a:cs typeface="Microsoft Sans Serif"/>
              </a:rPr>
              <a:t>e</a:t>
            </a:r>
            <a:r>
              <a:rPr lang="en-US" sz="1600" spc="-5" dirty="0">
                <a:latin typeface="Microsoft Sans Serif"/>
                <a:cs typeface="Microsoft Sans Serif"/>
              </a:rPr>
              <a:t> </a:t>
            </a:r>
            <a:r>
              <a:rPr lang="en-US" sz="1600" spc="-10" dirty="0">
                <a:latin typeface="Microsoft Sans Serif"/>
                <a:cs typeface="Microsoft Sans Serif"/>
              </a:rPr>
              <a:t>d</a:t>
            </a:r>
            <a:r>
              <a:rPr lang="en-US" sz="1600" spc="-300" dirty="0">
                <a:latin typeface="Microsoft Sans Serif"/>
                <a:cs typeface="Microsoft Sans Serif"/>
              </a:rPr>
              <a:t>e</a:t>
            </a:r>
            <a:r>
              <a:rPr lang="en-US" sz="1600" spc="-280" dirty="0">
                <a:latin typeface="Microsoft Sans Serif"/>
                <a:cs typeface="Microsoft Sans Serif"/>
              </a:rPr>
              <a:t>s</a:t>
            </a:r>
            <a:r>
              <a:rPr lang="en-US" sz="1600" spc="-20" dirty="0">
                <a:latin typeface="Microsoft Sans Serif"/>
                <a:cs typeface="Microsoft Sans Serif"/>
              </a:rPr>
              <a:t>ig</a:t>
            </a:r>
            <a:r>
              <a:rPr lang="en-US" sz="1600" spc="-310" dirty="0">
                <a:latin typeface="Microsoft Sans Serif"/>
                <a:cs typeface="Microsoft Sans Serif"/>
              </a:rPr>
              <a:t>n</a:t>
            </a:r>
            <a:r>
              <a:rPr lang="en-US" sz="1600" dirty="0">
                <a:latin typeface="Microsoft Sans Serif"/>
                <a:cs typeface="Microsoft Sans Serif"/>
              </a:rPr>
              <a:t> </a:t>
            </a:r>
            <a:r>
              <a:rPr lang="en-US" sz="1600" spc="135" dirty="0">
                <a:latin typeface="Microsoft Sans Serif"/>
                <a:cs typeface="Microsoft Sans Serif"/>
              </a:rPr>
              <a:t>f</a:t>
            </a:r>
            <a:r>
              <a:rPr lang="en-US" sz="1600" spc="-75" dirty="0">
                <a:latin typeface="Microsoft Sans Serif"/>
                <a:cs typeface="Microsoft Sans Serif"/>
              </a:rPr>
              <a:t>e</a:t>
            </a:r>
            <a:r>
              <a:rPr lang="en-US" sz="1600" spc="-80" dirty="0">
                <a:latin typeface="Microsoft Sans Serif"/>
                <a:cs typeface="Microsoft Sans Serif"/>
              </a:rPr>
              <a:t>a</a:t>
            </a:r>
            <a:r>
              <a:rPr lang="en-US" sz="1600" spc="-20" dirty="0">
                <a:latin typeface="Microsoft Sans Serif"/>
                <a:cs typeface="Microsoft Sans Serif"/>
              </a:rPr>
              <a:t>t</a:t>
            </a:r>
            <a:r>
              <a:rPr lang="en-US" sz="1600" spc="-310" dirty="0">
                <a:latin typeface="Microsoft Sans Serif"/>
                <a:cs typeface="Microsoft Sans Serif"/>
              </a:rPr>
              <a:t>u</a:t>
            </a:r>
            <a:r>
              <a:rPr lang="en-US" sz="1600" spc="-5" dirty="0">
                <a:latin typeface="Microsoft Sans Serif"/>
                <a:cs typeface="Microsoft Sans Serif"/>
              </a:rPr>
              <a:t>r</a:t>
            </a:r>
            <a:r>
              <a:rPr lang="en-US" sz="1600" spc="-300" dirty="0">
                <a:latin typeface="Microsoft Sans Serif"/>
                <a:cs typeface="Microsoft Sans Serif"/>
              </a:rPr>
              <a:t>e</a:t>
            </a:r>
            <a:r>
              <a:rPr lang="en-US" sz="1600" spc="-275" dirty="0">
                <a:latin typeface="Microsoft Sans Serif"/>
                <a:cs typeface="Microsoft Sans Serif"/>
              </a:rPr>
              <a:t>s</a:t>
            </a:r>
            <a:r>
              <a:rPr lang="en-US" sz="1600" spc="-25" dirty="0">
                <a:latin typeface="Microsoft Sans Serif"/>
                <a:cs typeface="Microsoft Sans Serif"/>
              </a:rPr>
              <a:t> </a:t>
            </a:r>
            <a:r>
              <a:rPr lang="en-US" sz="1600" spc="-10" dirty="0">
                <a:latin typeface="Microsoft Sans Serif"/>
                <a:cs typeface="Microsoft Sans Serif"/>
              </a:rPr>
              <a:t>a</a:t>
            </a:r>
            <a:r>
              <a:rPr lang="en-US" sz="1600" spc="-310" dirty="0">
                <a:latin typeface="Microsoft Sans Serif"/>
                <a:cs typeface="Microsoft Sans Serif"/>
              </a:rPr>
              <a:t>n</a:t>
            </a:r>
            <a:r>
              <a:rPr lang="en-US" sz="1600" spc="-10" dirty="0">
                <a:latin typeface="Microsoft Sans Serif"/>
                <a:cs typeface="Microsoft Sans Serif"/>
              </a:rPr>
              <a:t>d  </a:t>
            </a:r>
            <a:r>
              <a:rPr lang="en-US" sz="1600" spc="-160" dirty="0">
                <a:latin typeface="Microsoft Sans Serif"/>
                <a:cs typeface="Microsoft Sans Serif"/>
              </a:rPr>
              <a:t>the</a:t>
            </a:r>
            <a:r>
              <a:rPr lang="en-US" sz="1600" dirty="0">
                <a:latin typeface="Microsoft Sans Serif"/>
                <a:cs typeface="Microsoft Sans Serif"/>
              </a:rPr>
              <a:t> </a:t>
            </a:r>
            <a:r>
              <a:rPr lang="en-US" sz="1600" spc="-55" dirty="0">
                <a:latin typeface="Microsoft Sans Serif"/>
                <a:cs typeface="Microsoft Sans Serif"/>
              </a:rPr>
              <a:t>quality</a:t>
            </a:r>
            <a:r>
              <a:rPr lang="en-US" sz="1600" dirty="0">
                <a:latin typeface="Microsoft Sans Serif"/>
                <a:cs typeface="Microsoft Sans Serif"/>
              </a:rPr>
              <a:t> of</a:t>
            </a:r>
            <a:r>
              <a:rPr lang="en-US" sz="1600" spc="95" dirty="0">
                <a:latin typeface="Microsoft Sans Serif"/>
                <a:cs typeface="Microsoft Sans Serif"/>
              </a:rPr>
              <a:t> </a:t>
            </a:r>
            <a:r>
              <a:rPr lang="en-US" sz="1600" spc="-145" dirty="0">
                <a:latin typeface="Microsoft Sans Serif"/>
                <a:cs typeface="Microsoft Sans Serif"/>
              </a:rPr>
              <a:t>circuit</a:t>
            </a:r>
            <a:r>
              <a:rPr lang="en-US" sz="1600" spc="20" dirty="0">
                <a:latin typeface="Microsoft Sans Serif"/>
                <a:cs typeface="Microsoft Sans Serif"/>
              </a:rPr>
              <a:t> </a:t>
            </a:r>
            <a:r>
              <a:rPr lang="en-US" sz="1600" spc="-110" dirty="0">
                <a:latin typeface="Microsoft Sans Serif"/>
                <a:cs typeface="Microsoft Sans Serif"/>
              </a:rPr>
              <a:t>breaker.</a:t>
            </a:r>
            <a:r>
              <a:rPr lang="en-US" sz="1600" dirty="0">
                <a:latin typeface="Microsoft Sans Serif"/>
                <a:cs typeface="Microsoft Sans Serif"/>
              </a:rPr>
              <a:t> </a:t>
            </a:r>
            <a:r>
              <a:rPr lang="en-US" sz="1600" spc="-180" dirty="0">
                <a:latin typeface="Microsoft Sans Serif"/>
                <a:cs typeface="Microsoft Sans Serif"/>
              </a:rPr>
              <a:t>Type</a:t>
            </a:r>
            <a:r>
              <a:rPr lang="en-US" sz="1600" spc="15" dirty="0">
                <a:latin typeface="Microsoft Sans Serif"/>
                <a:cs typeface="Microsoft Sans Serif"/>
              </a:rPr>
              <a:t> </a:t>
            </a:r>
            <a:r>
              <a:rPr lang="en-US" sz="1600" spc="-210" dirty="0">
                <a:latin typeface="Microsoft Sans Serif"/>
                <a:cs typeface="Microsoft Sans Serif"/>
              </a:rPr>
              <a:t>tests</a:t>
            </a:r>
            <a:r>
              <a:rPr lang="en-US" sz="1600" spc="-5" dirty="0">
                <a:latin typeface="Microsoft Sans Serif"/>
                <a:cs typeface="Microsoft Sans Serif"/>
              </a:rPr>
              <a:t> </a:t>
            </a:r>
            <a:r>
              <a:rPr lang="en-US" sz="1600" spc="-55" dirty="0">
                <a:latin typeface="Microsoft Sans Serif"/>
                <a:cs typeface="Microsoft Sans Serif"/>
              </a:rPr>
              <a:t>are</a:t>
            </a:r>
            <a:r>
              <a:rPr lang="en-US" sz="1600" spc="10" dirty="0">
                <a:latin typeface="Microsoft Sans Serif"/>
                <a:cs typeface="Microsoft Sans Serif"/>
              </a:rPr>
              <a:t> </a:t>
            </a:r>
            <a:r>
              <a:rPr lang="en-US" sz="1600" spc="-155" dirty="0">
                <a:latin typeface="Microsoft Sans Serif"/>
                <a:cs typeface="Microsoft Sans Serif"/>
              </a:rPr>
              <a:t>not</a:t>
            </a:r>
            <a:r>
              <a:rPr lang="en-US" sz="1600" spc="15" dirty="0">
                <a:latin typeface="Microsoft Sans Serif"/>
                <a:cs typeface="Microsoft Sans Serif"/>
              </a:rPr>
              <a:t> </a:t>
            </a:r>
            <a:r>
              <a:rPr lang="en-US" sz="1600" spc="-175" dirty="0">
                <a:latin typeface="Microsoft Sans Serif"/>
                <a:cs typeface="Microsoft Sans Serif"/>
              </a:rPr>
              <a:t>conducted </a:t>
            </a:r>
            <a:r>
              <a:rPr lang="en-US" sz="1600" spc="-680" dirty="0">
                <a:latin typeface="Microsoft Sans Serif"/>
                <a:cs typeface="Microsoft Sans Serif"/>
              </a:rPr>
              <a:t> </a:t>
            </a:r>
            <a:r>
              <a:rPr lang="en-US" sz="1600" spc="-225" dirty="0">
                <a:latin typeface="Microsoft Sans Serif"/>
                <a:cs typeface="Microsoft Sans Serif"/>
              </a:rPr>
              <a:t>on</a:t>
            </a:r>
            <a:r>
              <a:rPr lang="en-US" sz="1600" spc="-220" dirty="0">
                <a:latin typeface="Microsoft Sans Serif"/>
                <a:cs typeface="Microsoft Sans Serif"/>
              </a:rPr>
              <a:t> </a:t>
            </a:r>
            <a:r>
              <a:rPr lang="en-US" sz="1600" spc="-165" dirty="0">
                <a:latin typeface="Microsoft Sans Serif"/>
                <a:cs typeface="Microsoft Sans Serif"/>
              </a:rPr>
              <a:t>each</a:t>
            </a:r>
            <a:r>
              <a:rPr lang="en-US" sz="1600" spc="-160" dirty="0">
                <a:latin typeface="Microsoft Sans Serif"/>
                <a:cs typeface="Microsoft Sans Serif"/>
              </a:rPr>
              <a:t> </a:t>
            </a:r>
            <a:r>
              <a:rPr lang="en-US" sz="1600" spc="-145" dirty="0">
                <a:latin typeface="Microsoft Sans Serif"/>
                <a:cs typeface="Microsoft Sans Serif"/>
              </a:rPr>
              <a:t>circuit </a:t>
            </a:r>
            <a:r>
              <a:rPr lang="en-US" sz="1600" spc="-110" dirty="0">
                <a:latin typeface="Microsoft Sans Serif"/>
                <a:cs typeface="Microsoft Sans Serif"/>
              </a:rPr>
              <a:t>breaker. </a:t>
            </a:r>
            <a:r>
              <a:rPr lang="en-US" sz="1600" spc="-305" dirty="0">
                <a:latin typeface="Microsoft Sans Serif"/>
                <a:cs typeface="Microsoft Sans Serif"/>
              </a:rPr>
              <a:t>This</a:t>
            </a:r>
            <a:r>
              <a:rPr lang="en-US" sz="1600" spc="-300" dirty="0">
                <a:latin typeface="Microsoft Sans Serif"/>
                <a:cs typeface="Microsoft Sans Serif"/>
              </a:rPr>
              <a:t> </a:t>
            </a:r>
            <a:r>
              <a:rPr lang="en-US" sz="1600" spc="-229" dirty="0">
                <a:latin typeface="Microsoft Sans Serif"/>
                <a:cs typeface="Microsoft Sans Serif"/>
              </a:rPr>
              <a:t>is</a:t>
            </a:r>
            <a:r>
              <a:rPr lang="en-US" sz="1600" spc="229" dirty="0">
                <a:latin typeface="Microsoft Sans Serif"/>
                <a:cs typeface="Microsoft Sans Serif"/>
              </a:rPr>
              <a:t> </a:t>
            </a:r>
            <a:r>
              <a:rPr lang="en-US" sz="1600" spc="-150" dirty="0">
                <a:latin typeface="Microsoft Sans Serif"/>
                <a:cs typeface="Microsoft Sans Serif"/>
              </a:rPr>
              <a:t>done </a:t>
            </a:r>
            <a:r>
              <a:rPr lang="en-US" sz="1600" spc="-85" dirty="0">
                <a:latin typeface="Microsoft Sans Serif"/>
                <a:cs typeface="Microsoft Sans Serif"/>
              </a:rPr>
              <a:t>to </a:t>
            </a:r>
            <a:r>
              <a:rPr lang="en-US" sz="1600" spc="-114" dirty="0">
                <a:latin typeface="Microsoft Sans Serif"/>
                <a:cs typeface="Microsoft Sans Serif"/>
              </a:rPr>
              <a:t>prove </a:t>
            </a:r>
            <a:r>
              <a:rPr lang="en-US" sz="1600" spc="-160" dirty="0">
                <a:latin typeface="Microsoft Sans Serif"/>
                <a:cs typeface="Microsoft Sans Serif"/>
              </a:rPr>
              <a:t>the </a:t>
            </a:r>
            <a:r>
              <a:rPr lang="en-US" sz="1600" spc="-155" dirty="0">
                <a:latin typeface="Microsoft Sans Serif"/>
                <a:cs typeface="Microsoft Sans Serif"/>
              </a:rPr>
              <a:t> </a:t>
            </a:r>
            <a:r>
              <a:rPr lang="en-US" sz="1600" spc="-85" dirty="0">
                <a:latin typeface="Microsoft Sans Serif"/>
                <a:cs typeface="Microsoft Sans Serif"/>
              </a:rPr>
              <a:t>capabilities </a:t>
            </a:r>
            <a:r>
              <a:rPr lang="en-US" sz="1600" spc="-110" dirty="0">
                <a:latin typeface="Microsoft Sans Serif"/>
                <a:cs typeface="Microsoft Sans Serif"/>
              </a:rPr>
              <a:t>and </a:t>
            </a:r>
            <a:r>
              <a:rPr lang="en-US" sz="1600" spc="-85" dirty="0">
                <a:latin typeface="Microsoft Sans Serif"/>
                <a:cs typeface="Microsoft Sans Serif"/>
              </a:rPr>
              <a:t>to </a:t>
            </a:r>
            <a:r>
              <a:rPr lang="en-US" sz="1600" spc="-150" dirty="0">
                <a:latin typeface="Microsoft Sans Serif"/>
                <a:cs typeface="Microsoft Sans Serif"/>
              </a:rPr>
              <a:t>confirm</a:t>
            </a:r>
            <a:r>
              <a:rPr lang="en-US" sz="1600" spc="-145" dirty="0">
                <a:latin typeface="Microsoft Sans Serif"/>
                <a:cs typeface="Microsoft Sans Serif"/>
              </a:rPr>
              <a:t> </a:t>
            </a:r>
            <a:r>
              <a:rPr lang="en-US" sz="1600" spc="-160" dirty="0">
                <a:latin typeface="Microsoft Sans Serif"/>
                <a:cs typeface="Microsoft Sans Serif"/>
              </a:rPr>
              <a:t>the</a:t>
            </a:r>
            <a:r>
              <a:rPr lang="en-US" sz="1600" spc="-155" dirty="0">
                <a:latin typeface="Microsoft Sans Serif"/>
                <a:cs typeface="Microsoft Sans Serif"/>
              </a:rPr>
              <a:t> </a:t>
            </a:r>
            <a:r>
              <a:rPr lang="en-US" sz="1600" spc="-45" dirty="0">
                <a:latin typeface="Microsoft Sans Serif"/>
                <a:cs typeface="Microsoft Sans Serif"/>
              </a:rPr>
              <a:t>rated </a:t>
            </a:r>
            <a:r>
              <a:rPr lang="en-US" sz="1600" spc="-155" dirty="0">
                <a:latin typeface="Microsoft Sans Serif"/>
                <a:cs typeface="Microsoft Sans Serif"/>
              </a:rPr>
              <a:t>characteristics </a:t>
            </a:r>
            <a:r>
              <a:rPr lang="en-US" sz="1600" dirty="0">
                <a:latin typeface="Microsoft Sans Serif"/>
                <a:cs typeface="Microsoft Sans Serif"/>
              </a:rPr>
              <a:t>of </a:t>
            </a:r>
            <a:r>
              <a:rPr lang="en-US" sz="1600" spc="-160" dirty="0">
                <a:latin typeface="Microsoft Sans Serif"/>
                <a:cs typeface="Microsoft Sans Serif"/>
              </a:rPr>
              <a:t>the </a:t>
            </a:r>
            <a:r>
              <a:rPr lang="en-US" sz="1600" spc="-680" dirty="0">
                <a:latin typeface="Microsoft Sans Serif"/>
                <a:cs typeface="Microsoft Sans Serif"/>
              </a:rPr>
              <a:t> </a:t>
            </a:r>
            <a:r>
              <a:rPr lang="en-US" sz="1600" spc="-145" dirty="0">
                <a:latin typeface="Microsoft Sans Serif"/>
                <a:cs typeface="Microsoft Sans Serif"/>
              </a:rPr>
              <a:t>circuit</a:t>
            </a:r>
            <a:r>
              <a:rPr lang="en-US" sz="1600" dirty="0">
                <a:latin typeface="Microsoft Sans Serif"/>
                <a:cs typeface="Microsoft Sans Serif"/>
              </a:rPr>
              <a:t> </a:t>
            </a:r>
            <a:r>
              <a:rPr lang="en-US" sz="1600" spc="-130" dirty="0">
                <a:latin typeface="Microsoft Sans Serif"/>
                <a:cs typeface="Microsoft Sans Serif"/>
              </a:rPr>
              <a:t>breakers.</a:t>
            </a:r>
          </a:p>
          <a:p>
            <a:pPr marL="34290" lvl="1">
              <a:lnSpc>
                <a:spcPts val="4520"/>
              </a:lnSpc>
              <a:buClr>
                <a:srgbClr val="ACC2C9"/>
              </a:buClr>
              <a:buSzPct val="97500"/>
              <a:tabLst>
                <a:tab pos="2759710" algn="l"/>
              </a:tabLst>
            </a:pPr>
            <a:r>
              <a:rPr lang="en-US" sz="2000" spc="-130" dirty="0">
                <a:latin typeface="Microsoft Sans Serif"/>
                <a:cs typeface="Microsoft Sans Serif"/>
              </a:rPr>
              <a:t>2) </a:t>
            </a:r>
            <a:r>
              <a:rPr lang="en-US" sz="2400" b="1" spc="-130" dirty="0">
                <a:latin typeface="Microsoft Sans Serif"/>
                <a:cs typeface="Microsoft Sans Serif"/>
              </a:rPr>
              <a:t>Routine tests</a:t>
            </a:r>
          </a:p>
          <a:p>
            <a:pPr marL="34290" lvl="1">
              <a:lnSpc>
                <a:spcPts val="4520"/>
              </a:lnSpc>
              <a:buClr>
                <a:srgbClr val="ACC2C9"/>
              </a:buClr>
              <a:buSzPct val="97500"/>
              <a:tabLst>
                <a:tab pos="2759710" algn="l"/>
              </a:tabLst>
            </a:pPr>
            <a:r>
              <a:rPr lang="en-US" sz="1600" b="1" spc="-5" dirty="0">
                <a:cs typeface="Times New Roman"/>
              </a:rPr>
              <a:t>Routine test</a:t>
            </a:r>
            <a:r>
              <a:rPr lang="en-US" sz="1600" b="1" spc="5" dirty="0">
                <a:cs typeface="Times New Roman"/>
              </a:rPr>
              <a:t> </a:t>
            </a:r>
            <a:r>
              <a:rPr lang="en-US" sz="1600" b="1" spc="-5" dirty="0">
                <a:cs typeface="Times New Roman"/>
              </a:rPr>
              <a:t>is</a:t>
            </a:r>
            <a:r>
              <a:rPr lang="en-US" sz="1600" b="1" dirty="0">
                <a:cs typeface="Times New Roman"/>
              </a:rPr>
              <a:t> </a:t>
            </a:r>
            <a:r>
              <a:rPr lang="en-US" sz="1600" b="1" spc="-5" dirty="0">
                <a:cs typeface="Times New Roman"/>
              </a:rPr>
              <a:t>performed</a:t>
            </a:r>
            <a:r>
              <a:rPr lang="en-US" sz="1600" b="1" spc="10" dirty="0">
                <a:cs typeface="Times New Roman"/>
              </a:rPr>
              <a:t> </a:t>
            </a:r>
            <a:r>
              <a:rPr lang="en-US" sz="1600" b="1" spc="-5" dirty="0">
                <a:cs typeface="Times New Roman"/>
              </a:rPr>
              <a:t>before circuit </a:t>
            </a:r>
            <a:r>
              <a:rPr lang="en-US" sz="1600" b="1" dirty="0">
                <a:cs typeface="Times New Roman"/>
              </a:rPr>
              <a:t> </a:t>
            </a:r>
            <a:r>
              <a:rPr lang="en-US" sz="1600" b="1" spc="-5" dirty="0">
                <a:cs typeface="Times New Roman"/>
              </a:rPr>
              <a:t>breaker</a:t>
            </a:r>
            <a:r>
              <a:rPr lang="en-US" sz="1600" b="1" dirty="0">
                <a:cs typeface="Times New Roman"/>
              </a:rPr>
              <a:t> </a:t>
            </a:r>
            <a:r>
              <a:rPr lang="en-US" sz="1600" b="1" spc="-5" dirty="0">
                <a:cs typeface="Times New Roman"/>
              </a:rPr>
              <a:t>dispatch</a:t>
            </a:r>
            <a:r>
              <a:rPr lang="en-US" sz="1600" b="1" spc="15" dirty="0">
                <a:cs typeface="Times New Roman"/>
              </a:rPr>
              <a:t> </a:t>
            </a:r>
            <a:r>
              <a:rPr lang="en-US" sz="1600" b="1" spc="-5" dirty="0">
                <a:cs typeface="Times New Roman"/>
              </a:rPr>
              <a:t>to</a:t>
            </a:r>
            <a:r>
              <a:rPr lang="en-US" sz="1600" b="1" dirty="0">
                <a:cs typeface="Times New Roman"/>
              </a:rPr>
              <a:t> </a:t>
            </a:r>
            <a:r>
              <a:rPr lang="en-US" sz="1600" b="1" spc="-5" dirty="0">
                <a:cs typeface="Times New Roman"/>
              </a:rPr>
              <a:t>ensure</a:t>
            </a:r>
            <a:r>
              <a:rPr lang="en-US" sz="1600" b="1" spc="10" dirty="0">
                <a:cs typeface="Times New Roman"/>
              </a:rPr>
              <a:t> </a:t>
            </a:r>
            <a:r>
              <a:rPr lang="en-US" sz="1600" b="1" spc="-5" dirty="0">
                <a:cs typeface="Times New Roman"/>
              </a:rPr>
              <a:t>the</a:t>
            </a:r>
            <a:r>
              <a:rPr lang="en-US" sz="1600" b="1" dirty="0">
                <a:cs typeface="Times New Roman"/>
              </a:rPr>
              <a:t> </a:t>
            </a:r>
            <a:r>
              <a:rPr lang="en-US" sz="1600" b="1" spc="-5" dirty="0">
                <a:cs typeface="Times New Roman"/>
              </a:rPr>
              <a:t>product.</a:t>
            </a:r>
            <a:r>
              <a:rPr lang="en-US" sz="1600" b="1" spc="-50" dirty="0">
                <a:cs typeface="Times New Roman"/>
              </a:rPr>
              <a:t> </a:t>
            </a:r>
            <a:r>
              <a:rPr lang="en-US" sz="1600" b="1" spc="-5" dirty="0">
                <a:cs typeface="Times New Roman"/>
              </a:rPr>
              <a:t>This </a:t>
            </a:r>
            <a:r>
              <a:rPr lang="en-US" sz="1600" b="1" spc="-885" dirty="0">
                <a:cs typeface="Times New Roman"/>
              </a:rPr>
              <a:t> </a:t>
            </a:r>
            <a:r>
              <a:rPr lang="en-US" sz="1600" b="1" spc="-5" dirty="0">
                <a:cs typeface="Times New Roman"/>
              </a:rPr>
              <a:t>gives</a:t>
            </a:r>
            <a:r>
              <a:rPr lang="en-US" sz="1600" b="1" spc="-10" dirty="0">
                <a:cs typeface="Times New Roman"/>
              </a:rPr>
              <a:t> </a:t>
            </a:r>
            <a:r>
              <a:rPr lang="en-US" sz="1600" b="1" spc="-5" dirty="0">
                <a:cs typeface="Times New Roman"/>
              </a:rPr>
              <a:t>result</a:t>
            </a:r>
            <a:r>
              <a:rPr lang="en-US" sz="1600" b="1" spc="10" dirty="0">
                <a:cs typeface="Times New Roman"/>
              </a:rPr>
              <a:t> </a:t>
            </a:r>
            <a:r>
              <a:rPr lang="en-US" sz="1600" b="1" spc="-5" dirty="0">
                <a:cs typeface="Times New Roman"/>
              </a:rPr>
              <a:t>about</a:t>
            </a:r>
            <a:r>
              <a:rPr lang="en-US" sz="1600" b="1" spc="5" dirty="0">
                <a:cs typeface="Times New Roman"/>
              </a:rPr>
              <a:t> </a:t>
            </a:r>
            <a:r>
              <a:rPr lang="en-US" sz="1600" b="1" spc="-5" dirty="0">
                <a:cs typeface="Times New Roman"/>
              </a:rPr>
              <a:t>defects</a:t>
            </a:r>
            <a:r>
              <a:rPr lang="en-US" sz="1600" b="1" spc="15" dirty="0">
                <a:cs typeface="Times New Roman"/>
              </a:rPr>
              <a:t> </a:t>
            </a:r>
            <a:r>
              <a:rPr lang="en-US" sz="1600" b="1" spc="-5" dirty="0">
                <a:cs typeface="Times New Roman"/>
              </a:rPr>
              <a:t>in</a:t>
            </a:r>
            <a:r>
              <a:rPr lang="en-US" sz="1600" b="1" spc="15" dirty="0">
                <a:cs typeface="Times New Roman"/>
              </a:rPr>
              <a:t> </a:t>
            </a:r>
            <a:r>
              <a:rPr lang="en-US" sz="1600" b="1" spc="-10" dirty="0">
                <a:cs typeface="Times New Roman"/>
              </a:rPr>
              <a:t>materials</a:t>
            </a:r>
            <a:r>
              <a:rPr lang="en-US" sz="1600" b="1" spc="25" dirty="0">
                <a:cs typeface="Times New Roman"/>
              </a:rPr>
              <a:t> </a:t>
            </a:r>
            <a:r>
              <a:rPr lang="en-US" sz="1600" b="1" spc="-5" dirty="0">
                <a:cs typeface="Times New Roman"/>
              </a:rPr>
              <a:t>and </a:t>
            </a:r>
            <a:r>
              <a:rPr lang="en-US" sz="1600" b="1" dirty="0">
                <a:cs typeface="Times New Roman"/>
              </a:rPr>
              <a:t> </a:t>
            </a:r>
            <a:r>
              <a:rPr lang="en-US" sz="1600" b="1" spc="-5" dirty="0">
                <a:cs typeface="Times New Roman"/>
              </a:rPr>
              <a:t>construction </a:t>
            </a:r>
            <a:r>
              <a:rPr lang="en-US" sz="1600" b="1" dirty="0">
                <a:cs typeface="Times New Roman"/>
              </a:rPr>
              <a:t>of </a:t>
            </a:r>
            <a:r>
              <a:rPr lang="en-US" sz="1600" b="1" spc="-5" dirty="0">
                <a:cs typeface="Times New Roman"/>
              </a:rPr>
              <a:t>circuit</a:t>
            </a:r>
            <a:r>
              <a:rPr lang="en-US" sz="1600" b="1" spc="20" dirty="0">
                <a:cs typeface="Times New Roman"/>
              </a:rPr>
              <a:t> </a:t>
            </a:r>
            <a:r>
              <a:rPr lang="en-US" sz="1600" b="1" spc="-30" dirty="0">
                <a:cs typeface="Times New Roman"/>
              </a:rPr>
              <a:t>breaker.</a:t>
            </a:r>
            <a:r>
              <a:rPr lang="en-US" sz="1600" b="1" spc="-55" dirty="0">
                <a:cs typeface="Times New Roman"/>
              </a:rPr>
              <a:t> </a:t>
            </a:r>
            <a:r>
              <a:rPr lang="en-US" sz="1600" b="1" spc="-150" dirty="0">
                <a:cs typeface="Times New Roman"/>
              </a:rPr>
              <a:t>We</a:t>
            </a:r>
            <a:r>
              <a:rPr lang="en-US" sz="1600" b="1" spc="5" dirty="0">
                <a:cs typeface="Times New Roman"/>
              </a:rPr>
              <a:t> </a:t>
            </a:r>
            <a:r>
              <a:rPr lang="en-US" sz="1600" b="1" spc="-5" dirty="0">
                <a:cs typeface="Times New Roman"/>
              </a:rPr>
              <a:t>can </a:t>
            </a:r>
            <a:r>
              <a:rPr lang="en-US" sz="1600" b="1" dirty="0">
                <a:cs typeface="Times New Roman"/>
              </a:rPr>
              <a:t> </a:t>
            </a:r>
            <a:r>
              <a:rPr lang="en-US" sz="1600" b="1" spc="-5" dirty="0">
                <a:cs typeface="Times New Roman"/>
              </a:rPr>
              <a:t>check quality</a:t>
            </a:r>
            <a:r>
              <a:rPr lang="en-US" sz="1600" b="1" spc="5" dirty="0">
                <a:cs typeface="Times New Roman"/>
              </a:rPr>
              <a:t> </a:t>
            </a:r>
            <a:r>
              <a:rPr lang="en-US" sz="1600" b="1" dirty="0">
                <a:cs typeface="Times New Roman"/>
              </a:rPr>
              <a:t>of</a:t>
            </a:r>
            <a:r>
              <a:rPr lang="en-US" sz="1600" b="1" spc="-5" dirty="0">
                <a:cs typeface="Times New Roman"/>
              </a:rPr>
              <a:t> material</a:t>
            </a:r>
            <a:r>
              <a:rPr lang="en-US" sz="1600" b="1" spc="25" dirty="0">
                <a:cs typeface="Times New Roman"/>
              </a:rPr>
              <a:t> </a:t>
            </a:r>
            <a:r>
              <a:rPr lang="en-US" sz="1600" b="1" dirty="0">
                <a:cs typeface="Times New Roman"/>
              </a:rPr>
              <a:t>of </a:t>
            </a:r>
            <a:r>
              <a:rPr lang="en-US" sz="1600" b="1" spc="-5" dirty="0">
                <a:cs typeface="Times New Roman"/>
              </a:rPr>
              <a:t>circuit</a:t>
            </a:r>
            <a:r>
              <a:rPr lang="en-US" sz="1600" b="1" dirty="0">
                <a:cs typeface="Times New Roman"/>
              </a:rPr>
              <a:t> </a:t>
            </a:r>
            <a:r>
              <a:rPr lang="en-US" sz="1600" b="1" spc="-5" dirty="0">
                <a:cs typeface="Times New Roman"/>
              </a:rPr>
              <a:t>breaker </a:t>
            </a:r>
            <a:r>
              <a:rPr lang="en-US" sz="1600" b="1" dirty="0">
                <a:cs typeface="Times New Roman"/>
              </a:rPr>
              <a:t> by</a:t>
            </a:r>
            <a:r>
              <a:rPr lang="en-US" sz="1600" b="1" spc="-20" dirty="0">
                <a:cs typeface="Times New Roman"/>
              </a:rPr>
              <a:t> </a:t>
            </a:r>
            <a:r>
              <a:rPr lang="en-US" sz="1600" b="1" spc="-5" dirty="0">
                <a:cs typeface="Times New Roman"/>
              </a:rPr>
              <a:t>performing</a:t>
            </a:r>
            <a:r>
              <a:rPr lang="en-US" sz="1600" b="1" spc="10" dirty="0">
                <a:cs typeface="Times New Roman"/>
              </a:rPr>
              <a:t> </a:t>
            </a:r>
            <a:r>
              <a:rPr lang="en-US" sz="1600" b="1" spc="-5" dirty="0">
                <a:cs typeface="Times New Roman"/>
              </a:rPr>
              <a:t>Routine</a:t>
            </a:r>
            <a:r>
              <a:rPr lang="en-US" sz="1600" b="1" spc="-55" dirty="0">
                <a:cs typeface="Times New Roman"/>
              </a:rPr>
              <a:t> Test.</a:t>
            </a:r>
            <a:endParaRPr lang="en-US" sz="1600" b="1" spc="-130" dirty="0">
              <a:cs typeface="Microsoft Sans Serif"/>
            </a:endParaRPr>
          </a:p>
          <a:p>
            <a:pPr marL="268605" marR="5080" indent="-256540">
              <a:lnSpc>
                <a:spcPts val="2810"/>
              </a:lnSpc>
              <a:spcBef>
                <a:spcPts val="2925"/>
              </a:spcBef>
              <a:buClr>
                <a:srgbClr val="ACC2C9"/>
              </a:buClr>
              <a:buChar char=""/>
              <a:tabLst>
                <a:tab pos="269240" algn="l"/>
              </a:tabLst>
            </a:pPr>
            <a:endParaRPr lang="en-US" sz="2600" dirty="0">
              <a:latin typeface="Microsoft Sans Serif"/>
              <a:cs typeface="Microsoft Sans Serif"/>
            </a:endParaRPr>
          </a:p>
        </p:txBody>
      </p:sp>
      <p:pic>
        <p:nvPicPr>
          <p:cNvPr id="17" name="Picture 16">
            <a:extLst>
              <a:ext uri="{FF2B5EF4-FFF2-40B4-BE49-F238E27FC236}">
                <a16:creationId xmlns:a16="http://schemas.microsoft.com/office/drawing/2014/main" id="{9D9669C1-AC23-4F56-B307-934C373A8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14596359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3B7EE3-3E77-4D9D-8B05-E5D19153DB7C}"/>
              </a:ext>
            </a:extLst>
          </p:cNvPr>
          <p:cNvSpPr>
            <a:spLocks noGrp="1"/>
          </p:cNvSpPr>
          <p:nvPr>
            <p:ph idx="1"/>
          </p:nvPr>
        </p:nvSpPr>
        <p:spPr>
          <a:xfrm>
            <a:off x="1097280" y="1845734"/>
            <a:ext cx="10058400" cy="2930452"/>
          </a:xfrm>
        </p:spPr>
        <p:txBody>
          <a:bodyPr/>
          <a:lstStyle/>
          <a:p>
            <a:pPr marL="381635" indent="-368935">
              <a:lnSpc>
                <a:spcPct val="100000"/>
              </a:lnSpc>
              <a:spcBef>
                <a:spcPts val="1780"/>
              </a:spcBef>
              <a:buClr>
                <a:srgbClr val="ACC2C9"/>
              </a:buClr>
              <a:buFont typeface="Wingdings"/>
              <a:buChar char=""/>
              <a:tabLst>
                <a:tab pos="381635" algn="l"/>
              </a:tabLst>
            </a:pPr>
            <a:r>
              <a:rPr lang="en-US" sz="2000" spc="-10" dirty="0">
                <a:solidFill>
                  <a:schemeClr val="tx1"/>
                </a:solidFill>
                <a:latin typeface="Times New Roman"/>
                <a:cs typeface="Times New Roman"/>
              </a:rPr>
              <a:t>Mechanical</a:t>
            </a:r>
            <a:r>
              <a:rPr lang="en-US" sz="2000" spc="-25" dirty="0">
                <a:solidFill>
                  <a:schemeClr val="tx1"/>
                </a:solidFill>
                <a:latin typeface="Times New Roman"/>
                <a:cs typeface="Times New Roman"/>
              </a:rPr>
              <a:t> </a:t>
            </a:r>
            <a:r>
              <a:rPr lang="en-US" sz="2000" spc="-5" dirty="0">
                <a:solidFill>
                  <a:schemeClr val="tx1"/>
                </a:solidFill>
                <a:latin typeface="Times New Roman"/>
                <a:cs typeface="Times New Roman"/>
              </a:rPr>
              <a:t>endurance</a:t>
            </a:r>
            <a:r>
              <a:rPr lang="en-US" sz="2000" spc="-25" dirty="0">
                <a:solidFill>
                  <a:schemeClr val="tx1"/>
                </a:solidFill>
                <a:latin typeface="Times New Roman"/>
                <a:cs typeface="Times New Roman"/>
              </a:rPr>
              <a:t> </a:t>
            </a:r>
            <a:r>
              <a:rPr lang="en-US" sz="2000" spc="-5" dirty="0">
                <a:solidFill>
                  <a:schemeClr val="tx1"/>
                </a:solidFill>
                <a:latin typeface="Times New Roman"/>
                <a:cs typeface="Times New Roman"/>
              </a:rPr>
              <a:t>tests</a:t>
            </a:r>
            <a:endParaRPr lang="en-US" sz="2000" dirty="0">
              <a:solidFill>
                <a:schemeClr val="tx1"/>
              </a:solidFill>
              <a:latin typeface="Times New Roman"/>
              <a:cs typeface="Times New Roman"/>
            </a:endParaRPr>
          </a:p>
          <a:p>
            <a:pPr marL="374650" indent="-362585">
              <a:lnSpc>
                <a:spcPct val="100000"/>
              </a:lnSpc>
              <a:spcBef>
                <a:spcPts val="1680"/>
              </a:spcBef>
              <a:buClr>
                <a:srgbClr val="ACC2C9"/>
              </a:buClr>
              <a:buFont typeface="Wingdings"/>
              <a:buChar char=""/>
              <a:tabLst>
                <a:tab pos="375285" algn="l"/>
              </a:tabLst>
            </a:pPr>
            <a:r>
              <a:rPr lang="en-US" sz="2000" spc="-10" dirty="0">
                <a:solidFill>
                  <a:schemeClr val="tx1"/>
                </a:solidFill>
                <a:latin typeface="Times New Roman"/>
                <a:cs typeface="Times New Roman"/>
              </a:rPr>
              <a:t>Thermal</a:t>
            </a:r>
            <a:r>
              <a:rPr lang="en-US" sz="2000" spc="-15" dirty="0">
                <a:solidFill>
                  <a:schemeClr val="tx1"/>
                </a:solidFill>
                <a:latin typeface="Times New Roman"/>
                <a:cs typeface="Times New Roman"/>
              </a:rPr>
              <a:t> </a:t>
            </a:r>
            <a:r>
              <a:rPr lang="en-US" sz="2000" spc="-5" dirty="0">
                <a:solidFill>
                  <a:schemeClr val="tx1"/>
                </a:solidFill>
                <a:latin typeface="Times New Roman"/>
                <a:cs typeface="Times New Roman"/>
              </a:rPr>
              <a:t>tests</a:t>
            </a:r>
            <a:endParaRPr lang="en-US" sz="2000" dirty="0">
              <a:solidFill>
                <a:schemeClr val="tx1"/>
              </a:solidFill>
              <a:latin typeface="Times New Roman"/>
              <a:cs typeface="Times New Roman"/>
            </a:endParaRPr>
          </a:p>
          <a:p>
            <a:pPr marL="381635" indent="-368935">
              <a:lnSpc>
                <a:spcPct val="100000"/>
              </a:lnSpc>
              <a:spcBef>
                <a:spcPts val="1685"/>
              </a:spcBef>
              <a:buClr>
                <a:srgbClr val="ACC2C9"/>
              </a:buClr>
              <a:buFont typeface="Wingdings"/>
              <a:buChar char=""/>
              <a:tabLst>
                <a:tab pos="381635" algn="l"/>
              </a:tabLst>
            </a:pPr>
            <a:r>
              <a:rPr lang="en-US" sz="2000" spc="-5" dirty="0">
                <a:solidFill>
                  <a:schemeClr val="tx1"/>
                </a:solidFill>
                <a:latin typeface="Times New Roman"/>
                <a:cs typeface="Times New Roman"/>
              </a:rPr>
              <a:t>Dielectric</a:t>
            </a:r>
            <a:r>
              <a:rPr lang="en-US" sz="2000" spc="-50" dirty="0">
                <a:solidFill>
                  <a:schemeClr val="tx1"/>
                </a:solidFill>
                <a:latin typeface="Times New Roman"/>
                <a:cs typeface="Times New Roman"/>
              </a:rPr>
              <a:t> </a:t>
            </a:r>
            <a:r>
              <a:rPr lang="en-US" sz="2000" spc="-5" dirty="0">
                <a:solidFill>
                  <a:schemeClr val="tx1"/>
                </a:solidFill>
                <a:latin typeface="Times New Roman"/>
                <a:cs typeface="Times New Roman"/>
              </a:rPr>
              <a:t>tests</a:t>
            </a:r>
            <a:endParaRPr lang="en-US" sz="2000" dirty="0">
              <a:solidFill>
                <a:schemeClr val="tx1"/>
              </a:solidFill>
              <a:latin typeface="Times New Roman"/>
              <a:cs typeface="Times New Roman"/>
            </a:endParaRPr>
          </a:p>
          <a:p>
            <a:pPr marL="381635" indent="-368935">
              <a:lnSpc>
                <a:spcPct val="100000"/>
              </a:lnSpc>
              <a:spcBef>
                <a:spcPts val="1680"/>
              </a:spcBef>
              <a:buClr>
                <a:srgbClr val="ACC2C9"/>
              </a:buClr>
              <a:buFont typeface="Wingdings"/>
              <a:buChar char=""/>
              <a:tabLst>
                <a:tab pos="381635" algn="l"/>
              </a:tabLst>
            </a:pPr>
            <a:r>
              <a:rPr lang="en-US" sz="2000" spc="-10" dirty="0">
                <a:solidFill>
                  <a:schemeClr val="tx1"/>
                </a:solidFill>
                <a:latin typeface="Times New Roman"/>
                <a:cs typeface="Times New Roman"/>
              </a:rPr>
              <a:t>Measurement</a:t>
            </a:r>
            <a:r>
              <a:rPr lang="en-US" sz="2000" spc="5" dirty="0">
                <a:solidFill>
                  <a:schemeClr val="tx1"/>
                </a:solidFill>
                <a:latin typeface="Times New Roman"/>
                <a:cs typeface="Times New Roman"/>
              </a:rPr>
              <a:t> </a:t>
            </a:r>
            <a:r>
              <a:rPr lang="en-US" sz="2000" dirty="0">
                <a:solidFill>
                  <a:schemeClr val="tx1"/>
                </a:solidFill>
                <a:latin typeface="Times New Roman"/>
                <a:cs typeface="Times New Roman"/>
              </a:rPr>
              <a:t>of</a:t>
            </a:r>
            <a:r>
              <a:rPr lang="en-US" sz="2000" spc="5" dirty="0">
                <a:solidFill>
                  <a:schemeClr val="tx1"/>
                </a:solidFill>
                <a:latin typeface="Times New Roman"/>
                <a:cs typeface="Times New Roman"/>
              </a:rPr>
              <a:t> </a:t>
            </a:r>
            <a:r>
              <a:rPr lang="en-US" sz="2000" spc="-5" dirty="0">
                <a:solidFill>
                  <a:schemeClr val="tx1"/>
                </a:solidFill>
                <a:latin typeface="Times New Roman"/>
                <a:cs typeface="Times New Roman"/>
              </a:rPr>
              <a:t>resistance</a:t>
            </a:r>
            <a:r>
              <a:rPr lang="en-US" sz="2000" spc="-25" dirty="0">
                <a:solidFill>
                  <a:schemeClr val="tx1"/>
                </a:solidFill>
                <a:latin typeface="Times New Roman"/>
                <a:cs typeface="Times New Roman"/>
              </a:rPr>
              <a:t> </a:t>
            </a:r>
            <a:r>
              <a:rPr lang="en-US" sz="2000" dirty="0">
                <a:solidFill>
                  <a:schemeClr val="tx1"/>
                </a:solidFill>
                <a:latin typeface="Times New Roman"/>
                <a:cs typeface="Times New Roman"/>
              </a:rPr>
              <a:t>of</a:t>
            </a:r>
            <a:r>
              <a:rPr lang="en-US" sz="2000" spc="-5" dirty="0">
                <a:solidFill>
                  <a:schemeClr val="tx1"/>
                </a:solidFill>
                <a:latin typeface="Times New Roman"/>
                <a:cs typeface="Times New Roman"/>
              </a:rPr>
              <a:t> </a:t>
            </a:r>
            <a:r>
              <a:rPr lang="en-US" sz="2000" dirty="0">
                <a:solidFill>
                  <a:schemeClr val="tx1"/>
                </a:solidFill>
                <a:latin typeface="Times New Roman"/>
                <a:cs typeface="Times New Roman"/>
              </a:rPr>
              <a:t>the</a:t>
            </a:r>
            <a:r>
              <a:rPr lang="en-US" sz="2000" spc="-25" dirty="0">
                <a:solidFill>
                  <a:schemeClr val="tx1"/>
                </a:solidFill>
                <a:latin typeface="Times New Roman"/>
                <a:cs typeface="Times New Roman"/>
              </a:rPr>
              <a:t> </a:t>
            </a:r>
            <a:r>
              <a:rPr lang="en-US" sz="2000" spc="-10" dirty="0">
                <a:solidFill>
                  <a:schemeClr val="tx1"/>
                </a:solidFill>
                <a:latin typeface="Times New Roman"/>
                <a:cs typeface="Times New Roman"/>
              </a:rPr>
              <a:t>main</a:t>
            </a:r>
            <a:r>
              <a:rPr lang="en-US" sz="2000" spc="5" dirty="0">
                <a:solidFill>
                  <a:schemeClr val="tx1"/>
                </a:solidFill>
                <a:latin typeface="Times New Roman"/>
                <a:cs typeface="Times New Roman"/>
              </a:rPr>
              <a:t> </a:t>
            </a:r>
            <a:r>
              <a:rPr lang="en-US" sz="2000" spc="-5" dirty="0">
                <a:solidFill>
                  <a:schemeClr val="tx1"/>
                </a:solidFill>
                <a:latin typeface="Times New Roman"/>
                <a:cs typeface="Times New Roman"/>
              </a:rPr>
              <a:t>circuits</a:t>
            </a:r>
            <a:endParaRPr lang="en-US" sz="2000" dirty="0">
              <a:solidFill>
                <a:schemeClr val="tx1"/>
              </a:solidFill>
              <a:latin typeface="Times New Roman"/>
              <a:cs typeface="Times New Roman"/>
            </a:endParaRPr>
          </a:p>
          <a:p>
            <a:pPr marL="381635" indent="-368935">
              <a:lnSpc>
                <a:spcPct val="100000"/>
              </a:lnSpc>
              <a:spcBef>
                <a:spcPts val="1680"/>
              </a:spcBef>
              <a:buClr>
                <a:srgbClr val="ACC2C9"/>
              </a:buClr>
              <a:buFont typeface="Wingdings"/>
              <a:buChar char=""/>
              <a:tabLst>
                <a:tab pos="381635" algn="l"/>
              </a:tabLst>
            </a:pPr>
            <a:r>
              <a:rPr lang="en-US" sz="2000" dirty="0">
                <a:solidFill>
                  <a:schemeClr val="tx1"/>
                </a:solidFill>
                <a:latin typeface="Times New Roman"/>
                <a:cs typeface="Times New Roman"/>
              </a:rPr>
              <a:t>Short</a:t>
            </a:r>
            <a:r>
              <a:rPr lang="en-US" sz="2000" spc="-25" dirty="0">
                <a:solidFill>
                  <a:schemeClr val="tx1"/>
                </a:solidFill>
                <a:latin typeface="Times New Roman"/>
                <a:cs typeface="Times New Roman"/>
              </a:rPr>
              <a:t> </a:t>
            </a:r>
            <a:r>
              <a:rPr lang="en-US" sz="2000" spc="-5" dirty="0">
                <a:solidFill>
                  <a:schemeClr val="tx1"/>
                </a:solidFill>
                <a:latin typeface="Times New Roman"/>
                <a:cs typeface="Times New Roman"/>
              </a:rPr>
              <a:t>Circuit</a:t>
            </a:r>
            <a:r>
              <a:rPr lang="en-US" sz="2000" spc="-35" dirty="0">
                <a:solidFill>
                  <a:schemeClr val="tx1"/>
                </a:solidFill>
                <a:latin typeface="Times New Roman"/>
                <a:cs typeface="Times New Roman"/>
              </a:rPr>
              <a:t> </a:t>
            </a:r>
            <a:r>
              <a:rPr lang="en-US" sz="2000" spc="-5" dirty="0">
                <a:solidFill>
                  <a:schemeClr val="tx1"/>
                </a:solidFill>
                <a:latin typeface="Times New Roman"/>
                <a:cs typeface="Times New Roman"/>
              </a:rPr>
              <a:t>tests</a:t>
            </a:r>
            <a:endParaRPr lang="en-US" sz="2000" dirty="0">
              <a:solidFill>
                <a:schemeClr val="tx1"/>
              </a:solidFill>
              <a:latin typeface="Times New Roman"/>
              <a:cs typeface="Times New Roman"/>
            </a:endParaRPr>
          </a:p>
          <a:p>
            <a:pPr marL="0" indent="0">
              <a:buNone/>
            </a:pPr>
            <a:endParaRPr lang="en-IN" dirty="0"/>
          </a:p>
        </p:txBody>
      </p:sp>
      <p:sp>
        <p:nvSpPr>
          <p:cNvPr id="4" name="Slide Number Placeholder 3">
            <a:extLst>
              <a:ext uri="{FF2B5EF4-FFF2-40B4-BE49-F238E27FC236}">
                <a16:creationId xmlns:a16="http://schemas.microsoft.com/office/drawing/2014/main" id="{D5B6481E-F352-4F60-83DE-496380BF45E7}"/>
              </a:ext>
            </a:extLst>
          </p:cNvPr>
          <p:cNvSpPr>
            <a:spLocks noGrp="1"/>
          </p:cNvSpPr>
          <p:nvPr>
            <p:ph type="sldNum" sz="quarter" idx="12"/>
          </p:nvPr>
        </p:nvSpPr>
        <p:spPr/>
        <p:txBody>
          <a:bodyPr/>
          <a:lstStyle/>
          <a:p>
            <a:fld id="{CA9F79F9-620A-454C-B44A-099229A02D1C}" type="slidenum">
              <a:rPr lang="en-IN" smtClean="0"/>
              <a:pPr/>
              <a:t>132</a:t>
            </a:fld>
            <a:endParaRPr lang="en-IN"/>
          </a:p>
        </p:txBody>
      </p:sp>
      <p:pic>
        <p:nvPicPr>
          <p:cNvPr id="5" name="object 7">
            <a:extLst>
              <a:ext uri="{FF2B5EF4-FFF2-40B4-BE49-F238E27FC236}">
                <a16:creationId xmlns:a16="http://schemas.microsoft.com/office/drawing/2014/main" id="{46DB7D76-09DC-4322-AD25-93122B3A2E35}"/>
              </a:ext>
            </a:extLst>
          </p:cNvPr>
          <p:cNvPicPr/>
          <p:nvPr/>
        </p:nvPicPr>
        <p:blipFill>
          <a:blip r:embed="rId2" cstate="print"/>
          <a:stretch>
            <a:fillRect/>
          </a:stretch>
        </p:blipFill>
        <p:spPr>
          <a:xfrm>
            <a:off x="1281709" y="1002521"/>
            <a:ext cx="4705832" cy="630970"/>
          </a:xfrm>
          <a:prstGeom prst="rect">
            <a:avLst/>
          </a:prstGeom>
        </p:spPr>
      </p:pic>
      <p:pic>
        <p:nvPicPr>
          <p:cNvPr id="6" name="Picture 5">
            <a:extLst>
              <a:ext uri="{FF2B5EF4-FFF2-40B4-BE49-F238E27FC236}">
                <a16:creationId xmlns:a16="http://schemas.microsoft.com/office/drawing/2014/main" id="{046F1824-EFAA-4195-BE0F-FE1F961A6E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195414768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F6522-7483-4340-8B5B-1EA5EDE2C161}"/>
              </a:ext>
            </a:extLst>
          </p:cNvPr>
          <p:cNvSpPr>
            <a:spLocks noGrp="1"/>
          </p:cNvSpPr>
          <p:nvPr>
            <p:ph type="title"/>
          </p:nvPr>
        </p:nvSpPr>
        <p:spPr>
          <a:xfrm>
            <a:off x="1097280" y="988906"/>
            <a:ext cx="5774037" cy="748454"/>
          </a:xfrm>
        </p:spPr>
        <p:txBody>
          <a:bodyPr>
            <a:normAutofit/>
          </a:bodyPr>
          <a:lstStyle/>
          <a:p>
            <a:r>
              <a:rPr lang="en-US" sz="4000" dirty="0">
                <a:solidFill>
                  <a:srgbClr val="FF0000"/>
                </a:solidFill>
              </a:rPr>
              <a:t>Mechanical endurance test</a:t>
            </a:r>
            <a:endParaRPr lang="en-IN" sz="4000" dirty="0">
              <a:solidFill>
                <a:srgbClr val="FF0000"/>
              </a:solidFill>
            </a:endParaRPr>
          </a:p>
        </p:txBody>
      </p:sp>
      <p:sp>
        <p:nvSpPr>
          <p:cNvPr id="3" name="Content Placeholder 2">
            <a:extLst>
              <a:ext uri="{FF2B5EF4-FFF2-40B4-BE49-F238E27FC236}">
                <a16:creationId xmlns:a16="http://schemas.microsoft.com/office/drawing/2014/main" id="{295F3D67-A40F-4860-ABC8-91E8A24B1BC4}"/>
              </a:ext>
            </a:extLst>
          </p:cNvPr>
          <p:cNvSpPr>
            <a:spLocks noGrp="1"/>
          </p:cNvSpPr>
          <p:nvPr>
            <p:ph idx="1"/>
          </p:nvPr>
        </p:nvSpPr>
        <p:spPr>
          <a:xfrm>
            <a:off x="1097280" y="1845734"/>
            <a:ext cx="10058400" cy="1776355"/>
          </a:xfrm>
        </p:spPr>
        <p:txBody>
          <a:bodyPr>
            <a:normAutofit fontScale="92500"/>
          </a:bodyPr>
          <a:lstStyle/>
          <a:p>
            <a:r>
              <a:rPr lang="en-US" sz="2000" dirty="0">
                <a:solidFill>
                  <a:schemeClr val="tx1"/>
                </a:solidFill>
                <a:latin typeface="Times New Roman"/>
                <a:cs typeface="Times New Roman"/>
              </a:rPr>
              <a:t>In </a:t>
            </a:r>
            <a:r>
              <a:rPr lang="en-US" sz="2000" spc="-5" dirty="0">
                <a:solidFill>
                  <a:schemeClr val="tx1"/>
                </a:solidFill>
                <a:latin typeface="Times New Roman"/>
                <a:cs typeface="Times New Roman"/>
              </a:rPr>
              <a:t>this test, </a:t>
            </a:r>
            <a:r>
              <a:rPr lang="en-US" sz="2000" dirty="0">
                <a:solidFill>
                  <a:schemeClr val="tx1"/>
                </a:solidFill>
                <a:latin typeface="Times New Roman"/>
                <a:cs typeface="Times New Roman"/>
              </a:rPr>
              <a:t>the </a:t>
            </a:r>
            <a:r>
              <a:rPr lang="en-US" sz="2000" spc="-10" dirty="0">
                <a:solidFill>
                  <a:schemeClr val="tx1"/>
                </a:solidFill>
                <a:latin typeface="Times New Roman"/>
                <a:cs typeface="Times New Roman"/>
              </a:rPr>
              <a:t>C.B.. </a:t>
            </a:r>
            <a:r>
              <a:rPr lang="en-US" sz="2000" spc="-5" dirty="0">
                <a:solidFill>
                  <a:schemeClr val="tx1"/>
                </a:solidFill>
                <a:latin typeface="Times New Roman"/>
                <a:cs typeface="Times New Roman"/>
              </a:rPr>
              <a:t>is open and closed </a:t>
            </a:r>
            <a:r>
              <a:rPr lang="en-US" sz="2000" dirty="0">
                <a:solidFill>
                  <a:schemeClr val="tx1"/>
                </a:solidFill>
                <a:latin typeface="Times New Roman"/>
                <a:cs typeface="Times New Roman"/>
              </a:rPr>
              <a:t>500 </a:t>
            </a:r>
            <a:r>
              <a:rPr lang="en-US" sz="2000" spc="-10" dirty="0">
                <a:solidFill>
                  <a:schemeClr val="tx1"/>
                </a:solidFill>
                <a:latin typeface="Times New Roman"/>
                <a:cs typeface="Times New Roman"/>
              </a:rPr>
              <a:t>times </a:t>
            </a:r>
            <a:r>
              <a:rPr lang="en-US" sz="2000" dirty="0">
                <a:solidFill>
                  <a:schemeClr val="tx1"/>
                </a:solidFill>
                <a:latin typeface="Times New Roman"/>
                <a:cs typeface="Times New Roman"/>
              </a:rPr>
              <a:t>or </a:t>
            </a:r>
            <a:r>
              <a:rPr lang="en-US" sz="2000" spc="5" dirty="0">
                <a:solidFill>
                  <a:schemeClr val="tx1"/>
                </a:solidFill>
                <a:latin typeface="Times New Roman"/>
                <a:cs typeface="Times New Roman"/>
              </a:rPr>
              <a:t> </a:t>
            </a:r>
            <a:r>
              <a:rPr lang="en-US" sz="2000" spc="-5" dirty="0">
                <a:solidFill>
                  <a:schemeClr val="tx1"/>
                </a:solidFill>
                <a:latin typeface="Times New Roman"/>
                <a:cs typeface="Times New Roman"/>
              </a:rPr>
              <a:t>other</a:t>
            </a:r>
            <a:r>
              <a:rPr lang="en-US" sz="2000" spc="-25" dirty="0">
                <a:solidFill>
                  <a:schemeClr val="tx1"/>
                </a:solidFill>
                <a:latin typeface="Times New Roman"/>
                <a:cs typeface="Times New Roman"/>
              </a:rPr>
              <a:t> </a:t>
            </a:r>
            <a:r>
              <a:rPr lang="en-US" sz="2000" spc="-5" dirty="0">
                <a:solidFill>
                  <a:schemeClr val="tx1"/>
                </a:solidFill>
                <a:latin typeface="Times New Roman"/>
                <a:cs typeface="Times New Roman"/>
              </a:rPr>
              <a:t>value </a:t>
            </a:r>
            <a:r>
              <a:rPr lang="en-US" sz="2000" spc="-10" dirty="0">
                <a:solidFill>
                  <a:schemeClr val="tx1"/>
                </a:solidFill>
                <a:latin typeface="Times New Roman"/>
                <a:cs typeface="Times New Roman"/>
              </a:rPr>
              <a:t>as</a:t>
            </a:r>
            <a:r>
              <a:rPr lang="en-US" sz="2000" dirty="0">
                <a:solidFill>
                  <a:schemeClr val="tx1"/>
                </a:solidFill>
                <a:latin typeface="Times New Roman"/>
                <a:cs typeface="Times New Roman"/>
              </a:rPr>
              <a:t> </a:t>
            </a:r>
            <a:r>
              <a:rPr lang="en-US" sz="2000" spc="-10" dirty="0">
                <a:solidFill>
                  <a:schemeClr val="tx1"/>
                </a:solidFill>
                <a:latin typeface="Times New Roman"/>
                <a:cs typeface="Times New Roman"/>
              </a:rPr>
              <a:t>agreed</a:t>
            </a:r>
            <a:r>
              <a:rPr lang="en-US" sz="2000" spc="5" dirty="0">
                <a:solidFill>
                  <a:schemeClr val="tx1"/>
                </a:solidFill>
                <a:latin typeface="Times New Roman"/>
                <a:cs typeface="Times New Roman"/>
              </a:rPr>
              <a:t> </a:t>
            </a:r>
            <a:r>
              <a:rPr lang="en-US" sz="2000" spc="-5" dirty="0">
                <a:solidFill>
                  <a:schemeClr val="tx1"/>
                </a:solidFill>
                <a:latin typeface="Times New Roman"/>
                <a:cs typeface="Times New Roman"/>
              </a:rPr>
              <a:t>to</a:t>
            </a:r>
            <a:r>
              <a:rPr lang="en-US" sz="2000" dirty="0">
                <a:solidFill>
                  <a:schemeClr val="tx1"/>
                </a:solidFill>
                <a:latin typeface="Times New Roman"/>
                <a:cs typeface="Times New Roman"/>
              </a:rPr>
              <a:t> </a:t>
            </a:r>
            <a:r>
              <a:rPr lang="en-US" sz="2000" spc="-10" dirty="0">
                <a:solidFill>
                  <a:schemeClr val="tx1"/>
                </a:solidFill>
                <a:latin typeface="Times New Roman"/>
                <a:cs typeface="Times New Roman"/>
              </a:rPr>
              <a:t>between</a:t>
            </a:r>
            <a:r>
              <a:rPr lang="en-US" sz="2000" spc="5" dirty="0">
                <a:solidFill>
                  <a:schemeClr val="tx1"/>
                </a:solidFill>
                <a:latin typeface="Times New Roman"/>
                <a:cs typeface="Times New Roman"/>
              </a:rPr>
              <a:t> </a:t>
            </a:r>
            <a:r>
              <a:rPr lang="en-US" sz="2000" dirty="0">
                <a:solidFill>
                  <a:schemeClr val="tx1"/>
                </a:solidFill>
                <a:latin typeface="Times New Roman"/>
                <a:cs typeface="Times New Roman"/>
              </a:rPr>
              <a:t>the</a:t>
            </a:r>
            <a:r>
              <a:rPr lang="en-US" sz="2000" spc="-10" dirty="0">
                <a:solidFill>
                  <a:schemeClr val="tx1"/>
                </a:solidFill>
                <a:latin typeface="Times New Roman"/>
                <a:cs typeface="Times New Roman"/>
              </a:rPr>
              <a:t> </a:t>
            </a:r>
            <a:r>
              <a:rPr lang="en-US" sz="2000" spc="-5" dirty="0">
                <a:solidFill>
                  <a:schemeClr val="tx1"/>
                </a:solidFill>
                <a:latin typeface="Times New Roman"/>
                <a:cs typeface="Times New Roman"/>
              </a:rPr>
              <a:t>purchaser</a:t>
            </a:r>
            <a:r>
              <a:rPr lang="en-US" sz="2000" spc="5" dirty="0">
                <a:solidFill>
                  <a:schemeClr val="tx1"/>
                </a:solidFill>
                <a:latin typeface="Times New Roman"/>
                <a:cs typeface="Times New Roman"/>
              </a:rPr>
              <a:t> </a:t>
            </a:r>
            <a:r>
              <a:rPr lang="en-US" sz="2000" spc="-5" dirty="0">
                <a:solidFill>
                  <a:schemeClr val="tx1"/>
                </a:solidFill>
                <a:latin typeface="Times New Roman"/>
                <a:cs typeface="Times New Roman"/>
              </a:rPr>
              <a:t>and </a:t>
            </a:r>
            <a:r>
              <a:rPr lang="en-US" sz="2000" dirty="0">
                <a:solidFill>
                  <a:schemeClr val="tx1"/>
                </a:solidFill>
                <a:latin typeface="Times New Roman"/>
                <a:cs typeface="Times New Roman"/>
              </a:rPr>
              <a:t>the </a:t>
            </a:r>
            <a:r>
              <a:rPr lang="en-US" sz="2000" spc="5" dirty="0">
                <a:solidFill>
                  <a:schemeClr val="tx1"/>
                </a:solidFill>
                <a:latin typeface="Times New Roman"/>
                <a:cs typeface="Times New Roman"/>
              </a:rPr>
              <a:t> </a:t>
            </a:r>
            <a:r>
              <a:rPr lang="en-US" sz="2000" spc="-15" dirty="0">
                <a:solidFill>
                  <a:schemeClr val="tx1"/>
                </a:solidFill>
                <a:latin typeface="Times New Roman"/>
                <a:cs typeface="Times New Roman"/>
              </a:rPr>
              <a:t>supplier. The </a:t>
            </a:r>
            <a:r>
              <a:rPr lang="en-US" sz="2000" spc="-5" dirty="0">
                <a:solidFill>
                  <a:schemeClr val="tx1"/>
                </a:solidFill>
                <a:latin typeface="Times New Roman"/>
                <a:cs typeface="Times New Roman"/>
              </a:rPr>
              <a:t>test are carried </a:t>
            </a:r>
            <a:r>
              <a:rPr lang="en-US" sz="2000" dirty="0">
                <a:solidFill>
                  <a:schemeClr val="tx1"/>
                </a:solidFill>
                <a:latin typeface="Times New Roman"/>
                <a:cs typeface="Times New Roman"/>
              </a:rPr>
              <a:t>out </a:t>
            </a:r>
            <a:r>
              <a:rPr lang="en-US" sz="2000" spc="-5" dirty="0">
                <a:solidFill>
                  <a:schemeClr val="tx1"/>
                </a:solidFill>
                <a:latin typeface="Times New Roman"/>
                <a:cs typeface="Times New Roman"/>
              </a:rPr>
              <a:t>without current </a:t>
            </a:r>
            <a:r>
              <a:rPr lang="en-US" sz="2000" dirty="0">
                <a:solidFill>
                  <a:schemeClr val="tx1"/>
                </a:solidFill>
                <a:latin typeface="Times New Roman"/>
                <a:cs typeface="Times New Roman"/>
              </a:rPr>
              <a:t>through </a:t>
            </a:r>
            <a:r>
              <a:rPr lang="en-US" sz="2000" spc="5" dirty="0">
                <a:solidFill>
                  <a:schemeClr val="tx1"/>
                </a:solidFill>
                <a:latin typeface="Times New Roman"/>
                <a:cs typeface="Times New Roman"/>
              </a:rPr>
              <a:t> </a:t>
            </a:r>
            <a:r>
              <a:rPr lang="en-US" sz="2000" dirty="0">
                <a:solidFill>
                  <a:schemeClr val="tx1"/>
                </a:solidFill>
                <a:latin typeface="Times New Roman"/>
                <a:cs typeface="Times New Roman"/>
              </a:rPr>
              <a:t>the </a:t>
            </a:r>
            <a:r>
              <a:rPr lang="en-US" sz="2000" spc="-10" dirty="0">
                <a:solidFill>
                  <a:schemeClr val="tx1"/>
                </a:solidFill>
                <a:latin typeface="Times New Roman"/>
                <a:cs typeface="Times New Roman"/>
              </a:rPr>
              <a:t>main </a:t>
            </a:r>
            <a:r>
              <a:rPr lang="en-US" sz="2000" spc="-5" dirty="0">
                <a:solidFill>
                  <a:schemeClr val="tx1"/>
                </a:solidFill>
                <a:latin typeface="Times New Roman"/>
                <a:cs typeface="Times New Roman"/>
              </a:rPr>
              <a:t>circuit </a:t>
            </a:r>
            <a:r>
              <a:rPr lang="en-US" sz="2000" dirty="0">
                <a:solidFill>
                  <a:schemeClr val="tx1"/>
                </a:solidFill>
                <a:latin typeface="Times New Roman"/>
                <a:cs typeface="Times New Roman"/>
              </a:rPr>
              <a:t>of the </a:t>
            </a:r>
            <a:r>
              <a:rPr lang="en-US" sz="2000" spc="-10" dirty="0">
                <a:solidFill>
                  <a:schemeClr val="tx1"/>
                </a:solidFill>
                <a:latin typeface="Times New Roman"/>
                <a:cs typeface="Times New Roman"/>
              </a:rPr>
              <a:t>C.B. Out </a:t>
            </a:r>
            <a:r>
              <a:rPr lang="en-US" sz="2000" dirty="0">
                <a:solidFill>
                  <a:schemeClr val="tx1"/>
                </a:solidFill>
                <a:latin typeface="Times New Roman"/>
                <a:cs typeface="Times New Roman"/>
              </a:rPr>
              <a:t>of the </a:t>
            </a:r>
            <a:r>
              <a:rPr lang="en-US" sz="2000" spc="-5" dirty="0">
                <a:solidFill>
                  <a:schemeClr val="tx1"/>
                </a:solidFill>
                <a:latin typeface="Times New Roman"/>
                <a:cs typeface="Times New Roman"/>
              </a:rPr>
              <a:t>total number </a:t>
            </a:r>
            <a:r>
              <a:rPr lang="en-US" sz="2000" dirty="0">
                <a:solidFill>
                  <a:schemeClr val="tx1"/>
                </a:solidFill>
                <a:latin typeface="Times New Roman"/>
                <a:cs typeface="Times New Roman"/>
              </a:rPr>
              <a:t>of </a:t>
            </a:r>
            <a:r>
              <a:rPr lang="en-US" sz="2000" spc="5" dirty="0">
                <a:solidFill>
                  <a:schemeClr val="tx1"/>
                </a:solidFill>
                <a:latin typeface="Times New Roman"/>
                <a:cs typeface="Times New Roman"/>
              </a:rPr>
              <a:t> </a:t>
            </a:r>
            <a:r>
              <a:rPr lang="en-US" sz="2000" spc="-5" dirty="0">
                <a:solidFill>
                  <a:schemeClr val="tx1"/>
                </a:solidFill>
                <a:latin typeface="Times New Roman"/>
                <a:cs typeface="Times New Roman"/>
              </a:rPr>
              <a:t>tests, </a:t>
            </a:r>
            <a:r>
              <a:rPr lang="en-US" sz="2000" dirty="0">
                <a:solidFill>
                  <a:schemeClr val="tx1"/>
                </a:solidFill>
                <a:latin typeface="Times New Roman"/>
                <a:cs typeface="Times New Roman"/>
              </a:rPr>
              <a:t>10% should be </a:t>
            </a:r>
            <a:r>
              <a:rPr lang="en-US" sz="2000" spc="-5" dirty="0">
                <a:solidFill>
                  <a:schemeClr val="tx1"/>
                </a:solidFill>
                <a:latin typeface="Times New Roman"/>
                <a:cs typeface="Times New Roman"/>
              </a:rPr>
              <a:t>closed-open operation, that is with </a:t>
            </a:r>
            <a:r>
              <a:rPr lang="en-US" sz="2000" dirty="0">
                <a:solidFill>
                  <a:schemeClr val="tx1"/>
                </a:solidFill>
                <a:latin typeface="Times New Roman"/>
                <a:cs typeface="Times New Roman"/>
              </a:rPr>
              <a:t> the</a:t>
            </a:r>
            <a:r>
              <a:rPr lang="en-US" sz="2000" spc="105" dirty="0">
                <a:solidFill>
                  <a:schemeClr val="tx1"/>
                </a:solidFill>
                <a:latin typeface="Times New Roman"/>
                <a:cs typeface="Times New Roman"/>
              </a:rPr>
              <a:t> </a:t>
            </a:r>
            <a:r>
              <a:rPr lang="en-US" sz="2000" spc="-5" dirty="0">
                <a:solidFill>
                  <a:schemeClr val="tx1"/>
                </a:solidFill>
                <a:latin typeface="Times New Roman"/>
                <a:cs typeface="Times New Roman"/>
              </a:rPr>
              <a:t>tripping, mechanism</a:t>
            </a:r>
            <a:r>
              <a:rPr lang="en-US" sz="2000" spc="100" dirty="0">
                <a:solidFill>
                  <a:schemeClr val="tx1"/>
                </a:solidFill>
                <a:latin typeface="Times New Roman"/>
                <a:cs typeface="Times New Roman"/>
              </a:rPr>
              <a:t> </a:t>
            </a:r>
            <a:r>
              <a:rPr lang="en-US" sz="2000" spc="-15" dirty="0">
                <a:solidFill>
                  <a:schemeClr val="tx1"/>
                </a:solidFill>
                <a:latin typeface="Times New Roman"/>
                <a:cs typeface="Times New Roman"/>
              </a:rPr>
              <a:t>energized</a:t>
            </a:r>
            <a:r>
              <a:rPr lang="en-US" sz="2000" spc="135" dirty="0">
                <a:solidFill>
                  <a:schemeClr val="tx1"/>
                </a:solidFill>
                <a:latin typeface="Times New Roman"/>
                <a:cs typeface="Times New Roman"/>
              </a:rPr>
              <a:t> </a:t>
            </a:r>
            <a:r>
              <a:rPr lang="en-US" sz="2000" dirty="0">
                <a:solidFill>
                  <a:schemeClr val="tx1"/>
                </a:solidFill>
                <a:latin typeface="Times New Roman"/>
                <a:cs typeface="Times New Roman"/>
              </a:rPr>
              <a:t>by</a:t>
            </a:r>
            <a:r>
              <a:rPr lang="en-US" sz="2000" spc="125" dirty="0">
                <a:solidFill>
                  <a:schemeClr val="tx1"/>
                </a:solidFill>
                <a:latin typeface="Times New Roman"/>
                <a:cs typeface="Times New Roman"/>
              </a:rPr>
              <a:t> </a:t>
            </a:r>
            <a:r>
              <a:rPr lang="en-US" sz="2000" dirty="0">
                <a:solidFill>
                  <a:schemeClr val="tx1"/>
                </a:solidFill>
                <a:latin typeface="Times New Roman"/>
                <a:cs typeface="Times New Roman"/>
              </a:rPr>
              <a:t>the</a:t>
            </a:r>
            <a:r>
              <a:rPr lang="en-US" sz="2000" spc="125" dirty="0">
                <a:solidFill>
                  <a:schemeClr val="tx1"/>
                </a:solidFill>
                <a:latin typeface="Times New Roman"/>
                <a:cs typeface="Times New Roman"/>
              </a:rPr>
              <a:t> </a:t>
            </a:r>
            <a:r>
              <a:rPr lang="en-US" sz="2000" spc="-5" dirty="0">
                <a:solidFill>
                  <a:schemeClr val="tx1"/>
                </a:solidFill>
                <a:latin typeface="Times New Roman"/>
                <a:cs typeface="Times New Roman"/>
              </a:rPr>
              <a:t>closing</a:t>
            </a:r>
            <a:r>
              <a:rPr lang="en-US" sz="2000" spc="110" dirty="0">
                <a:solidFill>
                  <a:schemeClr val="tx1"/>
                </a:solidFill>
                <a:latin typeface="Times New Roman"/>
                <a:cs typeface="Times New Roman"/>
              </a:rPr>
              <a:t> </a:t>
            </a:r>
            <a:r>
              <a:rPr lang="en-US" sz="2000" dirty="0">
                <a:solidFill>
                  <a:schemeClr val="tx1"/>
                </a:solidFill>
                <a:latin typeface="Times New Roman"/>
                <a:cs typeface="Times New Roman"/>
              </a:rPr>
              <a:t>of </a:t>
            </a:r>
            <a:r>
              <a:rPr lang="en-US" sz="2000" spc="5" dirty="0">
                <a:solidFill>
                  <a:schemeClr val="tx1"/>
                </a:solidFill>
                <a:latin typeface="Times New Roman"/>
                <a:cs typeface="Times New Roman"/>
              </a:rPr>
              <a:t> </a:t>
            </a:r>
            <a:r>
              <a:rPr lang="en-US" sz="2000" spc="-10" dirty="0">
                <a:solidFill>
                  <a:schemeClr val="tx1"/>
                </a:solidFill>
                <a:latin typeface="Times New Roman"/>
                <a:cs typeface="Times New Roman"/>
              </a:rPr>
              <a:t>main </a:t>
            </a:r>
            <a:r>
              <a:rPr lang="en-US" sz="2000" spc="-5" dirty="0">
                <a:solidFill>
                  <a:schemeClr val="tx1"/>
                </a:solidFill>
                <a:latin typeface="Times New Roman"/>
                <a:cs typeface="Times New Roman"/>
              </a:rPr>
              <a:t>contacts. During </a:t>
            </a:r>
            <a:r>
              <a:rPr lang="en-US" sz="2000" dirty="0">
                <a:solidFill>
                  <a:schemeClr val="tx1"/>
                </a:solidFill>
                <a:latin typeface="Times New Roman"/>
                <a:cs typeface="Times New Roman"/>
              </a:rPr>
              <a:t>the </a:t>
            </a:r>
            <a:r>
              <a:rPr lang="en-US" sz="2000" spc="-5" dirty="0">
                <a:solidFill>
                  <a:schemeClr val="tx1"/>
                </a:solidFill>
                <a:latin typeface="Times New Roman"/>
                <a:cs typeface="Times New Roman"/>
              </a:rPr>
              <a:t>tests, occasional lubrication, but </a:t>
            </a:r>
            <a:r>
              <a:rPr lang="en-US" sz="2000" spc="-685" dirty="0">
                <a:solidFill>
                  <a:schemeClr val="tx1"/>
                </a:solidFill>
                <a:latin typeface="Times New Roman"/>
                <a:cs typeface="Times New Roman"/>
              </a:rPr>
              <a:t> </a:t>
            </a:r>
            <a:r>
              <a:rPr lang="en-US" sz="2000" dirty="0">
                <a:solidFill>
                  <a:schemeClr val="tx1"/>
                </a:solidFill>
                <a:latin typeface="Times New Roman"/>
                <a:cs typeface="Times New Roman"/>
              </a:rPr>
              <a:t>no </a:t>
            </a:r>
            <a:r>
              <a:rPr lang="en-US" sz="2000" spc="-10" dirty="0">
                <a:solidFill>
                  <a:schemeClr val="tx1"/>
                </a:solidFill>
                <a:latin typeface="Times New Roman"/>
                <a:cs typeface="Times New Roman"/>
              </a:rPr>
              <a:t>mechanical </a:t>
            </a:r>
            <a:r>
              <a:rPr lang="en-US" sz="2000" spc="-5" dirty="0">
                <a:solidFill>
                  <a:schemeClr val="tx1"/>
                </a:solidFill>
                <a:latin typeface="Times New Roman"/>
                <a:cs typeface="Times New Roman"/>
              </a:rPr>
              <a:t>adjustments are permissible. After </a:t>
            </a:r>
            <a:r>
              <a:rPr lang="en-US" sz="2000" dirty="0">
                <a:solidFill>
                  <a:schemeClr val="tx1"/>
                </a:solidFill>
                <a:latin typeface="Times New Roman"/>
                <a:cs typeface="Times New Roman"/>
              </a:rPr>
              <a:t>the </a:t>
            </a:r>
            <a:r>
              <a:rPr lang="en-US" sz="2000" spc="5" dirty="0">
                <a:solidFill>
                  <a:schemeClr val="tx1"/>
                </a:solidFill>
                <a:latin typeface="Times New Roman"/>
                <a:cs typeface="Times New Roman"/>
              </a:rPr>
              <a:t> </a:t>
            </a:r>
            <a:r>
              <a:rPr lang="en-US" sz="2000" spc="-5" dirty="0">
                <a:solidFill>
                  <a:schemeClr val="tx1"/>
                </a:solidFill>
                <a:latin typeface="Times New Roman"/>
                <a:cs typeface="Times New Roman"/>
              </a:rPr>
              <a:t>tests, all parts including contacts </a:t>
            </a:r>
            <a:r>
              <a:rPr lang="en-US" sz="2000" dirty="0">
                <a:solidFill>
                  <a:schemeClr val="tx1"/>
                </a:solidFill>
                <a:latin typeface="Times New Roman"/>
                <a:cs typeface="Times New Roman"/>
              </a:rPr>
              <a:t>should be </a:t>
            </a:r>
            <a:r>
              <a:rPr lang="en-US" sz="2000" spc="-5" dirty="0">
                <a:solidFill>
                  <a:schemeClr val="tx1"/>
                </a:solidFill>
                <a:latin typeface="Times New Roman"/>
                <a:cs typeface="Times New Roman"/>
              </a:rPr>
              <a:t>in </a:t>
            </a:r>
            <a:r>
              <a:rPr lang="en-US" sz="2000" dirty="0">
                <a:solidFill>
                  <a:schemeClr val="tx1"/>
                </a:solidFill>
                <a:latin typeface="Times New Roman"/>
                <a:cs typeface="Times New Roman"/>
              </a:rPr>
              <a:t>good </a:t>
            </a:r>
            <a:r>
              <a:rPr lang="en-US" sz="2000" spc="5" dirty="0">
                <a:solidFill>
                  <a:schemeClr val="tx1"/>
                </a:solidFill>
                <a:latin typeface="Times New Roman"/>
                <a:cs typeface="Times New Roman"/>
              </a:rPr>
              <a:t> </a:t>
            </a:r>
            <a:r>
              <a:rPr lang="en-US" sz="2000" spc="-5" dirty="0">
                <a:solidFill>
                  <a:schemeClr val="tx1"/>
                </a:solidFill>
                <a:latin typeface="Times New Roman"/>
                <a:cs typeface="Times New Roman"/>
              </a:rPr>
              <a:t>condition and there </a:t>
            </a:r>
            <a:r>
              <a:rPr lang="en-US" sz="2000" dirty="0">
                <a:solidFill>
                  <a:schemeClr val="tx1"/>
                </a:solidFill>
                <a:latin typeface="Times New Roman"/>
                <a:cs typeface="Times New Roman"/>
              </a:rPr>
              <a:t>should be no </a:t>
            </a:r>
            <a:r>
              <a:rPr lang="en-US" sz="2000" spc="-10" dirty="0">
                <a:solidFill>
                  <a:schemeClr val="tx1"/>
                </a:solidFill>
                <a:latin typeface="Times New Roman"/>
                <a:cs typeface="Times New Roman"/>
              </a:rPr>
              <a:t>permanent </a:t>
            </a:r>
            <a:r>
              <a:rPr lang="en-US" sz="2000" dirty="0">
                <a:solidFill>
                  <a:schemeClr val="tx1"/>
                </a:solidFill>
                <a:latin typeface="Times New Roman"/>
                <a:cs typeface="Times New Roman"/>
              </a:rPr>
              <a:t>distortion </a:t>
            </a:r>
            <a:r>
              <a:rPr lang="en-US" sz="2000" spc="5" dirty="0">
                <a:solidFill>
                  <a:schemeClr val="tx1"/>
                </a:solidFill>
                <a:latin typeface="Times New Roman"/>
                <a:cs typeface="Times New Roman"/>
              </a:rPr>
              <a:t> </a:t>
            </a:r>
            <a:r>
              <a:rPr lang="en-US" sz="2000" spc="-5" dirty="0">
                <a:solidFill>
                  <a:schemeClr val="tx1"/>
                </a:solidFill>
                <a:latin typeface="Times New Roman"/>
                <a:cs typeface="Times New Roman"/>
              </a:rPr>
              <a:t>and</a:t>
            </a:r>
            <a:r>
              <a:rPr lang="en-US" sz="2000" spc="-15" dirty="0">
                <a:solidFill>
                  <a:schemeClr val="tx1"/>
                </a:solidFill>
                <a:latin typeface="Times New Roman"/>
                <a:cs typeface="Times New Roman"/>
              </a:rPr>
              <a:t> </a:t>
            </a:r>
            <a:r>
              <a:rPr lang="en-US" sz="2000" dirty="0">
                <a:solidFill>
                  <a:schemeClr val="tx1"/>
                </a:solidFill>
                <a:latin typeface="Times New Roman"/>
                <a:cs typeface="Times New Roman"/>
              </a:rPr>
              <a:t>undue</a:t>
            </a:r>
            <a:r>
              <a:rPr lang="en-US" sz="2000" spc="-25" dirty="0">
                <a:solidFill>
                  <a:schemeClr val="tx1"/>
                </a:solidFill>
                <a:latin typeface="Times New Roman"/>
                <a:cs typeface="Times New Roman"/>
              </a:rPr>
              <a:t> </a:t>
            </a:r>
            <a:r>
              <a:rPr lang="en-US" sz="2000" spc="-10" dirty="0">
                <a:solidFill>
                  <a:schemeClr val="tx1"/>
                </a:solidFill>
                <a:latin typeface="Times New Roman"/>
                <a:cs typeface="Times New Roman"/>
              </a:rPr>
              <a:t>wear</a:t>
            </a:r>
            <a:r>
              <a:rPr lang="en-US" sz="2000" spc="10" dirty="0">
                <a:solidFill>
                  <a:schemeClr val="tx1"/>
                </a:solidFill>
                <a:latin typeface="Times New Roman"/>
                <a:cs typeface="Times New Roman"/>
              </a:rPr>
              <a:t> </a:t>
            </a:r>
            <a:r>
              <a:rPr lang="en-US" sz="2000" dirty="0">
                <a:solidFill>
                  <a:schemeClr val="tx1"/>
                </a:solidFill>
                <a:latin typeface="Times New Roman"/>
                <a:cs typeface="Times New Roman"/>
              </a:rPr>
              <a:t>of</a:t>
            </a:r>
            <a:r>
              <a:rPr lang="en-US" sz="2000" spc="5" dirty="0">
                <a:solidFill>
                  <a:schemeClr val="tx1"/>
                </a:solidFill>
                <a:latin typeface="Times New Roman"/>
                <a:cs typeface="Times New Roman"/>
              </a:rPr>
              <a:t> </a:t>
            </a:r>
            <a:r>
              <a:rPr lang="en-US" sz="2000" dirty="0">
                <a:solidFill>
                  <a:schemeClr val="tx1"/>
                </a:solidFill>
                <a:latin typeface="Times New Roman"/>
                <a:cs typeface="Times New Roman"/>
              </a:rPr>
              <a:t>the</a:t>
            </a:r>
            <a:r>
              <a:rPr lang="en-US" sz="2000" spc="-25" dirty="0">
                <a:solidFill>
                  <a:schemeClr val="tx1"/>
                </a:solidFill>
                <a:latin typeface="Times New Roman"/>
                <a:cs typeface="Times New Roman"/>
              </a:rPr>
              <a:t> </a:t>
            </a:r>
            <a:r>
              <a:rPr lang="en-US" sz="2000" dirty="0">
                <a:solidFill>
                  <a:schemeClr val="tx1"/>
                </a:solidFill>
                <a:latin typeface="Times New Roman"/>
                <a:cs typeface="Times New Roman"/>
              </a:rPr>
              <a:t>parts</a:t>
            </a:r>
            <a:endParaRPr lang="en-IN" dirty="0">
              <a:solidFill>
                <a:schemeClr val="tx1"/>
              </a:solidFill>
            </a:endParaRPr>
          </a:p>
        </p:txBody>
      </p:sp>
      <p:sp>
        <p:nvSpPr>
          <p:cNvPr id="4" name="Slide Number Placeholder 3">
            <a:extLst>
              <a:ext uri="{FF2B5EF4-FFF2-40B4-BE49-F238E27FC236}">
                <a16:creationId xmlns:a16="http://schemas.microsoft.com/office/drawing/2014/main" id="{8127D8BF-485F-49F3-9FEE-6E7AFAB1FF3A}"/>
              </a:ext>
            </a:extLst>
          </p:cNvPr>
          <p:cNvSpPr>
            <a:spLocks noGrp="1"/>
          </p:cNvSpPr>
          <p:nvPr>
            <p:ph type="sldNum" sz="quarter" idx="12"/>
          </p:nvPr>
        </p:nvSpPr>
        <p:spPr/>
        <p:txBody>
          <a:bodyPr/>
          <a:lstStyle/>
          <a:p>
            <a:fld id="{CA9F79F9-620A-454C-B44A-099229A02D1C}" type="slidenum">
              <a:rPr lang="en-IN" smtClean="0"/>
              <a:pPr/>
              <a:t>133</a:t>
            </a:fld>
            <a:endParaRPr lang="en-IN"/>
          </a:p>
        </p:txBody>
      </p:sp>
      <p:pic>
        <p:nvPicPr>
          <p:cNvPr id="5" name="object 7">
            <a:extLst>
              <a:ext uri="{FF2B5EF4-FFF2-40B4-BE49-F238E27FC236}">
                <a16:creationId xmlns:a16="http://schemas.microsoft.com/office/drawing/2014/main" id="{D66B815F-B496-44D5-B61A-D16E19B3960F}"/>
              </a:ext>
            </a:extLst>
          </p:cNvPr>
          <p:cNvPicPr/>
          <p:nvPr/>
        </p:nvPicPr>
        <p:blipFill>
          <a:blip r:embed="rId2" cstate="print"/>
          <a:stretch>
            <a:fillRect/>
          </a:stretch>
        </p:blipFill>
        <p:spPr>
          <a:xfrm>
            <a:off x="1097280" y="3622089"/>
            <a:ext cx="4284586" cy="358444"/>
          </a:xfrm>
          <a:prstGeom prst="rect">
            <a:avLst/>
          </a:prstGeom>
        </p:spPr>
      </p:pic>
      <p:sp>
        <p:nvSpPr>
          <p:cNvPr id="7" name="TextBox 6">
            <a:extLst>
              <a:ext uri="{FF2B5EF4-FFF2-40B4-BE49-F238E27FC236}">
                <a16:creationId xmlns:a16="http://schemas.microsoft.com/office/drawing/2014/main" id="{84865AE8-EA96-4A30-B204-25DDE254463A}"/>
              </a:ext>
            </a:extLst>
          </p:cNvPr>
          <p:cNvSpPr txBox="1"/>
          <p:nvPr/>
        </p:nvSpPr>
        <p:spPr>
          <a:xfrm>
            <a:off x="1271726" y="3980533"/>
            <a:ext cx="9822994" cy="1379865"/>
          </a:xfrm>
          <a:prstGeom prst="rect">
            <a:avLst/>
          </a:prstGeom>
          <a:noFill/>
        </p:spPr>
        <p:txBody>
          <a:bodyPr wrap="square">
            <a:spAutoFit/>
          </a:bodyPr>
          <a:lstStyle/>
          <a:p>
            <a:pPr marL="285115" marR="316230" indent="-273050">
              <a:lnSpc>
                <a:spcPct val="100000"/>
              </a:lnSpc>
              <a:spcBef>
                <a:spcPts val="95"/>
              </a:spcBef>
              <a:buClr>
                <a:srgbClr val="ACC2C9"/>
              </a:buClr>
              <a:buSzPct val="96428"/>
              <a:buFont typeface="Wingdings"/>
              <a:buChar char=""/>
              <a:tabLst>
                <a:tab pos="295910" algn="l"/>
              </a:tabLst>
            </a:pPr>
            <a:r>
              <a:rPr lang="en-US" sz="1800" dirty="0">
                <a:latin typeface="Times New Roman"/>
                <a:cs typeface="Times New Roman"/>
              </a:rPr>
              <a:t>First of </a:t>
            </a:r>
            <a:r>
              <a:rPr lang="en-US" sz="1800" spc="-5" dirty="0" err="1">
                <a:latin typeface="Times New Roman"/>
                <a:cs typeface="Times New Roman"/>
              </a:rPr>
              <a:t>all,the</a:t>
            </a:r>
            <a:r>
              <a:rPr lang="en-US" sz="1800" spc="-5" dirty="0">
                <a:latin typeface="Times New Roman"/>
                <a:cs typeface="Times New Roman"/>
              </a:rPr>
              <a:t> </a:t>
            </a:r>
            <a:r>
              <a:rPr lang="en-US" sz="1800" spc="-10" dirty="0">
                <a:latin typeface="Times New Roman"/>
                <a:cs typeface="Times New Roman"/>
              </a:rPr>
              <a:t>master </a:t>
            </a:r>
            <a:r>
              <a:rPr lang="en-US" sz="1800" spc="-5" dirty="0">
                <a:latin typeface="Times New Roman"/>
                <a:cs typeface="Times New Roman"/>
              </a:rPr>
              <a:t>circuit breaker (MB)and </a:t>
            </a:r>
            <a:r>
              <a:rPr lang="en-US" sz="1800" dirty="0">
                <a:latin typeface="Times New Roman"/>
                <a:cs typeface="Times New Roman"/>
              </a:rPr>
              <a:t>the </a:t>
            </a:r>
            <a:r>
              <a:rPr lang="en-US" sz="1800" spc="-685" dirty="0">
                <a:latin typeface="Times New Roman"/>
                <a:cs typeface="Times New Roman"/>
              </a:rPr>
              <a:t> </a:t>
            </a:r>
            <a:r>
              <a:rPr lang="en-US" sz="1800" spc="-10" dirty="0">
                <a:latin typeface="Times New Roman"/>
                <a:cs typeface="Times New Roman"/>
              </a:rPr>
              <a:t>make</a:t>
            </a:r>
            <a:r>
              <a:rPr lang="en-US" sz="1800" spc="-15" dirty="0">
                <a:latin typeface="Times New Roman"/>
                <a:cs typeface="Times New Roman"/>
              </a:rPr>
              <a:t> </a:t>
            </a:r>
            <a:r>
              <a:rPr lang="en-US" sz="1800" spc="-5" dirty="0">
                <a:latin typeface="Times New Roman"/>
                <a:cs typeface="Times New Roman"/>
              </a:rPr>
              <a:t>switch(MS)</a:t>
            </a:r>
            <a:r>
              <a:rPr lang="en-US" sz="1800" spc="10" dirty="0">
                <a:latin typeface="Times New Roman"/>
                <a:cs typeface="Times New Roman"/>
              </a:rPr>
              <a:t> </a:t>
            </a:r>
            <a:r>
              <a:rPr lang="en-US" sz="1800" spc="-5" dirty="0">
                <a:latin typeface="Times New Roman"/>
                <a:cs typeface="Times New Roman"/>
              </a:rPr>
              <a:t>are</a:t>
            </a:r>
            <a:r>
              <a:rPr lang="en-US" sz="1800" dirty="0">
                <a:latin typeface="Times New Roman"/>
                <a:cs typeface="Times New Roman"/>
              </a:rPr>
              <a:t> </a:t>
            </a:r>
            <a:r>
              <a:rPr lang="en-US" sz="1800" spc="-5" dirty="0">
                <a:latin typeface="Times New Roman"/>
                <a:cs typeface="Times New Roman"/>
              </a:rPr>
              <a:t>closed.</a:t>
            </a:r>
            <a:endParaRPr lang="en-US" sz="1800" dirty="0">
              <a:latin typeface="Times New Roman"/>
              <a:cs typeface="Times New Roman"/>
            </a:endParaRPr>
          </a:p>
          <a:p>
            <a:pPr marL="285115" marR="139065" indent="-273050">
              <a:lnSpc>
                <a:spcPct val="100000"/>
              </a:lnSpc>
              <a:spcBef>
                <a:spcPts val="670"/>
              </a:spcBef>
              <a:buClr>
                <a:srgbClr val="ACC2C9"/>
              </a:buClr>
              <a:buSzPct val="96428"/>
              <a:buFont typeface="Wingdings"/>
              <a:buChar char=""/>
              <a:tabLst>
                <a:tab pos="295910" algn="l"/>
              </a:tabLst>
            </a:pPr>
            <a:r>
              <a:rPr lang="en-US" sz="1800" spc="-5" dirty="0" err="1">
                <a:latin typeface="Times New Roman"/>
                <a:cs typeface="Times New Roman"/>
              </a:rPr>
              <a:t>Then,the</a:t>
            </a:r>
            <a:r>
              <a:rPr lang="en-US" sz="1800" spc="-5" dirty="0">
                <a:latin typeface="Times New Roman"/>
                <a:cs typeface="Times New Roman"/>
              </a:rPr>
              <a:t> </a:t>
            </a:r>
            <a:r>
              <a:rPr lang="en-US" sz="1800" dirty="0">
                <a:latin typeface="Times New Roman"/>
                <a:cs typeface="Times New Roman"/>
              </a:rPr>
              <a:t>short </a:t>
            </a:r>
            <a:r>
              <a:rPr lang="en-US" sz="1800" spc="-5" dirty="0">
                <a:latin typeface="Times New Roman"/>
                <a:cs typeface="Times New Roman"/>
              </a:rPr>
              <a:t>circuit current is initiated </a:t>
            </a:r>
            <a:r>
              <a:rPr lang="en-US" sz="1800" dirty="0">
                <a:latin typeface="Times New Roman"/>
                <a:cs typeface="Times New Roman"/>
              </a:rPr>
              <a:t>by </a:t>
            </a:r>
            <a:r>
              <a:rPr lang="en-US" sz="1800" spc="-5" dirty="0">
                <a:latin typeface="Times New Roman"/>
                <a:cs typeface="Times New Roman"/>
              </a:rPr>
              <a:t>closing </a:t>
            </a:r>
            <a:r>
              <a:rPr lang="en-US" sz="1800" spc="-685" dirty="0">
                <a:latin typeface="Times New Roman"/>
                <a:cs typeface="Times New Roman"/>
              </a:rPr>
              <a:t> </a:t>
            </a:r>
            <a:r>
              <a:rPr lang="en-US" sz="1800" dirty="0">
                <a:latin typeface="Times New Roman"/>
                <a:cs typeface="Times New Roman"/>
              </a:rPr>
              <a:t>the</a:t>
            </a:r>
            <a:r>
              <a:rPr lang="en-US" sz="1800" spc="-30" dirty="0">
                <a:latin typeface="Times New Roman"/>
                <a:cs typeface="Times New Roman"/>
              </a:rPr>
              <a:t> </a:t>
            </a:r>
            <a:r>
              <a:rPr lang="en-US" sz="1800" spc="-5" dirty="0">
                <a:latin typeface="Times New Roman"/>
                <a:cs typeface="Times New Roman"/>
              </a:rPr>
              <a:t>test</a:t>
            </a:r>
            <a:r>
              <a:rPr lang="en-US" sz="1800" spc="-15" dirty="0">
                <a:latin typeface="Times New Roman"/>
                <a:cs typeface="Times New Roman"/>
              </a:rPr>
              <a:t> </a:t>
            </a:r>
            <a:r>
              <a:rPr lang="en-US" sz="1800" spc="-5" dirty="0">
                <a:latin typeface="Times New Roman"/>
                <a:cs typeface="Times New Roman"/>
              </a:rPr>
              <a:t>breaker</a:t>
            </a:r>
            <a:r>
              <a:rPr lang="en-US" sz="1800" dirty="0">
                <a:latin typeface="Times New Roman"/>
                <a:cs typeface="Times New Roman"/>
              </a:rPr>
              <a:t> </a:t>
            </a:r>
            <a:r>
              <a:rPr lang="en-US" sz="1800" spc="-5" dirty="0">
                <a:latin typeface="Times New Roman"/>
                <a:cs typeface="Times New Roman"/>
              </a:rPr>
              <a:t>(TB).</a:t>
            </a:r>
            <a:endParaRPr lang="en-US" sz="1800" dirty="0">
              <a:latin typeface="Times New Roman"/>
              <a:cs typeface="Times New Roman"/>
            </a:endParaRPr>
          </a:p>
          <a:p>
            <a:pPr marL="285115" marR="5080" indent="-273050">
              <a:lnSpc>
                <a:spcPct val="100000"/>
              </a:lnSpc>
              <a:spcBef>
                <a:spcPts val="675"/>
              </a:spcBef>
              <a:buClr>
                <a:srgbClr val="ACC2C9"/>
              </a:buClr>
              <a:buSzPct val="96428"/>
              <a:buFont typeface="Wingdings"/>
              <a:buChar char=""/>
              <a:tabLst>
                <a:tab pos="295910" algn="l"/>
              </a:tabLst>
            </a:pPr>
            <a:r>
              <a:rPr lang="en-US" sz="1800" spc="-5" dirty="0">
                <a:latin typeface="Times New Roman"/>
                <a:cs typeface="Times New Roman"/>
              </a:rPr>
              <a:t>The rated </a:t>
            </a:r>
            <a:r>
              <a:rPr lang="en-US" sz="1800" dirty="0">
                <a:latin typeface="Times New Roman"/>
                <a:cs typeface="Times New Roman"/>
              </a:rPr>
              <a:t>short </a:t>
            </a:r>
            <a:r>
              <a:rPr lang="en-US" sz="1800" spc="-5" dirty="0">
                <a:latin typeface="Times New Roman"/>
                <a:cs typeface="Times New Roman"/>
              </a:rPr>
              <a:t>circuit making current </a:t>
            </a:r>
            <a:r>
              <a:rPr lang="en-US" sz="1800" spc="-5" dirty="0" err="1">
                <a:latin typeface="Times New Roman"/>
                <a:cs typeface="Times New Roman"/>
              </a:rPr>
              <a:t>i.e.the</a:t>
            </a:r>
            <a:r>
              <a:rPr lang="en-US" sz="1800" spc="-5" dirty="0">
                <a:latin typeface="Times New Roman"/>
                <a:cs typeface="Times New Roman"/>
              </a:rPr>
              <a:t> </a:t>
            </a:r>
            <a:r>
              <a:rPr lang="en-US" sz="1800" spc="-10" dirty="0">
                <a:latin typeface="Times New Roman"/>
                <a:cs typeface="Times New Roman"/>
              </a:rPr>
              <a:t>peak </a:t>
            </a:r>
            <a:r>
              <a:rPr lang="en-US" sz="1800" spc="-5" dirty="0">
                <a:latin typeface="Times New Roman"/>
                <a:cs typeface="Times New Roman"/>
              </a:rPr>
              <a:t> value </a:t>
            </a:r>
            <a:r>
              <a:rPr lang="en-US" sz="1800" dirty="0">
                <a:latin typeface="Times New Roman"/>
                <a:cs typeface="Times New Roman"/>
              </a:rPr>
              <a:t>of the first </a:t>
            </a:r>
            <a:r>
              <a:rPr lang="en-US" sz="1800" spc="-10" dirty="0">
                <a:latin typeface="Times New Roman"/>
                <a:cs typeface="Times New Roman"/>
              </a:rPr>
              <a:t>major </a:t>
            </a:r>
            <a:r>
              <a:rPr lang="en-US" sz="1800" dirty="0">
                <a:latin typeface="Times New Roman"/>
                <a:cs typeface="Times New Roman"/>
              </a:rPr>
              <a:t>loop of the short </a:t>
            </a:r>
            <a:r>
              <a:rPr lang="en-US" sz="1800" spc="-5" dirty="0">
                <a:latin typeface="Times New Roman"/>
                <a:cs typeface="Times New Roman"/>
              </a:rPr>
              <a:t>circuit </a:t>
            </a:r>
            <a:r>
              <a:rPr lang="en-US" sz="1800" dirty="0">
                <a:latin typeface="Times New Roman"/>
                <a:cs typeface="Times New Roman"/>
              </a:rPr>
              <a:t> </a:t>
            </a:r>
            <a:r>
              <a:rPr lang="en-US" sz="1800" spc="-5" dirty="0">
                <a:latin typeface="Times New Roman"/>
                <a:cs typeface="Times New Roman"/>
              </a:rPr>
              <a:t>current</a:t>
            </a:r>
            <a:r>
              <a:rPr lang="en-US" sz="1800" spc="-10" dirty="0">
                <a:latin typeface="Times New Roman"/>
                <a:cs typeface="Times New Roman"/>
              </a:rPr>
              <a:t> </a:t>
            </a:r>
            <a:r>
              <a:rPr lang="en-US" sz="1800" spc="-5" dirty="0">
                <a:latin typeface="Times New Roman"/>
                <a:cs typeface="Times New Roman"/>
              </a:rPr>
              <a:t>envelope</a:t>
            </a:r>
            <a:r>
              <a:rPr lang="en-US" sz="1800" spc="-20" dirty="0">
                <a:latin typeface="Times New Roman"/>
                <a:cs typeface="Times New Roman"/>
              </a:rPr>
              <a:t> </a:t>
            </a:r>
            <a:r>
              <a:rPr lang="en-US" sz="1800" spc="-5" dirty="0">
                <a:latin typeface="Times New Roman"/>
                <a:cs typeface="Times New Roman"/>
              </a:rPr>
              <a:t>is </a:t>
            </a:r>
            <a:r>
              <a:rPr lang="en-US" sz="1800" spc="-10" dirty="0">
                <a:latin typeface="Times New Roman"/>
                <a:cs typeface="Times New Roman"/>
              </a:rPr>
              <a:t>measured</a:t>
            </a:r>
            <a:r>
              <a:rPr lang="en-US" sz="1800" spc="15" dirty="0">
                <a:latin typeface="Times New Roman"/>
                <a:cs typeface="Times New Roman"/>
              </a:rPr>
              <a:t> </a:t>
            </a:r>
            <a:r>
              <a:rPr lang="en-US" sz="1800" dirty="0">
                <a:latin typeface="Times New Roman"/>
                <a:cs typeface="Times New Roman"/>
              </a:rPr>
              <a:t>from</a:t>
            </a:r>
            <a:r>
              <a:rPr lang="en-US" sz="1800" spc="5" dirty="0">
                <a:latin typeface="Times New Roman"/>
                <a:cs typeface="Times New Roman"/>
              </a:rPr>
              <a:t> </a:t>
            </a:r>
            <a:r>
              <a:rPr lang="en-US" sz="1800" dirty="0">
                <a:latin typeface="Times New Roman"/>
                <a:cs typeface="Times New Roman"/>
              </a:rPr>
              <a:t>the </a:t>
            </a:r>
            <a:r>
              <a:rPr lang="en-US" sz="1800" spc="-10" dirty="0" err="1">
                <a:latin typeface="Times New Roman"/>
                <a:cs typeface="Times New Roman"/>
              </a:rPr>
              <a:t>oscillorgram</a:t>
            </a:r>
            <a:endParaRPr lang="en-IN" dirty="0"/>
          </a:p>
        </p:txBody>
      </p:sp>
      <p:pic>
        <p:nvPicPr>
          <p:cNvPr id="8" name="Picture 7">
            <a:extLst>
              <a:ext uri="{FF2B5EF4-FFF2-40B4-BE49-F238E27FC236}">
                <a16:creationId xmlns:a16="http://schemas.microsoft.com/office/drawing/2014/main" id="{A63AEDAF-505A-4F7B-BFEF-89767F4B9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233036970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8ACA8-6508-45E3-B4B4-F7B6B3D8DF00}"/>
              </a:ext>
            </a:extLst>
          </p:cNvPr>
          <p:cNvSpPr>
            <a:spLocks noGrp="1"/>
          </p:cNvSpPr>
          <p:nvPr>
            <p:ph type="title"/>
          </p:nvPr>
        </p:nvSpPr>
        <p:spPr>
          <a:xfrm>
            <a:off x="1097280" y="988906"/>
            <a:ext cx="10058400" cy="748454"/>
          </a:xfrm>
        </p:spPr>
        <p:txBody>
          <a:bodyPr>
            <a:normAutofit/>
          </a:bodyPr>
          <a:lstStyle/>
          <a:p>
            <a:r>
              <a:rPr lang="en-US" sz="4000" spc="-5" dirty="0">
                <a:solidFill>
                  <a:srgbClr val="FF0000"/>
                </a:solidFill>
                <a:latin typeface="Comic Sans MS"/>
                <a:cs typeface="Comic Sans MS"/>
              </a:rPr>
              <a:t>Short</a:t>
            </a:r>
            <a:r>
              <a:rPr lang="en-US" sz="4000" spc="-20" dirty="0">
                <a:solidFill>
                  <a:srgbClr val="FF0000"/>
                </a:solidFill>
                <a:latin typeface="Comic Sans MS"/>
                <a:cs typeface="Comic Sans MS"/>
              </a:rPr>
              <a:t> </a:t>
            </a:r>
            <a:r>
              <a:rPr lang="en-US" sz="4000" spc="-5" dirty="0">
                <a:solidFill>
                  <a:srgbClr val="FF0000"/>
                </a:solidFill>
                <a:latin typeface="Comic Sans MS"/>
                <a:cs typeface="Comic Sans MS"/>
              </a:rPr>
              <a:t>Time</a:t>
            </a:r>
            <a:r>
              <a:rPr lang="en-US" sz="4000" dirty="0">
                <a:solidFill>
                  <a:srgbClr val="FF0000"/>
                </a:solidFill>
                <a:latin typeface="Comic Sans MS"/>
                <a:cs typeface="Comic Sans MS"/>
              </a:rPr>
              <a:t> </a:t>
            </a:r>
            <a:r>
              <a:rPr lang="en-US" sz="4000" spc="-5" dirty="0">
                <a:solidFill>
                  <a:srgbClr val="FF0000"/>
                </a:solidFill>
                <a:latin typeface="Comic Sans MS"/>
                <a:cs typeface="Comic Sans MS"/>
              </a:rPr>
              <a:t>Withstand</a:t>
            </a:r>
            <a:r>
              <a:rPr lang="en-US" sz="4000" spc="5" dirty="0">
                <a:solidFill>
                  <a:srgbClr val="FF0000"/>
                </a:solidFill>
                <a:latin typeface="Comic Sans MS"/>
                <a:cs typeface="Comic Sans MS"/>
              </a:rPr>
              <a:t> </a:t>
            </a:r>
            <a:r>
              <a:rPr lang="en-US" sz="4000" spc="-5" dirty="0">
                <a:solidFill>
                  <a:srgbClr val="FF0000"/>
                </a:solidFill>
                <a:latin typeface="Comic Sans MS"/>
                <a:cs typeface="Comic Sans MS"/>
              </a:rPr>
              <a:t>Current</a:t>
            </a:r>
            <a:r>
              <a:rPr lang="en-US" sz="4000" spc="5" dirty="0">
                <a:solidFill>
                  <a:srgbClr val="FF0000"/>
                </a:solidFill>
                <a:latin typeface="Comic Sans MS"/>
                <a:cs typeface="Comic Sans MS"/>
              </a:rPr>
              <a:t> </a:t>
            </a:r>
            <a:r>
              <a:rPr lang="en-US" sz="4000" spc="-5" dirty="0">
                <a:solidFill>
                  <a:srgbClr val="FF0000"/>
                </a:solidFill>
                <a:latin typeface="Comic Sans MS"/>
                <a:cs typeface="Comic Sans MS"/>
              </a:rPr>
              <a:t>Capacity</a:t>
            </a:r>
            <a:endParaRPr lang="en-IN" sz="4000" dirty="0">
              <a:solidFill>
                <a:srgbClr val="FF0000"/>
              </a:solidFill>
            </a:endParaRPr>
          </a:p>
        </p:txBody>
      </p:sp>
      <p:sp>
        <p:nvSpPr>
          <p:cNvPr id="3" name="Content Placeholder 2">
            <a:extLst>
              <a:ext uri="{FF2B5EF4-FFF2-40B4-BE49-F238E27FC236}">
                <a16:creationId xmlns:a16="http://schemas.microsoft.com/office/drawing/2014/main" id="{DB14A46B-260F-4298-9828-A32968375180}"/>
              </a:ext>
            </a:extLst>
          </p:cNvPr>
          <p:cNvSpPr>
            <a:spLocks noGrp="1"/>
          </p:cNvSpPr>
          <p:nvPr>
            <p:ph idx="1"/>
          </p:nvPr>
        </p:nvSpPr>
        <p:spPr/>
        <p:txBody>
          <a:bodyPr/>
          <a:lstStyle/>
          <a:p>
            <a:pPr marL="12700" marR="123825">
              <a:lnSpc>
                <a:spcPct val="100000"/>
              </a:lnSpc>
              <a:spcBef>
                <a:spcPts val="105"/>
              </a:spcBef>
              <a:buSzPct val="96153"/>
              <a:buFont typeface="Arial MT"/>
              <a:buChar char="•"/>
              <a:tabLst>
                <a:tab pos="129539" algn="l"/>
              </a:tabLst>
            </a:pPr>
            <a:r>
              <a:rPr lang="en-US" sz="2000" dirty="0">
                <a:solidFill>
                  <a:schemeClr val="tx1"/>
                </a:solidFill>
                <a:cs typeface="Comic Sans MS"/>
              </a:rPr>
              <a:t>In </a:t>
            </a:r>
            <a:r>
              <a:rPr lang="en-US" sz="2000" spc="-5" dirty="0">
                <a:solidFill>
                  <a:schemeClr val="tx1"/>
                </a:solidFill>
                <a:cs typeface="Comic Sans MS"/>
              </a:rPr>
              <a:t>this test, the rated short-time withstand </a:t>
            </a:r>
            <a:r>
              <a:rPr lang="en-US" sz="2000" spc="-1115" dirty="0">
                <a:solidFill>
                  <a:schemeClr val="tx1"/>
                </a:solidFill>
                <a:cs typeface="Comic Sans MS"/>
              </a:rPr>
              <a:t> </a:t>
            </a:r>
            <a:r>
              <a:rPr lang="en-US" sz="2000" spc="-5" dirty="0">
                <a:solidFill>
                  <a:schemeClr val="tx1"/>
                </a:solidFill>
                <a:cs typeface="Comic Sans MS"/>
              </a:rPr>
              <a:t>current</a:t>
            </a:r>
            <a:r>
              <a:rPr lang="en-US" sz="2000" spc="25" dirty="0">
                <a:solidFill>
                  <a:schemeClr val="tx1"/>
                </a:solidFill>
                <a:cs typeface="Comic Sans MS"/>
              </a:rPr>
              <a:t> </a:t>
            </a:r>
            <a:r>
              <a:rPr lang="en-US" sz="2000" dirty="0">
                <a:solidFill>
                  <a:schemeClr val="tx1"/>
                </a:solidFill>
                <a:cs typeface="Comic Sans MS"/>
              </a:rPr>
              <a:t>is</a:t>
            </a:r>
            <a:r>
              <a:rPr lang="en-US" sz="2000" spc="50" dirty="0">
                <a:solidFill>
                  <a:schemeClr val="tx1"/>
                </a:solidFill>
                <a:cs typeface="Comic Sans MS"/>
              </a:rPr>
              <a:t> </a:t>
            </a:r>
            <a:r>
              <a:rPr lang="en-US" sz="2000" dirty="0">
                <a:solidFill>
                  <a:schemeClr val="tx1"/>
                </a:solidFill>
                <a:cs typeface="Comic Sans MS"/>
              </a:rPr>
              <a:t>applied</a:t>
            </a:r>
            <a:r>
              <a:rPr lang="en-US" sz="2000" spc="30" dirty="0">
                <a:solidFill>
                  <a:schemeClr val="tx1"/>
                </a:solidFill>
                <a:cs typeface="Comic Sans MS"/>
              </a:rPr>
              <a:t> </a:t>
            </a:r>
            <a:r>
              <a:rPr lang="en-US" sz="2000" spc="-5" dirty="0">
                <a:solidFill>
                  <a:schemeClr val="tx1"/>
                </a:solidFill>
                <a:cs typeface="Comic Sans MS"/>
              </a:rPr>
              <a:t>to</a:t>
            </a:r>
            <a:r>
              <a:rPr lang="en-US" sz="2000" spc="55" dirty="0">
                <a:solidFill>
                  <a:schemeClr val="tx1"/>
                </a:solidFill>
                <a:cs typeface="Comic Sans MS"/>
              </a:rPr>
              <a:t> </a:t>
            </a:r>
            <a:r>
              <a:rPr lang="en-US" sz="2000" spc="-5" dirty="0">
                <a:solidFill>
                  <a:schemeClr val="tx1"/>
                </a:solidFill>
                <a:cs typeface="Comic Sans MS"/>
              </a:rPr>
              <a:t>the</a:t>
            </a:r>
            <a:r>
              <a:rPr lang="en-US" sz="2000" spc="45" dirty="0">
                <a:solidFill>
                  <a:schemeClr val="tx1"/>
                </a:solidFill>
                <a:cs typeface="Comic Sans MS"/>
              </a:rPr>
              <a:t> </a:t>
            </a:r>
            <a:r>
              <a:rPr lang="en-US" sz="2000" spc="-5" dirty="0">
                <a:solidFill>
                  <a:schemeClr val="tx1"/>
                </a:solidFill>
                <a:cs typeface="Comic Sans MS"/>
              </a:rPr>
              <a:t>circuit</a:t>
            </a:r>
            <a:r>
              <a:rPr lang="en-US" sz="2000" spc="55" dirty="0">
                <a:solidFill>
                  <a:schemeClr val="tx1"/>
                </a:solidFill>
                <a:cs typeface="Comic Sans MS"/>
              </a:rPr>
              <a:t> </a:t>
            </a:r>
            <a:r>
              <a:rPr lang="en-US" sz="2000" spc="-5" dirty="0">
                <a:solidFill>
                  <a:schemeClr val="tx1"/>
                </a:solidFill>
                <a:cs typeface="Comic Sans MS"/>
              </a:rPr>
              <a:t>breaker </a:t>
            </a:r>
            <a:r>
              <a:rPr lang="en-US" sz="2000" dirty="0">
                <a:solidFill>
                  <a:schemeClr val="tx1"/>
                </a:solidFill>
                <a:cs typeface="Comic Sans MS"/>
              </a:rPr>
              <a:t> </a:t>
            </a:r>
            <a:r>
              <a:rPr lang="en-US" sz="2000" spc="-5" dirty="0">
                <a:solidFill>
                  <a:schemeClr val="tx1"/>
                </a:solidFill>
                <a:cs typeface="Comic Sans MS"/>
              </a:rPr>
              <a:t>under test for the specified duration of the </a:t>
            </a:r>
            <a:r>
              <a:rPr lang="en-US" sz="2000" dirty="0">
                <a:solidFill>
                  <a:schemeClr val="tx1"/>
                </a:solidFill>
                <a:cs typeface="Comic Sans MS"/>
              </a:rPr>
              <a:t> time.</a:t>
            </a:r>
          </a:p>
          <a:p>
            <a:pPr marL="0" marR="123825" indent="0">
              <a:lnSpc>
                <a:spcPct val="100000"/>
              </a:lnSpc>
              <a:spcBef>
                <a:spcPts val="105"/>
              </a:spcBef>
              <a:buSzPct val="96153"/>
              <a:buNone/>
              <a:tabLst>
                <a:tab pos="129539" algn="l"/>
              </a:tabLst>
            </a:pPr>
            <a:endParaRPr lang="en-US" sz="2000" dirty="0">
              <a:solidFill>
                <a:schemeClr val="tx1"/>
              </a:solidFill>
              <a:cs typeface="Comic Sans MS"/>
            </a:endParaRPr>
          </a:p>
          <a:p>
            <a:pPr marL="12700" marR="222885">
              <a:lnSpc>
                <a:spcPts val="3120"/>
              </a:lnSpc>
              <a:spcBef>
                <a:spcPts val="100"/>
              </a:spcBef>
              <a:buSzPct val="96153"/>
              <a:buFont typeface="Arial MT"/>
              <a:buChar char="•"/>
              <a:tabLst>
                <a:tab pos="129539" algn="l"/>
                <a:tab pos="6496050" algn="l"/>
              </a:tabLst>
            </a:pPr>
            <a:r>
              <a:rPr lang="en-US" sz="2000" dirty="0">
                <a:solidFill>
                  <a:schemeClr val="tx1"/>
                </a:solidFill>
                <a:cs typeface="Comic Sans MS"/>
              </a:rPr>
              <a:t>The </a:t>
            </a:r>
            <a:r>
              <a:rPr lang="en-US" sz="2000" spc="-5" dirty="0">
                <a:solidFill>
                  <a:schemeClr val="tx1"/>
                </a:solidFill>
                <a:cs typeface="Comic Sans MS"/>
              </a:rPr>
              <a:t>rated short </a:t>
            </a:r>
            <a:r>
              <a:rPr lang="en-US" sz="2000" dirty="0">
                <a:solidFill>
                  <a:schemeClr val="tx1"/>
                </a:solidFill>
                <a:cs typeface="Comic Sans MS"/>
              </a:rPr>
              <a:t>time </a:t>
            </a:r>
            <a:r>
              <a:rPr lang="en-US" sz="2000" spc="-5" dirty="0">
                <a:solidFill>
                  <a:schemeClr val="tx1"/>
                </a:solidFill>
                <a:cs typeface="Comic Sans MS"/>
              </a:rPr>
              <a:t>withstand current </a:t>
            </a:r>
            <a:r>
              <a:rPr lang="en-US" sz="2000" dirty="0">
                <a:solidFill>
                  <a:schemeClr val="tx1"/>
                </a:solidFill>
                <a:cs typeface="Comic Sans MS"/>
              </a:rPr>
              <a:t>is </a:t>
            </a:r>
            <a:r>
              <a:rPr lang="en-US" sz="2000" spc="5" dirty="0">
                <a:solidFill>
                  <a:schemeClr val="tx1"/>
                </a:solidFill>
                <a:cs typeface="Comic Sans MS"/>
              </a:rPr>
              <a:t> </a:t>
            </a:r>
            <a:r>
              <a:rPr lang="en-US" sz="2000" dirty="0">
                <a:solidFill>
                  <a:schemeClr val="tx1"/>
                </a:solidFill>
                <a:cs typeface="Comic Sans MS"/>
              </a:rPr>
              <a:t>equal </a:t>
            </a:r>
            <a:r>
              <a:rPr lang="en-US" sz="2000" spc="-5" dirty="0">
                <a:solidFill>
                  <a:schemeClr val="tx1"/>
                </a:solidFill>
                <a:cs typeface="Comic Sans MS"/>
              </a:rPr>
              <a:t>to </a:t>
            </a:r>
            <a:r>
              <a:rPr lang="en-US" sz="2000" dirty="0">
                <a:solidFill>
                  <a:schemeClr val="tx1"/>
                </a:solidFill>
                <a:cs typeface="Comic Sans MS"/>
              </a:rPr>
              <a:t>be </a:t>
            </a:r>
            <a:r>
              <a:rPr lang="en-US" sz="2000" spc="-5" dirty="0">
                <a:solidFill>
                  <a:schemeClr val="tx1"/>
                </a:solidFill>
                <a:cs typeface="Comic Sans MS"/>
              </a:rPr>
              <a:t>rated short circuit </a:t>
            </a:r>
            <a:r>
              <a:rPr lang="en-US" sz="2000" dirty="0">
                <a:solidFill>
                  <a:schemeClr val="tx1"/>
                </a:solidFill>
                <a:cs typeface="Comic Sans MS"/>
              </a:rPr>
              <a:t>breaking </a:t>
            </a:r>
            <a:r>
              <a:rPr lang="en-US" sz="2000" spc="5" dirty="0">
                <a:solidFill>
                  <a:schemeClr val="tx1"/>
                </a:solidFill>
                <a:cs typeface="Comic Sans MS"/>
              </a:rPr>
              <a:t> </a:t>
            </a:r>
            <a:r>
              <a:rPr lang="en-US" sz="2000" spc="-5" dirty="0">
                <a:solidFill>
                  <a:schemeClr val="tx1"/>
                </a:solidFill>
                <a:cs typeface="Comic Sans MS"/>
              </a:rPr>
              <a:t>current </a:t>
            </a:r>
            <a:r>
              <a:rPr lang="en-US" sz="2000" dirty="0">
                <a:solidFill>
                  <a:schemeClr val="tx1"/>
                </a:solidFill>
                <a:cs typeface="Comic Sans MS"/>
              </a:rPr>
              <a:t>and standard value </a:t>
            </a:r>
            <a:r>
              <a:rPr lang="en-US" sz="2000" spc="-5" dirty="0">
                <a:solidFill>
                  <a:schemeClr val="tx1"/>
                </a:solidFill>
                <a:cs typeface="Comic Sans MS"/>
              </a:rPr>
              <a:t>of rated duration </a:t>
            </a:r>
            <a:r>
              <a:rPr lang="en-US" sz="2000" spc="-1115" dirty="0">
                <a:solidFill>
                  <a:schemeClr val="tx1"/>
                </a:solidFill>
                <a:cs typeface="Comic Sans MS"/>
              </a:rPr>
              <a:t> </a:t>
            </a:r>
            <a:r>
              <a:rPr lang="en-US" sz="2000" spc="-5" dirty="0">
                <a:solidFill>
                  <a:schemeClr val="tx1"/>
                </a:solidFill>
                <a:cs typeface="Comic Sans MS"/>
              </a:rPr>
              <a:t>of</a:t>
            </a:r>
            <a:r>
              <a:rPr lang="en-US" sz="2000" dirty="0">
                <a:solidFill>
                  <a:schemeClr val="tx1"/>
                </a:solidFill>
                <a:cs typeface="Comic Sans MS"/>
              </a:rPr>
              <a:t> </a:t>
            </a:r>
            <a:r>
              <a:rPr lang="en-US" sz="2000" spc="-5" dirty="0">
                <a:solidFill>
                  <a:schemeClr val="tx1"/>
                </a:solidFill>
                <a:cs typeface="Comic Sans MS"/>
              </a:rPr>
              <a:t>short</a:t>
            </a:r>
            <a:r>
              <a:rPr lang="en-US" sz="2000" spc="-15" dirty="0">
                <a:solidFill>
                  <a:schemeClr val="tx1"/>
                </a:solidFill>
                <a:cs typeface="Comic Sans MS"/>
              </a:rPr>
              <a:t> </a:t>
            </a:r>
            <a:r>
              <a:rPr lang="en-US" sz="2000" spc="-5" dirty="0">
                <a:solidFill>
                  <a:schemeClr val="tx1"/>
                </a:solidFill>
                <a:cs typeface="Comic Sans MS"/>
              </a:rPr>
              <a:t>circuit</a:t>
            </a:r>
            <a:r>
              <a:rPr lang="en-US" sz="2000" spc="10" dirty="0">
                <a:solidFill>
                  <a:schemeClr val="tx1"/>
                </a:solidFill>
                <a:cs typeface="Comic Sans MS"/>
              </a:rPr>
              <a:t> </a:t>
            </a:r>
            <a:r>
              <a:rPr lang="en-US" sz="2000" spc="-5" dirty="0">
                <a:solidFill>
                  <a:schemeClr val="tx1"/>
                </a:solidFill>
                <a:cs typeface="Comic Sans MS"/>
              </a:rPr>
              <a:t>current</a:t>
            </a:r>
            <a:r>
              <a:rPr lang="en-US" sz="2000" dirty="0">
                <a:solidFill>
                  <a:schemeClr val="tx1"/>
                </a:solidFill>
                <a:cs typeface="Comic Sans MS"/>
              </a:rPr>
              <a:t> is</a:t>
            </a:r>
            <a:r>
              <a:rPr lang="en-US" sz="2000" spc="5" dirty="0">
                <a:solidFill>
                  <a:schemeClr val="tx1"/>
                </a:solidFill>
                <a:cs typeface="Comic Sans MS"/>
              </a:rPr>
              <a:t> </a:t>
            </a:r>
            <a:r>
              <a:rPr lang="en-US" sz="2000" dirty="0">
                <a:solidFill>
                  <a:schemeClr val="tx1"/>
                </a:solidFill>
                <a:cs typeface="Comic Sans MS"/>
              </a:rPr>
              <a:t>1</a:t>
            </a:r>
            <a:r>
              <a:rPr lang="en-US" sz="2000" spc="10" dirty="0">
                <a:solidFill>
                  <a:schemeClr val="tx1"/>
                </a:solidFill>
                <a:cs typeface="Comic Sans MS"/>
              </a:rPr>
              <a:t> </a:t>
            </a:r>
            <a:r>
              <a:rPr lang="en-US" sz="2000" spc="-5" dirty="0">
                <a:solidFill>
                  <a:schemeClr val="tx1"/>
                </a:solidFill>
                <a:cs typeface="Comic Sans MS"/>
              </a:rPr>
              <a:t>second</a:t>
            </a:r>
            <a:r>
              <a:rPr lang="en-US" sz="2000" spc="-15" dirty="0">
                <a:solidFill>
                  <a:schemeClr val="tx1"/>
                </a:solidFill>
                <a:cs typeface="Comic Sans MS"/>
              </a:rPr>
              <a:t> </a:t>
            </a:r>
            <a:r>
              <a:rPr lang="en-US" sz="2000" spc="-5" dirty="0">
                <a:solidFill>
                  <a:schemeClr val="tx1"/>
                </a:solidFill>
                <a:cs typeface="Comic Sans MS"/>
              </a:rPr>
              <a:t>or </a:t>
            </a:r>
            <a:r>
              <a:rPr lang="en-US" sz="2000" dirty="0">
                <a:solidFill>
                  <a:schemeClr val="tx1"/>
                </a:solidFill>
                <a:cs typeface="Comic Sans MS"/>
              </a:rPr>
              <a:t>3 </a:t>
            </a:r>
            <a:r>
              <a:rPr lang="en-US" sz="2000" spc="5" dirty="0">
                <a:solidFill>
                  <a:schemeClr val="tx1"/>
                </a:solidFill>
                <a:cs typeface="Comic Sans MS"/>
              </a:rPr>
              <a:t> </a:t>
            </a:r>
            <a:r>
              <a:rPr lang="en-US" sz="2000" spc="-5" dirty="0">
                <a:solidFill>
                  <a:schemeClr val="tx1"/>
                </a:solidFill>
                <a:cs typeface="Comic Sans MS"/>
              </a:rPr>
              <a:t>seconds.</a:t>
            </a:r>
            <a:endParaRPr lang="en-US" sz="2000" dirty="0">
              <a:solidFill>
                <a:schemeClr val="tx1"/>
              </a:solidFill>
              <a:cs typeface="Comic Sans MS"/>
            </a:endParaRPr>
          </a:p>
          <a:p>
            <a:pPr marL="128905" indent="-116839">
              <a:lnSpc>
                <a:spcPts val="3015"/>
              </a:lnSpc>
              <a:buSzPct val="96153"/>
              <a:buFont typeface="Arial MT"/>
              <a:buChar char="•"/>
              <a:tabLst>
                <a:tab pos="129539" algn="l"/>
              </a:tabLst>
            </a:pPr>
            <a:r>
              <a:rPr lang="en-US" sz="2000" dirty="0">
                <a:solidFill>
                  <a:schemeClr val="tx1"/>
                </a:solidFill>
                <a:cs typeface="Comic Sans MS"/>
              </a:rPr>
              <a:t>The</a:t>
            </a:r>
            <a:r>
              <a:rPr lang="en-US" sz="2000" spc="-25" dirty="0">
                <a:solidFill>
                  <a:schemeClr val="tx1"/>
                </a:solidFill>
                <a:cs typeface="Comic Sans MS"/>
              </a:rPr>
              <a:t> </a:t>
            </a:r>
            <a:r>
              <a:rPr lang="en-US" sz="2000" spc="-5" dirty="0">
                <a:solidFill>
                  <a:schemeClr val="tx1"/>
                </a:solidFill>
                <a:cs typeface="Comic Sans MS"/>
              </a:rPr>
              <a:t>current</a:t>
            </a:r>
            <a:r>
              <a:rPr lang="en-US" sz="2000" spc="-25" dirty="0">
                <a:solidFill>
                  <a:schemeClr val="tx1"/>
                </a:solidFill>
                <a:cs typeface="Comic Sans MS"/>
              </a:rPr>
              <a:t> </a:t>
            </a:r>
            <a:r>
              <a:rPr lang="en-US" sz="2000" dirty="0">
                <a:solidFill>
                  <a:schemeClr val="tx1"/>
                </a:solidFill>
                <a:cs typeface="Comic Sans MS"/>
              </a:rPr>
              <a:t>is</a:t>
            </a:r>
            <a:r>
              <a:rPr lang="en-US" sz="2000" spc="-15" dirty="0">
                <a:solidFill>
                  <a:schemeClr val="tx1"/>
                </a:solidFill>
                <a:cs typeface="Comic Sans MS"/>
              </a:rPr>
              <a:t> </a:t>
            </a:r>
            <a:r>
              <a:rPr lang="en-US" sz="2000" dirty="0">
                <a:solidFill>
                  <a:schemeClr val="tx1"/>
                </a:solidFill>
                <a:cs typeface="Comic Sans MS"/>
              </a:rPr>
              <a:t>measured</a:t>
            </a:r>
            <a:r>
              <a:rPr lang="en-US" sz="2000" spc="-50" dirty="0">
                <a:solidFill>
                  <a:schemeClr val="tx1"/>
                </a:solidFill>
                <a:cs typeface="Comic Sans MS"/>
              </a:rPr>
              <a:t> </a:t>
            </a:r>
            <a:r>
              <a:rPr lang="en-US" sz="2000" dirty="0">
                <a:solidFill>
                  <a:schemeClr val="tx1"/>
                </a:solidFill>
                <a:cs typeface="Comic Sans MS"/>
              </a:rPr>
              <a:t>by</a:t>
            </a:r>
            <a:r>
              <a:rPr lang="en-US" sz="2000" spc="-20" dirty="0">
                <a:solidFill>
                  <a:schemeClr val="tx1"/>
                </a:solidFill>
                <a:cs typeface="Comic Sans MS"/>
              </a:rPr>
              <a:t> </a:t>
            </a:r>
            <a:r>
              <a:rPr lang="en-US" sz="2000" dirty="0">
                <a:solidFill>
                  <a:schemeClr val="tx1"/>
                </a:solidFill>
                <a:cs typeface="Comic Sans MS"/>
              </a:rPr>
              <a:t>taking</a:t>
            </a:r>
            <a:r>
              <a:rPr lang="en-US" sz="2000" spc="-30" dirty="0">
                <a:solidFill>
                  <a:schemeClr val="tx1"/>
                </a:solidFill>
                <a:cs typeface="Comic Sans MS"/>
              </a:rPr>
              <a:t> </a:t>
            </a:r>
            <a:r>
              <a:rPr lang="en-US" sz="2000" dirty="0">
                <a:solidFill>
                  <a:schemeClr val="tx1"/>
                </a:solidFill>
                <a:cs typeface="Comic Sans MS"/>
              </a:rPr>
              <a:t>an</a:t>
            </a:r>
            <a:r>
              <a:rPr lang="en-US" dirty="0">
                <a:solidFill>
                  <a:schemeClr val="tx1"/>
                </a:solidFill>
                <a:cs typeface="Comic Sans MS"/>
              </a:rPr>
              <a:t> </a:t>
            </a:r>
            <a:r>
              <a:rPr lang="en-US" sz="2000" spc="-5" dirty="0">
                <a:solidFill>
                  <a:schemeClr val="tx1"/>
                </a:solidFill>
                <a:cs typeface="Comic Sans MS"/>
              </a:rPr>
              <a:t>oscillograph of the short circuit current wave. </a:t>
            </a:r>
            <a:r>
              <a:rPr lang="en-US" sz="2000" spc="-1115" dirty="0">
                <a:solidFill>
                  <a:schemeClr val="tx1"/>
                </a:solidFill>
                <a:cs typeface="Comic Sans MS"/>
              </a:rPr>
              <a:t> </a:t>
            </a:r>
            <a:r>
              <a:rPr lang="en-US" sz="2000" spc="-5" dirty="0">
                <a:solidFill>
                  <a:schemeClr val="tx1"/>
                </a:solidFill>
                <a:cs typeface="Comic Sans MS"/>
              </a:rPr>
              <a:t>After the test, there should </a:t>
            </a:r>
            <a:r>
              <a:rPr lang="en-US" sz="2000" dirty="0">
                <a:solidFill>
                  <a:schemeClr val="tx1"/>
                </a:solidFill>
                <a:cs typeface="Comic Sans MS"/>
              </a:rPr>
              <a:t>be no mechanical </a:t>
            </a:r>
            <a:r>
              <a:rPr lang="en-US" sz="2000" spc="-1120" dirty="0">
                <a:solidFill>
                  <a:schemeClr val="tx1"/>
                </a:solidFill>
                <a:cs typeface="Comic Sans MS"/>
              </a:rPr>
              <a:t> </a:t>
            </a:r>
            <a:r>
              <a:rPr lang="en-US" sz="2000" spc="-5" dirty="0">
                <a:solidFill>
                  <a:schemeClr val="tx1"/>
                </a:solidFill>
                <a:cs typeface="Comic Sans MS"/>
              </a:rPr>
              <a:t>or</a:t>
            </a:r>
            <a:r>
              <a:rPr lang="en-US" sz="2000" spc="-35" dirty="0">
                <a:solidFill>
                  <a:schemeClr val="tx1"/>
                </a:solidFill>
                <a:cs typeface="Comic Sans MS"/>
              </a:rPr>
              <a:t> </a:t>
            </a:r>
            <a:r>
              <a:rPr lang="en-US" sz="2000" dirty="0">
                <a:solidFill>
                  <a:schemeClr val="tx1"/>
                </a:solidFill>
                <a:cs typeface="Comic Sans MS"/>
              </a:rPr>
              <a:t>insulation</a:t>
            </a:r>
            <a:r>
              <a:rPr lang="en-US" sz="2000" spc="-40" dirty="0">
                <a:solidFill>
                  <a:schemeClr val="tx1"/>
                </a:solidFill>
                <a:cs typeface="Comic Sans MS"/>
              </a:rPr>
              <a:t> </a:t>
            </a:r>
            <a:r>
              <a:rPr lang="en-US" sz="2000" dirty="0">
                <a:solidFill>
                  <a:schemeClr val="tx1"/>
                </a:solidFill>
                <a:cs typeface="Comic Sans MS"/>
              </a:rPr>
              <a:t>damage</a:t>
            </a:r>
            <a:r>
              <a:rPr lang="en-US" sz="2000" spc="-35" dirty="0">
                <a:solidFill>
                  <a:schemeClr val="tx1"/>
                </a:solidFill>
                <a:cs typeface="Comic Sans MS"/>
              </a:rPr>
              <a:t> </a:t>
            </a:r>
            <a:r>
              <a:rPr lang="en-US" sz="2000" spc="5" dirty="0">
                <a:solidFill>
                  <a:schemeClr val="tx1"/>
                </a:solidFill>
                <a:cs typeface="Comic Sans MS"/>
              </a:rPr>
              <a:t>and</a:t>
            </a:r>
            <a:r>
              <a:rPr lang="en-US" sz="2000" spc="-5" dirty="0">
                <a:solidFill>
                  <a:schemeClr val="tx1"/>
                </a:solidFill>
                <a:cs typeface="Comic Sans MS"/>
              </a:rPr>
              <a:t> </a:t>
            </a:r>
            <a:r>
              <a:rPr lang="en-US" sz="2000" spc="5" dirty="0">
                <a:solidFill>
                  <a:schemeClr val="tx1"/>
                </a:solidFill>
                <a:cs typeface="Comic Sans MS"/>
              </a:rPr>
              <a:t>any</a:t>
            </a:r>
            <a:r>
              <a:rPr lang="en-US" sz="2000" spc="-30" dirty="0">
                <a:solidFill>
                  <a:schemeClr val="tx1"/>
                </a:solidFill>
                <a:cs typeface="Comic Sans MS"/>
              </a:rPr>
              <a:t> </a:t>
            </a:r>
            <a:r>
              <a:rPr lang="en-US" sz="2000" spc="-5" dirty="0">
                <a:solidFill>
                  <a:schemeClr val="tx1"/>
                </a:solidFill>
                <a:cs typeface="Comic Sans MS"/>
              </a:rPr>
              <a:t>contact</a:t>
            </a:r>
            <a:r>
              <a:rPr lang="en-US" sz="2000" spc="-10" dirty="0">
                <a:solidFill>
                  <a:schemeClr val="tx1"/>
                </a:solidFill>
                <a:cs typeface="Comic Sans MS"/>
              </a:rPr>
              <a:t> </a:t>
            </a:r>
            <a:r>
              <a:rPr lang="en-US" sz="2000" spc="-5" dirty="0">
                <a:solidFill>
                  <a:schemeClr val="tx1"/>
                </a:solidFill>
                <a:cs typeface="Comic Sans MS"/>
              </a:rPr>
              <a:t>welding.</a:t>
            </a:r>
            <a:endParaRPr lang="en-US" sz="2000" dirty="0">
              <a:solidFill>
                <a:schemeClr val="tx1"/>
              </a:solidFill>
              <a:cs typeface="Comic Sans MS"/>
            </a:endParaRPr>
          </a:p>
          <a:p>
            <a:endParaRPr lang="en-IN" dirty="0"/>
          </a:p>
        </p:txBody>
      </p:sp>
      <p:sp>
        <p:nvSpPr>
          <p:cNvPr id="4" name="Slide Number Placeholder 3">
            <a:extLst>
              <a:ext uri="{FF2B5EF4-FFF2-40B4-BE49-F238E27FC236}">
                <a16:creationId xmlns:a16="http://schemas.microsoft.com/office/drawing/2014/main" id="{93F7C3F2-CE0A-4B2F-96CD-6A6296237C1D}"/>
              </a:ext>
            </a:extLst>
          </p:cNvPr>
          <p:cNvSpPr>
            <a:spLocks noGrp="1"/>
          </p:cNvSpPr>
          <p:nvPr>
            <p:ph type="sldNum" sz="quarter" idx="12"/>
          </p:nvPr>
        </p:nvSpPr>
        <p:spPr/>
        <p:txBody>
          <a:bodyPr/>
          <a:lstStyle/>
          <a:p>
            <a:fld id="{CA9F79F9-620A-454C-B44A-099229A02D1C}" type="slidenum">
              <a:rPr lang="en-IN" smtClean="0"/>
              <a:pPr/>
              <a:t>134</a:t>
            </a:fld>
            <a:endParaRPr lang="en-IN"/>
          </a:p>
        </p:txBody>
      </p:sp>
      <p:pic>
        <p:nvPicPr>
          <p:cNvPr id="5" name="Picture 4">
            <a:extLst>
              <a:ext uri="{FF2B5EF4-FFF2-40B4-BE49-F238E27FC236}">
                <a16:creationId xmlns:a16="http://schemas.microsoft.com/office/drawing/2014/main" id="{6F6C8C03-269D-4257-9619-2CCB630493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213453343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15910-0F6A-49B0-ACE0-FD7F007D1E94}"/>
              </a:ext>
            </a:extLst>
          </p:cNvPr>
          <p:cNvSpPr>
            <a:spLocks noGrp="1"/>
          </p:cNvSpPr>
          <p:nvPr>
            <p:ph type="title"/>
          </p:nvPr>
        </p:nvSpPr>
        <p:spPr>
          <a:xfrm>
            <a:off x="1097280" y="286603"/>
            <a:ext cx="7141198" cy="1450757"/>
          </a:xfrm>
        </p:spPr>
        <p:txBody>
          <a:bodyPr/>
          <a:lstStyle/>
          <a:p>
            <a:r>
              <a:rPr lang="en-IN" sz="4800" spc="-35" dirty="0">
                <a:solidFill>
                  <a:srgbClr val="FF0000"/>
                </a:solidFill>
              </a:rPr>
              <a:t>Website</a:t>
            </a:r>
            <a:r>
              <a:rPr lang="en-IN" sz="4800" spc="-114" dirty="0">
                <a:solidFill>
                  <a:srgbClr val="FF0000"/>
                </a:solidFill>
              </a:rPr>
              <a:t> </a:t>
            </a:r>
            <a:r>
              <a:rPr lang="en-IN" sz="4800" spc="-25" dirty="0">
                <a:solidFill>
                  <a:srgbClr val="FF0000"/>
                </a:solidFill>
              </a:rPr>
              <a:t>References</a:t>
            </a:r>
            <a:endParaRPr lang="en-IN" dirty="0"/>
          </a:p>
        </p:txBody>
      </p:sp>
      <p:sp>
        <p:nvSpPr>
          <p:cNvPr id="3" name="Content Placeholder 2">
            <a:extLst>
              <a:ext uri="{FF2B5EF4-FFF2-40B4-BE49-F238E27FC236}">
                <a16:creationId xmlns:a16="http://schemas.microsoft.com/office/drawing/2014/main" id="{F241EC0F-7FCC-471E-B5D8-1019C05CD300}"/>
              </a:ext>
            </a:extLst>
          </p:cNvPr>
          <p:cNvSpPr>
            <a:spLocks noGrp="1"/>
          </p:cNvSpPr>
          <p:nvPr>
            <p:ph idx="1"/>
          </p:nvPr>
        </p:nvSpPr>
        <p:spPr>
          <a:xfrm>
            <a:off x="1097280" y="1845734"/>
            <a:ext cx="5427807" cy="2149217"/>
          </a:xfrm>
        </p:spPr>
        <p:txBody>
          <a:bodyPr/>
          <a:lstStyle/>
          <a:p>
            <a:pPr marL="355600" indent="-343535">
              <a:lnSpc>
                <a:spcPct val="100000"/>
              </a:lnSpc>
              <a:spcBef>
                <a:spcPts val="770"/>
              </a:spcBef>
              <a:buClr>
                <a:srgbClr val="000000"/>
              </a:buClr>
              <a:buFont typeface="Arial MT"/>
              <a:buChar char="•"/>
              <a:tabLst>
                <a:tab pos="355600" algn="l"/>
                <a:tab pos="356235" algn="l"/>
              </a:tabLst>
            </a:pPr>
            <a:r>
              <a:rPr lang="en-IN" sz="2000" u="heavy" spc="-20" dirty="0">
                <a:solidFill>
                  <a:srgbClr val="0000FF"/>
                </a:solidFill>
                <a:uFill>
                  <a:solidFill>
                    <a:srgbClr val="0000FF"/>
                  </a:solidFill>
                </a:uFill>
                <a:latin typeface="Calibri"/>
                <a:cs typeface="Calibri"/>
                <a:hlinkClick r:id="rId2"/>
              </a:rPr>
              <a:t>www.slideshare.net</a:t>
            </a:r>
            <a:endParaRPr lang="en-IN" sz="2000" dirty="0">
              <a:latin typeface="Calibri"/>
              <a:cs typeface="Calibri"/>
            </a:endParaRPr>
          </a:p>
          <a:p>
            <a:pPr marL="355600" indent="-343535">
              <a:lnSpc>
                <a:spcPct val="100000"/>
              </a:lnSpc>
              <a:spcBef>
                <a:spcPts val="675"/>
              </a:spcBef>
              <a:buClr>
                <a:srgbClr val="000000"/>
              </a:buClr>
              <a:buFont typeface="Arial MT"/>
              <a:buChar char="•"/>
              <a:tabLst>
                <a:tab pos="355600" algn="l"/>
                <a:tab pos="356235" algn="l"/>
              </a:tabLst>
            </a:pPr>
            <a:r>
              <a:rPr lang="en-IN" sz="2000" u="heavy" spc="-20" dirty="0">
                <a:solidFill>
                  <a:srgbClr val="0000FF"/>
                </a:solidFill>
                <a:uFill>
                  <a:solidFill>
                    <a:srgbClr val="0000FF"/>
                  </a:solidFill>
                </a:uFill>
                <a:latin typeface="Calibri"/>
                <a:cs typeface="Calibri"/>
                <a:hlinkClick r:id="rId3"/>
              </a:rPr>
              <a:t>www.scribd.com</a:t>
            </a:r>
            <a:endParaRPr lang="en-IN" sz="2000" dirty="0">
              <a:latin typeface="Calibri"/>
              <a:cs typeface="Calibri"/>
            </a:endParaRPr>
          </a:p>
          <a:p>
            <a:pPr marL="355600" indent="-343535">
              <a:lnSpc>
                <a:spcPct val="100000"/>
              </a:lnSpc>
              <a:spcBef>
                <a:spcPts val="670"/>
              </a:spcBef>
              <a:buClr>
                <a:srgbClr val="000000"/>
              </a:buClr>
              <a:buFont typeface="Arial MT"/>
              <a:buChar char="•"/>
              <a:tabLst>
                <a:tab pos="355600" algn="l"/>
                <a:tab pos="356235" algn="l"/>
              </a:tabLst>
            </a:pPr>
            <a:r>
              <a:rPr lang="en-IN" sz="2000" u="heavy" spc="-20" dirty="0">
                <a:solidFill>
                  <a:srgbClr val="0000FF"/>
                </a:solidFill>
                <a:uFill>
                  <a:solidFill>
                    <a:srgbClr val="0000FF"/>
                  </a:solidFill>
                </a:uFill>
                <a:latin typeface="Calibri"/>
                <a:cs typeface="Calibri"/>
                <a:hlinkClick r:id="rId4"/>
              </a:rPr>
              <a:t>www.slideworld.com</a:t>
            </a:r>
            <a:endParaRPr lang="en-IN" sz="2000" dirty="0">
              <a:latin typeface="Calibri"/>
              <a:cs typeface="Calibri"/>
            </a:endParaRPr>
          </a:p>
          <a:p>
            <a:pPr marL="355600" indent="-343535">
              <a:lnSpc>
                <a:spcPct val="100000"/>
              </a:lnSpc>
              <a:spcBef>
                <a:spcPts val="670"/>
              </a:spcBef>
              <a:buClr>
                <a:srgbClr val="000000"/>
              </a:buClr>
              <a:buFont typeface="Arial MT"/>
              <a:buChar char="•"/>
              <a:tabLst>
                <a:tab pos="355600" algn="l"/>
                <a:tab pos="356235" algn="l"/>
              </a:tabLst>
            </a:pPr>
            <a:r>
              <a:rPr lang="en-IN" sz="2000" b="1" u="heavy" spc="-20" dirty="0">
                <a:solidFill>
                  <a:srgbClr val="0000FF"/>
                </a:solidFill>
                <a:uFill>
                  <a:solidFill>
                    <a:srgbClr val="0000FF"/>
                  </a:solidFill>
                </a:uFill>
                <a:latin typeface="Calibri"/>
                <a:cs typeface="Calibri"/>
                <a:hlinkClick r:id="rId5"/>
              </a:rPr>
              <a:t>www.nptel</a:t>
            </a:r>
            <a:r>
              <a:rPr lang="en-IN" sz="2000" u="heavy" spc="-20" dirty="0">
                <a:solidFill>
                  <a:srgbClr val="0000FF"/>
                </a:solidFill>
                <a:uFill>
                  <a:solidFill>
                    <a:srgbClr val="0000FF"/>
                  </a:solidFill>
                </a:uFill>
                <a:latin typeface="Calibri"/>
                <a:cs typeface="Calibri"/>
                <a:hlinkClick r:id="rId5"/>
              </a:rPr>
              <a:t>.ac.in</a:t>
            </a:r>
            <a:endParaRPr lang="en-IN" sz="2000" dirty="0">
              <a:latin typeface="Calibri"/>
              <a:cs typeface="Calibri"/>
            </a:endParaRPr>
          </a:p>
          <a:p>
            <a:endParaRPr lang="en-IN" dirty="0"/>
          </a:p>
        </p:txBody>
      </p:sp>
      <p:sp>
        <p:nvSpPr>
          <p:cNvPr id="4" name="Slide Number Placeholder 3">
            <a:extLst>
              <a:ext uri="{FF2B5EF4-FFF2-40B4-BE49-F238E27FC236}">
                <a16:creationId xmlns:a16="http://schemas.microsoft.com/office/drawing/2014/main" id="{ACDDB15E-3D05-4B32-BF82-B87F9AC38F38}"/>
              </a:ext>
            </a:extLst>
          </p:cNvPr>
          <p:cNvSpPr>
            <a:spLocks noGrp="1"/>
          </p:cNvSpPr>
          <p:nvPr>
            <p:ph type="sldNum" sz="quarter" idx="12"/>
          </p:nvPr>
        </p:nvSpPr>
        <p:spPr/>
        <p:txBody>
          <a:bodyPr/>
          <a:lstStyle/>
          <a:p>
            <a:fld id="{CA9F79F9-620A-454C-B44A-099229A02D1C}" type="slidenum">
              <a:rPr lang="en-IN" smtClean="0"/>
              <a:pPr/>
              <a:t>135</a:t>
            </a:fld>
            <a:endParaRPr lang="en-IN"/>
          </a:p>
        </p:txBody>
      </p:sp>
      <p:pic>
        <p:nvPicPr>
          <p:cNvPr id="5" name="Picture 4">
            <a:extLst>
              <a:ext uri="{FF2B5EF4-FFF2-40B4-BE49-F238E27FC236}">
                <a16:creationId xmlns:a16="http://schemas.microsoft.com/office/drawing/2014/main" id="{8822E506-70D2-4531-B83D-4F788D884F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3956721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17578" y="251020"/>
            <a:ext cx="7084380" cy="5808216"/>
          </a:xfrm>
          <a:prstGeom prst="rect">
            <a:avLst/>
          </a:prstGeom>
        </p:spPr>
      </p:pic>
      <p:pic>
        <p:nvPicPr>
          <p:cNvPr id="3" name="Picture 2">
            <a:extLst>
              <a:ext uri="{FF2B5EF4-FFF2-40B4-BE49-F238E27FC236}">
                <a16:creationId xmlns:a16="http://schemas.microsoft.com/office/drawing/2014/main" id="{899D637B-0B00-49C4-905D-073C6756C2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1451" y="251020"/>
            <a:ext cx="2556769" cy="894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48069" y="290744"/>
            <a:ext cx="8309500" cy="5950258"/>
          </a:xfrm>
          <a:prstGeom prst="rect">
            <a:avLst/>
          </a:prstGeom>
        </p:spPr>
      </p:pic>
      <p:pic>
        <p:nvPicPr>
          <p:cNvPr id="3" name="Picture 2">
            <a:extLst>
              <a:ext uri="{FF2B5EF4-FFF2-40B4-BE49-F238E27FC236}">
                <a16:creationId xmlns:a16="http://schemas.microsoft.com/office/drawing/2014/main" id="{9B2C66FA-4680-41F8-B3E3-93D12EF7D0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1452" y="251020"/>
            <a:ext cx="2485748" cy="894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41539" y="152400"/>
            <a:ext cx="8771138" cy="5715000"/>
          </a:xfrm>
          <a:prstGeom prst="rect">
            <a:avLst/>
          </a:prstGeom>
        </p:spPr>
      </p:pic>
      <p:pic>
        <p:nvPicPr>
          <p:cNvPr id="3" name="Picture 2">
            <a:extLst>
              <a:ext uri="{FF2B5EF4-FFF2-40B4-BE49-F238E27FC236}">
                <a16:creationId xmlns:a16="http://schemas.microsoft.com/office/drawing/2014/main" id="{73539221-D09B-43D3-8923-7FF7AC0B9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7984" y="251020"/>
            <a:ext cx="2379216" cy="78766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2761" y="152400"/>
            <a:ext cx="8637973" cy="5733495"/>
          </a:xfrm>
          <a:prstGeom prst="rect">
            <a:avLst/>
          </a:prstGeom>
        </p:spPr>
      </p:pic>
      <p:pic>
        <p:nvPicPr>
          <p:cNvPr id="3" name="Picture 2">
            <a:extLst>
              <a:ext uri="{FF2B5EF4-FFF2-40B4-BE49-F238E27FC236}">
                <a16:creationId xmlns:a16="http://schemas.microsoft.com/office/drawing/2014/main" id="{64E5169A-F99F-4FB1-AA3F-D58256ACC6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7984" y="251020"/>
            <a:ext cx="2379216" cy="78766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72357" y="612559"/>
            <a:ext cx="8522563" cy="5131293"/>
          </a:xfrm>
          <a:prstGeom prst="rect">
            <a:avLst/>
          </a:prstGeom>
        </p:spPr>
      </p:pic>
      <p:pic>
        <p:nvPicPr>
          <p:cNvPr id="3" name="Picture 2">
            <a:extLst>
              <a:ext uri="{FF2B5EF4-FFF2-40B4-BE49-F238E27FC236}">
                <a16:creationId xmlns:a16="http://schemas.microsoft.com/office/drawing/2014/main" id="{0FEB48E4-287E-48FA-856E-704F3DA16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7984" y="251020"/>
            <a:ext cx="2379216" cy="78766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07868" y="533400"/>
            <a:ext cx="8238478" cy="5290351"/>
          </a:xfrm>
          <a:prstGeom prst="rect">
            <a:avLst/>
          </a:prstGeom>
        </p:spPr>
      </p:pic>
      <p:pic>
        <p:nvPicPr>
          <p:cNvPr id="3" name="Picture 2">
            <a:extLst>
              <a:ext uri="{FF2B5EF4-FFF2-40B4-BE49-F238E27FC236}">
                <a16:creationId xmlns:a16="http://schemas.microsoft.com/office/drawing/2014/main" id="{EA959151-CC44-4FDD-BD24-91B6B53DEA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7984" y="251020"/>
            <a:ext cx="2379216" cy="78766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3483" cy="6858000"/>
          </a:xfrm>
        </p:spPr>
        <p:txBody>
          <a:bodyPr/>
          <a:lstStyle/>
          <a:p>
            <a:pPr algn="ctr"/>
            <a:br>
              <a:rPr lang="en-US" sz="3600" b="1" dirty="0"/>
            </a:br>
            <a:endParaRPr lang="en-IN" sz="3600" b="1" dirty="0"/>
          </a:p>
        </p:txBody>
      </p:sp>
      <p:sp>
        <p:nvSpPr>
          <p:cNvPr id="3" name="Content Placeholder 2"/>
          <p:cNvSpPr>
            <a:spLocks noGrp="1"/>
          </p:cNvSpPr>
          <p:nvPr>
            <p:ph idx="1"/>
          </p:nvPr>
        </p:nvSpPr>
        <p:spPr>
          <a:xfrm>
            <a:off x="337625" y="211016"/>
            <a:ext cx="11549575" cy="6358596"/>
          </a:xfrm>
        </p:spPr>
        <p:txBody>
          <a:bodyPr>
            <a:normAutofit/>
          </a:bodyPr>
          <a:lstStyle/>
          <a:p>
            <a:pPr algn="ctr">
              <a:buNone/>
            </a:pPr>
            <a:r>
              <a:rPr lang="en-US" sz="3200" dirty="0"/>
              <a:t>Table of Contents</a:t>
            </a:r>
          </a:p>
          <a:p>
            <a:pPr>
              <a:buNone/>
            </a:pPr>
            <a:endParaRPr lang="en-US" sz="3200" dirty="0"/>
          </a:p>
          <a:p>
            <a:r>
              <a:rPr lang="en-IN" sz="3000" dirty="0"/>
              <a:t>   </a:t>
            </a:r>
          </a:p>
          <a:p>
            <a:pPr marL="190500" marR="314325" algn="just">
              <a:spcBef>
                <a:spcPts val="20"/>
              </a:spcBef>
              <a:spcAft>
                <a:spcPts val="0"/>
              </a:spcAft>
            </a:pPr>
            <a:endParaRPr lang="en-US" sz="1800" dirty="0">
              <a:effectLst/>
              <a:latin typeface="Cambria" panose="02040503050406030204" pitchFamily="18" charset="0"/>
              <a:ea typeface="Times New Roman" panose="02020603050405020304" pitchFamily="18" charset="0"/>
            </a:endParaRPr>
          </a:p>
          <a:p>
            <a:pPr marL="190500" marR="314325" algn="just">
              <a:spcBef>
                <a:spcPts val="20"/>
              </a:spcBef>
              <a:spcAft>
                <a:spcPts val="0"/>
              </a:spcAft>
            </a:pPr>
            <a:r>
              <a:rPr lang="en-US" sz="1800" dirty="0">
                <a:effectLst/>
                <a:latin typeface="Cambria" panose="02040503050406030204" pitchFamily="18" charset="0"/>
                <a:ea typeface="Times New Roman" panose="02020603050405020304" pitchFamily="18" charset="0"/>
              </a:rPr>
              <a:t>Introduction: Principle and need for protective schemes, Nature and causes of faults, Zones of</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protection, Primary and back-up protection, Basic principle of operation of protective system,</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Components of Protection System. Sequence Components and Fault Analysis: sequence impedance,</a:t>
            </a:r>
            <a:r>
              <a:rPr lang="en-US" sz="1800" spc="-250"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fault calculations, Single line to ground fault, Line to ground fault with </a:t>
            </a:r>
            <a:r>
              <a:rPr lang="en-US" sz="1800" dirty="0" err="1">
                <a:effectLst/>
                <a:latin typeface="Cambria" panose="02040503050406030204" pitchFamily="18" charset="0"/>
                <a:ea typeface="Times New Roman" panose="02020603050405020304" pitchFamily="18" charset="0"/>
              </a:rPr>
              <a:t>Zf</a:t>
            </a:r>
            <a:r>
              <a:rPr lang="en-US" sz="1800" dirty="0">
                <a:effectLst/>
                <a:latin typeface="Cambria" panose="02040503050406030204" pitchFamily="18" charset="0"/>
                <a:ea typeface="Times New Roman" panose="02020603050405020304" pitchFamily="18" charset="0"/>
              </a:rPr>
              <a:t>, Faults in Power systems,</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Concept</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of</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short circuit</a:t>
            </a:r>
            <a:r>
              <a:rPr lang="en-US" sz="1800" spc="10"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capacity</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of</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a Bus</a:t>
            </a:r>
            <a:r>
              <a:rPr lang="en-US" sz="1800" dirty="0">
                <a:effectLst/>
                <a:latin typeface="Times New Roman" panose="02020603050405020304" pitchFamily="18" charset="0"/>
                <a:ea typeface="Times New Roman" panose="02020603050405020304" pitchFamily="18" charset="0"/>
              </a:rPr>
              <a:t>.</a:t>
            </a:r>
            <a:endParaRPr lang="en-IN" sz="1800" dirty="0">
              <a:effectLst/>
              <a:latin typeface="Times New Roman" panose="02020603050405020304" pitchFamily="18" charset="0"/>
              <a:ea typeface="Times New Roman" panose="02020603050405020304" pitchFamily="18" charset="0"/>
            </a:endParaRPr>
          </a:p>
          <a:p>
            <a:pPr lvl="1">
              <a:buNone/>
            </a:pPr>
            <a:endParaRPr lang="en-IN" dirty="0"/>
          </a:p>
          <a:p>
            <a:pPr lvl="1">
              <a:buNone/>
            </a:pPr>
            <a:r>
              <a:rPr lang="en-US" sz="2000" dirty="0"/>
              <a:t> </a:t>
            </a:r>
            <a:r>
              <a:rPr lang="en-IN" sz="2000" dirty="0"/>
              <a:t>  </a:t>
            </a:r>
          </a:p>
          <a:p>
            <a:pPr lvl="1">
              <a:buNone/>
            </a:pPr>
            <a:r>
              <a:rPr lang="en-IN" sz="2000" dirty="0"/>
              <a:t>   </a:t>
            </a:r>
            <a:r>
              <a:rPr lang="en-US" sz="1800" dirty="0">
                <a:effectLst/>
                <a:latin typeface="Cambria" panose="02040503050406030204" pitchFamily="18" charset="0"/>
                <a:ea typeface="Times New Roman" panose="02020603050405020304" pitchFamily="18" charset="0"/>
              </a:rPr>
              <a:t>Operating Principles and Relay Construction: Relay design and construction, Relay classification,</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Types</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of</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Electromagnetic</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relays,</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Theory</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of</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Induction</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relay</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torque,</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General</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Equations</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of</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Comparators and Electromagnetic Relays, Over Current relays, Directional relays, Distance relays,</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Differential relays. Feeder Protection: Over current, Distance and Pilot Protection. Static Relays:</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(Comparators and different relays) Amplitude comparator, Phase Comparator, Coincidence type</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phase comparator, Basic elements of a static relay, Over Current Relays, Differential Protection,</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Static</a:t>
            </a:r>
            <a:r>
              <a:rPr lang="en-US" sz="1800" spc="-10"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distance</a:t>
            </a:r>
            <a:r>
              <a:rPr lang="en-US" sz="1800" spc="-10"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Protection.</a:t>
            </a:r>
            <a:endParaRPr lang="en-IN" sz="1800" dirty="0">
              <a:effectLst/>
              <a:latin typeface="Times New Roman" panose="02020603050405020304" pitchFamily="18" charset="0"/>
              <a:ea typeface="Times New Roman" panose="02020603050405020304" pitchFamily="18" charset="0"/>
            </a:endParaRPr>
          </a:p>
          <a:p>
            <a:pPr lvl="1">
              <a:buNone/>
            </a:pPr>
            <a:endParaRPr lang="en-IN"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2</a:t>
            </a:fld>
            <a:endParaRPr lang="en-IN"/>
          </a:p>
        </p:txBody>
      </p:sp>
      <p:sp>
        <p:nvSpPr>
          <p:cNvPr id="6" name="Oval 5"/>
          <p:cNvSpPr/>
          <p:nvPr/>
        </p:nvSpPr>
        <p:spPr>
          <a:xfrm>
            <a:off x="136169" y="1684165"/>
            <a:ext cx="886264" cy="3046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01</a:t>
            </a:r>
            <a:endParaRPr lang="en-IN" sz="2400" b="1" dirty="0"/>
          </a:p>
        </p:txBody>
      </p:sp>
      <p:sp>
        <p:nvSpPr>
          <p:cNvPr id="8" name="Oval 7"/>
          <p:cNvSpPr/>
          <p:nvPr/>
        </p:nvSpPr>
        <p:spPr>
          <a:xfrm>
            <a:off x="164304" y="3429000"/>
            <a:ext cx="829994" cy="251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02</a:t>
            </a:r>
            <a:endParaRPr lang="en-IN" sz="2400" b="1" dirty="0"/>
          </a:p>
        </p:txBody>
      </p:sp>
      <p:pic>
        <p:nvPicPr>
          <p:cNvPr id="10" name="Picture 9">
            <a:extLst>
              <a:ext uri="{FF2B5EF4-FFF2-40B4-BE49-F238E27FC236}">
                <a16:creationId xmlns:a16="http://schemas.microsoft.com/office/drawing/2014/main" id="{747C31FF-4CE9-45BA-B7A4-A9C423940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1239" y="288388"/>
            <a:ext cx="3068028" cy="93673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01840" y="594804"/>
            <a:ext cx="9046346" cy="5406501"/>
          </a:xfrm>
          <a:prstGeom prst="rect">
            <a:avLst/>
          </a:prstGeom>
        </p:spPr>
      </p:pic>
      <p:pic>
        <p:nvPicPr>
          <p:cNvPr id="3" name="Picture 2">
            <a:extLst>
              <a:ext uri="{FF2B5EF4-FFF2-40B4-BE49-F238E27FC236}">
                <a16:creationId xmlns:a16="http://schemas.microsoft.com/office/drawing/2014/main" id="{8BBE5F9C-DD5E-460C-A1D7-A9EB79DECA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7984" y="251021"/>
            <a:ext cx="2379216" cy="67225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7061" y="738663"/>
            <a:ext cx="7690272" cy="750847"/>
          </a:xfrm>
          <a:prstGeom prst="rect">
            <a:avLst/>
          </a:prstGeom>
        </p:spPr>
        <p:txBody>
          <a:bodyPr vert="horz" wrap="square" lIns="0" tIns="12065" rIns="0" bIns="0" rtlCol="0" anchor="b">
            <a:spAutoFit/>
          </a:bodyPr>
          <a:lstStyle/>
          <a:p>
            <a:pPr marL="12700">
              <a:lnSpc>
                <a:spcPct val="100000"/>
              </a:lnSpc>
              <a:spcBef>
                <a:spcPts val="95"/>
              </a:spcBef>
            </a:pPr>
            <a:r>
              <a:rPr b="1" spc="-5" dirty="0"/>
              <a:t>Damage</a:t>
            </a:r>
            <a:r>
              <a:rPr b="1" spc="-35" dirty="0"/>
              <a:t> </a:t>
            </a:r>
            <a:r>
              <a:rPr b="1" spc="-5" dirty="0"/>
              <a:t>to</a:t>
            </a:r>
            <a:r>
              <a:rPr b="1" spc="-15" dirty="0"/>
              <a:t> </a:t>
            </a:r>
            <a:r>
              <a:rPr b="1" spc="-5" dirty="0"/>
              <a:t>Main</a:t>
            </a:r>
            <a:r>
              <a:rPr b="1" spc="-15" dirty="0"/>
              <a:t> </a:t>
            </a:r>
            <a:r>
              <a:rPr b="1" spc="-10" dirty="0"/>
              <a:t>Equipment</a:t>
            </a:r>
          </a:p>
        </p:txBody>
      </p:sp>
      <p:grpSp>
        <p:nvGrpSpPr>
          <p:cNvPr id="3" name="object 3"/>
          <p:cNvGrpSpPr/>
          <p:nvPr/>
        </p:nvGrpSpPr>
        <p:grpSpPr>
          <a:xfrm>
            <a:off x="1905000" y="2133600"/>
            <a:ext cx="7602984" cy="2964180"/>
            <a:chOff x="381000" y="2133600"/>
            <a:chExt cx="8130540" cy="2964180"/>
          </a:xfrm>
        </p:grpSpPr>
        <p:pic>
          <p:nvPicPr>
            <p:cNvPr id="4" name="object 4"/>
            <p:cNvPicPr/>
            <p:nvPr/>
          </p:nvPicPr>
          <p:blipFill>
            <a:blip r:embed="rId2" cstate="print"/>
            <a:stretch>
              <a:fillRect/>
            </a:stretch>
          </p:blipFill>
          <p:spPr>
            <a:xfrm>
              <a:off x="381000" y="2133600"/>
              <a:ext cx="3939540" cy="2964180"/>
            </a:xfrm>
            <a:prstGeom prst="rect">
              <a:avLst/>
            </a:prstGeom>
          </p:spPr>
        </p:pic>
        <p:pic>
          <p:nvPicPr>
            <p:cNvPr id="5" name="object 5"/>
            <p:cNvPicPr/>
            <p:nvPr/>
          </p:nvPicPr>
          <p:blipFill>
            <a:blip r:embed="rId3" cstate="print"/>
            <a:stretch>
              <a:fillRect/>
            </a:stretch>
          </p:blipFill>
          <p:spPr>
            <a:xfrm>
              <a:off x="4572000" y="2133600"/>
              <a:ext cx="3939540" cy="2964180"/>
            </a:xfrm>
            <a:prstGeom prst="rect">
              <a:avLst/>
            </a:prstGeom>
          </p:spPr>
        </p:pic>
      </p:grpSp>
      <p:pic>
        <p:nvPicPr>
          <p:cNvPr id="6" name="Picture 5">
            <a:extLst>
              <a:ext uri="{FF2B5EF4-FFF2-40B4-BE49-F238E27FC236}">
                <a16:creationId xmlns:a16="http://schemas.microsoft.com/office/drawing/2014/main" id="{8E38F4A7-0357-4AF2-8350-1D6A4FD3DD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7984" y="251021"/>
            <a:ext cx="2379216" cy="67225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92267-BA28-4074-B7FC-8EA7F8F5E3D2}"/>
              </a:ext>
            </a:extLst>
          </p:cNvPr>
          <p:cNvSpPr>
            <a:spLocks noGrp="1"/>
          </p:cNvSpPr>
          <p:nvPr>
            <p:ph type="title"/>
          </p:nvPr>
        </p:nvSpPr>
        <p:spPr/>
        <p:txBody>
          <a:bodyPr/>
          <a:lstStyle/>
          <a:p>
            <a:r>
              <a:rPr lang="en-IN" sz="4800" b="0" spc="495" dirty="0">
                <a:solidFill>
                  <a:srgbClr val="000000"/>
                </a:solidFill>
                <a:latin typeface="Cambria"/>
                <a:cs typeface="Cambria"/>
              </a:rPr>
              <a:t>FAULT</a:t>
            </a:r>
            <a:r>
              <a:rPr lang="en-IN" sz="4800" b="0" spc="190" dirty="0">
                <a:solidFill>
                  <a:srgbClr val="000000"/>
                </a:solidFill>
                <a:latin typeface="Cambria"/>
                <a:cs typeface="Cambria"/>
              </a:rPr>
              <a:t> </a:t>
            </a:r>
            <a:r>
              <a:rPr lang="en-IN" sz="4800" b="0" spc="445" dirty="0">
                <a:solidFill>
                  <a:srgbClr val="000000"/>
                </a:solidFill>
                <a:latin typeface="Cambria"/>
                <a:cs typeface="Cambria"/>
              </a:rPr>
              <a:t>IN</a:t>
            </a:r>
            <a:r>
              <a:rPr lang="en-IN" sz="4800" b="0" spc="225" dirty="0">
                <a:solidFill>
                  <a:srgbClr val="000000"/>
                </a:solidFill>
                <a:latin typeface="Cambria"/>
                <a:cs typeface="Cambria"/>
              </a:rPr>
              <a:t> </a:t>
            </a:r>
            <a:r>
              <a:rPr lang="en-IN" sz="4800" b="0" spc="434" dirty="0">
                <a:solidFill>
                  <a:srgbClr val="000000"/>
                </a:solidFill>
                <a:latin typeface="Cambria"/>
                <a:cs typeface="Cambria"/>
              </a:rPr>
              <a:t>POWER</a:t>
            </a:r>
            <a:r>
              <a:rPr lang="en-IN" sz="4800" b="0" spc="204" dirty="0">
                <a:solidFill>
                  <a:srgbClr val="000000"/>
                </a:solidFill>
                <a:latin typeface="Cambria"/>
                <a:cs typeface="Cambria"/>
              </a:rPr>
              <a:t> </a:t>
            </a:r>
            <a:r>
              <a:rPr lang="en-IN" sz="4800" b="0" spc="509" dirty="0">
                <a:solidFill>
                  <a:srgbClr val="000000"/>
                </a:solidFill>
                <a:latin typeface="Cambria"/>
                <a:cs typeface="Cambria"/>
              </a:rPr>
              <a:t>SYSTEM</a:t>
            </a:r>
            <a:endParaRPr lang="en-IN" dirty="0"/>
          </a:p>
        </p:txBody>
      </p:sp>
      <p:sp>
        <p:nvSpPr>
          <p:cNvPr id="3" name="Slide Number Placeholder 2">
            <a:extLst>
              <a:ext uri="{FF2B5EF4-FFF2-40B4-BE49-F238E27FC236}">
                <a16:creationId xmlns:a16="http://schemas.microsoft.com/office/drawing/2014/main" id="{7E76FD8F-50DD-4B46-AF59-D0BFC6AF059F}"/>
              </a:ext>
            </a:extLst>
          </p:cNvPr>
          <p:cNvSpPr>
            <a:spLocks noGrp="1"/>
          </p:cNvSpPr>
          <p:nvPr>
            <p:ph type="sldNum" sz="quarter" idx="12"/>
          </p:nvPr>
        </p:nvSpPr>
        <p:spPr/>
        <p:txBody>
          <a:bodyPr/>
          <a:lstStyle/>
          <a:p>
            <a:fld id="{CA9F79F9-620A-454C-B44A-099229A02D1C}" type="slidenum">
              <a:rPr lang="en-IN" smtClean="0"/>
              <a:pPr/>
              <a:t>22</a:t>
            </a:fld>
            <a:endParaRPr lang="en-IN"/>
          </a:p>
        </p:txBody>
      </p:sp>
      <p:sp>
        <p:nvSpPr>
          <p:cNvPr id="5" name="TextBox 4">
            <a:extLst>
              <a:ext uri="{FF2B5EF4-FFF2-40B4-BE49-F238E27FC236}">
                <a16:creationId xmlns:a16="http://schemas.microsoft.com/office/drawing/2014/main" id="{76A1A498-85C4-47AE-B977-CE164F536CEF}"/>
              </a:ext>
            </a:extLst>
          </p:cNvPr>
          <p:cNvSpPr txBox="1"/>
          <p:nvPr/>
        </p:nvSpPr>
        <p:spPr>
          <a:xfrm>
            <a:off x="692458" y="1852322"/>
            <a:ext cx="8815526" cy="4162614"/>
          </a:xfrm>
          <a:prstGeom prst="rect">
            <a:avLst/>
          </a:prstGeom>
          <a:noFill/>
        </p:spPr>
        <p:txBody>
          <a:bodyPr wrap="square">
            <a:spAutoFit/>
          </a:bodyPr>
          <a:lstStyle/>
          <a:p>
            <a:pPr marL="325120" indent="-274320">
              <a:lnSpc>
                <a:spcPct val="100000"/>
              </a:lnSpc>
              <a:spcBef>
                <a:spcPts val="480"/>
              </a:spcBef>
              <a:buClr>
                <a:srgbClr val="FE8637"/>
              </a:buClr>
              <a:buSzPct val="69642"/>
              <a:buFont typeface="Wingdings"/>
              <a:buChar char=""/>
              <a:tabLst>
                <a:tab pos="325120" algn="l"/>
              </a:tabLst>
            </a:pPr>
            <a:r>
              <a:rPr lang="en-US" sz="2000" b="1" spc="195" dirty="0">
                <a:latin typeface="Cambria"/>
                <a:cs typeface="Cambria"/>
              </a:rPr>
              <a:t>Symmetrical</a:t>
            </a:r>
            <a:r>
              <a:rPr lang="en-US" sz="2000" b="1" spc="160" dirty="0">
                <a:latin typeface="Cambria"/>
                <a:cs typeface="Cambria"/>
              </a:rPr>
              <a:t> </a:t>
            </a:r>
            <a:r>
              <a:rPr lang="en-US" sz="2000" b="1" spc="180" dirty="0">
                <a:latin typeface="Cambria"/>
                <a:cs typeface="Cambria"/>
              </a:rPr>
              <a:t>fault</a:t>
            </a:r>
            <a:endParaRPr lang="en-US" sz="2000" dirty="0">
              <a:latin typeface="Cambria"/>
              <a:cs typeface="Cambria"/>
            </a:endParaRPr>
          </a:p>
          <a:p>
            <a:pPr marL="324485" marR="950594">
              <a:lnSpc>
                <a:spcPts val="2590"/>
              </a:lnSpc>
              <a:spcBef>
                <a:spcPts val="655"/>
              </a:spcBef>
            </a:pPr>
            <a:r>
              <a:rPr lang="en-US" sz="1800" spc="150" dirty="0">
                <a:latin typeface="Cambria"/>
                <a:cs typeface="Cambria"/>
              </a:rPr>
              <a:t>Faults</a:t>
            </a:r>
            <a:r>
              <a:rPr lang="en-US" sz="1800" spc="114" dirty="0">
                <a:latin typeface="Cambria"/>
                <a:cs typeface="Cambria"/>
              </a:rPr>
              <a:t> </a:t>
            </a:r>
            <a:r>
              <a:rPr lang="en-US" sz="1800" spc="95" dirty="0">
                <a:latin typeface="Cambria"/>
                <a:cs typeface="Cambria"/>
              </a:rPr>
              <a:t>giving</a:t>
            </a:r>
            <a:r>
              <a:rPr lang="en-US" sz="1800" spc="120" dirty="0">
                <a:latin typeface="Cambria"/>
                <a:cs typeface="Cambria"/>
              </a:rPr>
              <a:t> </a:t>
            </a:r>
            <a:r>
              <a:rPr lang="en-US" sz="1800" spc="65" dirty="0">
                <a:latin typeface="Cambria"/>
                <a:cs typeface="Cambria"/>
              </a:rPr>
              <a:t>rise</a:t>
            </a:r>
            <a:r>
              <a:rPr lang="en-US" sz="1800" spc="110" dirty="0">
                <a:latin typeface="Cambria"/>
                <a:cs typeface="Cambria"/>
              </a:rPr>
              <a:t> </a:t>
            </a:r>
            <a:r>
              <a:rPr lang="en-US" sz="1800" spc="20" dirty="0">
                <a:latin typeface="Cambria"/>
                <a:cs typeface="Cambria"/>
              </a:rPr>
              <a:t>to</a:t>
            </a:r>
            <a:r>
              <a:rPr lang="en-US" sz="1800" spc="130" dirty="0">
                <a:latin typeface="Cambria"/>
                <a:cs typeface="Cambria"/>
              </a:rPr>
              <a:t> </a:t>
            </a:r>
            <a:r>
              <a:rPr lang="en-US" sz="1800" spc="85" dirty="0">
                <a:latin typeface="Cambria"/>
                <a:cs typeface="Cambria"/>
              </a:rPr>
              <a:t>equal</a:t>
            </a:r>
            <a:r>
              <a:rPr lang="en-US" sz="1800" spc="135" dirty="0">
                <a:latin typeface="Cambria"/>
                <a:cs typeface="Cambria"/>
              </a:rPr>
              <a:t> </a:t>
            </a:r>
            <a:r>
              <a:rPr lang="en-US" sz="1800" spc="80" dirty="0">
                <a:latin typeface="Cambria"/>
                <a:cs typeface="Cambria"/>
              </a:rPr>
              <a:t>currents</a:t>
            </a:r>
            <a:r>
              <a:rPr lang="en-US" sz="1800" spc="105" dirty="0">
                <a:latin typeface="Cambria"/>
                <a:cs typeface="Cambria"/>
              </a:rPr>
              <a:t> in</a:t>
            </a:r>
            <a:r>
              <a:rPr lang="en-US" sz="1800" spc="125" dirty="0">
                <a:latin typeface="Cambria"/>
                <a:cs typeface="Cambria"/>
              </a:rPr>
              <a:t> </a:t>
            </a:r>
            <a:r>
              <a:rPr lang="en-US" sz="1800" spc="80" dirty="0">
                <a:latin typeface="Cambria"/>
                <a:cs typeface="Cambria"/>
              </a:rPr>
              <a:t>lines </a:t>
            </a:r>
            <a:r>
              <a:rPr lang="en-US" sz="1800" spc="-515" dirty="0">
                <a:latin typeface="Cambria"/>
                <a:cs typeface="Cambria"/>
              </a:rPr>
              <a:t> </a:t>
            </a:r>
            <a:r>
              <a:rPr lang="en-US" sz="1800" spc="65" dirty="0">
                <a:latin typeface="Cambria"/>
                <a:cs typeface="Cambria"/>
              </a:rPr>
              <a:t>displaced</a:t>
            </a:r>
            <a:r>
              <a:rPr lang="en-US" sz="1800" spc="90" dirty="0">
                <a:latin typeface="Cambria"/>
                <a:cs typeface="Cambria"/>
              </a:rPr>
              <a:t> </a:t>
            </a:r>
            <a:r>
              <a:rPr lang="en-US" sz="1800" spc="45" dirty="0">
                <a:latin typeface="Cambria"/>
                <a:cs typeface="Cambria"/>
              </a:rPr>
              <a:t>by</a:t>
            </a:r>
            <a:endParaRPr lang="en-US" sz="1800" dirty="0">
              <a:latin typeface="Cambria"/>
              <a:cs typeface="Cambria"/>
            </a:endParaRPr>
          </a:p>
          <a:p>
            <a:pPr marL="325120" marR="997585" indent="144780">
              <a:lnSpc>
                <a:spcPts val="2590"/>
              </a:lnSpc>
              <a:spcBef>
                <a:spcPts val="605"/>
              </a:spcBef>
            </a:pPr>
            <a:r>
              <a:rPr lang="en-US" sz="1800" spc="85" dirty="0">
                <a:latin typeface="Cambria"/>
                <a:cs typeface="Cambria"/>
              </a:rPr>
              <a:t>equal</a:t>
            </a:r>
            <a:r>
              <a:rPr lang="en-US" sz="1800" spc="135" dirty="0">
                <a:latin typeface="Cambria"/>
                <a:cs typeface="Cambria"/>
              </a:rPr>
              <a:t> </a:t>
            </a:r>
            <a:r>
              <a:rPr lang="en-US" sz="1800" spc="90" dirty="0">
                <a:latin typeface="Cambria"/>
                <a:cs typeface="Cambria"/>
              </a:rPr>
              <a:t>phase</a:t>
            </a:r>
            <a:r>
              <a:rPr lang="en-US" sz="1800" spc="110" dirty="0">
                <a:latin typeface="Cambria"/>
                <a:cs typeface="Cambria"/>
              </a:rPr>
              <a:t> </a:t>
            </a:r>
            <a:r>
              <a:rPr lang="en-US" sz="1800" spc="95" dirty="0">
                <a:latin typeface="Cambria"/>
                <a:cs typeface="Cambria"/>
              </a:rPr>
              <a:t>angles</a:t>
            </a:r>
            <a:r>
              <a:rPr lang="en-US" sz="1800" spc="130" dirty="0">
                <a:latin typeface="Cambria"/>
                <a:cs typeface="Cambria"/>
              </a:rPr>
              <a:t> </a:t>
            </a:r>
            <a:r>
              <a:rPr lang="en-US" sz="1800" spc="95" dirty="0" err="1">
                <a:latin typeface="Cambria"/>
                <a:cs typeface="Cambria"/>
              </a:rPr>
              <a:t>i.e</a:t>
            </a:r>
            <a:r>
              <a:rPr lang="en-US" sz="1800" spc="110" dirty="0">
                <a:latin typeface="Cambria"/>
                <a:cs typeface="Cambria"/>
              </a:rPr>
              <a:t> </a:t>
            </a:r>
            <a:r>
              <a:rPr lang="en-US" sz="1800" spc="-15" dirty="0">
                <a:latin typeface="Cambria"/>
                <a:cs typeface="Cambria"/>
              </a:rPr>
              <a:t>120</a:t>
            </a:r>
            <a:r>
              <a:rPr lang="en-US" sz="1800" spc="-22" baseline="24305" dirty="0">
                <a:latin typeface="Cambria"/>
                <a:cs typeface="Cambria"/>
              </a:rPr>
              <a:t>o</a:t>
            </a:r>
            <a:r>
              <a:rPr lang="en-US" sz="1800" baseline="24305" dirty="0">
                <a:latin typeface="Cambria"/>
                <a:cs typeface="Cambria"/>
              </a:rPr>
              <a:t> </a:t>
            </a:r>
            <a:r>
              <a:rPr lang="en-US" sz="1800" spc="105" dirty="0">
                <a:latin typeface="Cambria"/>
                <a:cs typeface="Cambria"/>
              </a:rPr>
              <a:t>in</a:t>
            </a:r>
            <a:r>
              <a:rPr lang="en-US" sz="1800" spc="110" dirty="0">
                <a:latin typeface="Cambria"/>
                <a:cs typeface="Cambria"/>
              </a:rPr>
              <a:t> </a:t>
            </a:r>
            <a:r>
              <a:rPr lang="en-US" sz="1800" spc="75" dirty="0">
                <a:latin typeface="Cambria"/>
                <a:cs typeface="Cambria"/>
              </a:rPr>
              <a:t>three</a:t>
            </a:r>
            <a:r>
              <a:rPr lang="en-US" sz="1800" spc="125" dirty="0">
                <a:latin typeface="Cambria"/>
                <a:cs typeface="Cambria"/>
              </a:rPr>
              <a:t> </a:t>
            </a:r>
            <a:r>
              <a:rPr lang="en-US" sz="1800" spc="90" dirty="0">
                <a:latin typeface="Cambria"/>
                <a:cs typeface="Cambria"/>
              </a:rPr>
              <a:t>phase </a:t>
            </a:r>
            <a:r>
              <a:rPr lang="en-US" sz="1800" spc="-515" dirty="0">
                <a:latin typeface="Cambria"/>
                <a:cs typeface="Cambria"/>
              </a:rPr>
              <a:t> </a:t>
            </a:r>
            <a:r>
              <a:rPr lang="en-US" sz="1800" spc="95" dirty="0">
                <a:latin typeface="Cambria"/>
                <a:cs typeface="Cambria"/>
              </a:rPr>
              <a:t>systems.</a:t>
            </a:r>
            <a:endParaRPr lang="en-US" sz="1800" dirty="0">
              <a:latin typeface="Cambria"/>
              <a:cs typeface="Cambria"/>
            </a:endParaRPr>
          </a:p>
          <a:p>
            <a:pPr marL="325120">
              <a:lnSpc>
                <a:spcPts val="2740"/>
              </a:lnSpc>
              <a:spcBef>
                <a:spcPts val="260"/>
              </a:spcBef>
            </a:pPr>
            <a:r>
              <a:rPr lang="en-US" sz="1800" b="1" spc="170" dirty="0">
                <a:latin typeface="Cambria"/>
                <a:cs typeface="Cambria"/>
              </a:rPr>
              <a:t>Example</a:t>
            </a:r>
            <a:r>
              <a:rPr lang="en-US" sz="1800" spc="170" dirty="0">
                <a:latin typeface="Cambria"/>
                <a:cs typeface="Cambria"/>
              </a:rPr>
              <a:t>:</a:t>
            </a:r>
            <a:r>
              <a:rPr lang="en-US" sz="1800" spc="125" dirty="0">
                <a:latin typeface="Cambria"/>
                <a:cs typeface="Cambria"/>
              </a:rPr>
              <a:t> </a:t>
            </a:r>
            <a:r>
              <a:rPr lang="en-US" sz="1800" spc="65" dirty="0">
                <a:latin typeface="Cambria"/>
                <a:cs typeface="Cambria"/>
              </a:rPr>
              <a:t>short</a:t>
            </a:r>
            <a:r>
              <a:rPr lang="en-US" sz="1800" spc="125" dirty="0">
                <a:latin typeface="Cambria"/>
                <a:cs typeface="Cambria"/>
              </a:rPr>
              <a:t> </a:t>
            </a:r>
            <a:r>
              <a:rPr lang="en-US" sz="1800" spc="70" dirty="0">
                <a:latin typeface="Cambria"/>
                <a:cs typeface="Cambria"/>
              </a:rPr>
              <a:t>circuit</a:t>
            </a:r>
            <a:r>
              <a:rPr lang="en-US" sz="1800" spc="105" dirty="0">
                <a:latin typeface="Cambria"/>
                <a:cs typeface="Cambria"/>
              </a:rPr>
              <a:t> </a:t>
            </a:r>
            <a:r>
              <a:rPr lang="en-US" sz="1800" spc="-5" dirty="0">
                <a:latin typeface="Cambria"/>
                <a:cs typeface="Cambria"/>
              </a:rPr>
              <a:t>of</a:t>
            </a:r>
            <a:r>
              <a:rPr lang="en-US" sz="1800" spc="135" dirty="0">
                <a:latin typeface="Cambria"/>
                <a:cs typeface="Cambria"/>
              </a:rPr>
              <a:t> </a:t>
            </a:r>
            <a:r>
              <a:rPr lang="en-US" sz="1800" b="1" spc="125" dirty="0">
                <a:solidFill>
                  <a:srgbClr val="00B050"/>
                </a:solidFill>
                <a:latin typeface="Cambria"/>
                <a:cs typeface="Cambria"/>
              </a:rPr>
              <a:t>all</a:t>
            </a:r>
            <a:r>
              <a:rPr lang="en-US" sz="1800" b="1" spc="180" dirty="0">
                <a:solidFill>
                  <a:srgbClr val="00B050"/>
                </a:solidFill>
                <a:latin typeface="Cambria"/>
                <a:cs typeface="Cambria"/>
              </a:rPr>
              <a:t> </a:t>
            </a:r>
            <a:r>
              <a:rPr lang="en-US" sz="1800" b="1" spc="135" dirty="0">
                <a:solidFill>
                  <a:srgbClr val="00B050"/>
                </a:solidFill>
                <a:latin typeface="Cambria"/>
                <a:cs typeface="Cambria"/>
              </a:rPr>
              <a:t>three</a:t>
            </a:r>
            <a:r>
              <a:rPr lang="en-US" sz="1800" b="1" spc="160" dirty="0">
                <a:solidFill>
                  <a:srgbClr val="00B050"/>
                </a:solidFill>
                <a:latin typeface="Cambria"/>
                <a:cs typeface="Cambria"/>
              </a:rPr>
              <a:t> </a:t>
            </a:r>
            <a:r>
              <a:rPr lang="en-US" sz="1800" b="1" spc="145" dirty="0">
                <a:solidFill>
                  <a:srgbClr val="00B050"/>
                </a:solidFill>
                <a:latin typeface="Cambria"/>
                <a:cs typeface="Cambria"/>
              </a:rPr>
              <a:t>phase</a:t>
            </a:r>
            <a:endParaRPr lang="en-US" sz="1800" dirty="0">
              <a:latin typeface="Cambria"/>
              <a:cs typeface="Cambria"/>
            </a:endParaRPr>
          </a:p>
          <a:p>
            <a:pPr marL="325120">
              <a:lnSpc>
                <a:spcPts val="2740"/>
              </a:lnSpc>
            </a:pPr>
            <a:r>
              <a:rPr lang="en-US" sz="1800" spc="40" dirty="0">
                <a:latin typeface="Cambria"/>
                <a:cs typeface="Cambria"/>
              </a:rPr>
              <a:t>conductors</a:t>
            </a:r>
            <a:r>
              <a:rPr lang="en-US" sz="1800" spc="100" dirty="0">
                <a:latin typeface="Cambria"/>
                <a:cs typeface="Cambria"/>
              </a:rPr>
              <a:t> </a:t>
            </a:r>
            <a:r>
              <a:rPr lang="en-US" sz="1800" spc="-5" dirty="0">
                <a:latin typeface="Cambria"/>
                <a:cs typeface="Cambria"/>
              </a:rPr>
              <a:t>of</a:t>
            </a:r>
            <a:r>
              <a:rPr lang="en-US" sz="1800" spc="135" dirty="0">
                <a:latin typeface="Cambria"/>
                <a:cs typeface="Cambria"/>
              </a:rPr>
              <a:t> </a:t>
            </a:r>
            <a:r>
              <a:rPr lang="en-US" sz="1800" spc="160" dirty="0">
                <a:latin typeface="Cambria"/>
                <a:cs typeface="Cambria"/>
              </a:rPr>
              <a:t>a</a:t>
            </a:r>
            <a:r>
              <a:rPr lang="en-US" sz="1800" spc="145" dirty="0">
                <a:latin typeface="Cambria"/>
                <a:cs typeface="Cambria"/>
              </a:rPr>
              <a:t> </a:t>
            </a:r>
            <a:r>
              <a:rPr lang="en-US" sz="1800" spc="60" dirty="0">
                <a:latin typeface="Cambria"/>
                <a:cs typeface="Cambria"/>
              </a:rPr>
              <a:t>cable</a:t>
            </a:r>
            <a:r>
              <a:rPr lang="en-US" sz="1800" spc="130" dirty="0">
                <a:latin typeface="Cambria"/>
                <a:cs typeface="Cambria"/>
              </a:rPr>
              <a:t> </a:t>
            </a:r>
            <a:r>
              <a:rPr lang="en-US" sz="1800" spc="135" dirty="0">
                <a:latin typeface="Cambria"/>
                <a:cs typeface="Cambria"/>
              </a:rPr>
              <a:t>at</a:t>
            </a:r>
            <a:r>
              <a:rPr lang="en-US" sz="1800" spc="145" dirty="0">
                <a:latin typeface="Cambria"/>
                <a:cs typeface="Cambria"/>
              </a:rPr>
              <a:t> </a:t>
            </a:r>
            <a:r>
              <a:rPr lang="en-US" sz="1800" spc="160" dirty="0">
                <a:latin typeface="Cambria"/>
                <a:cs typeface="Cambria"/>
              </a:rPr>
              <a:t>a</a:t>
            </a:r>
            <a:r>
              <a:rPr lang="en-US" sz="1800" spc="130" dirty="0">
                <a:latin typeface="Cambria"/>
                <a:cs typeface="Cambria"/>
              </a:rPr>
              <a:t> </a:t>
            </a:r>
            <a:r>
              <a:rPr lang="en-US" sz="1800" spc="85" dirty="0">
                <a:latin typeface="Cambria"/>
                <a:cs typeface="Cambria"/>
              </a:rPr>
              <a:t>single</a:t>
            </a:r>
            <a:r>
              <a:rPr lang="en-US" sz="1800" spc="114" dirty="0">
                <a:latin typeface="Cambria"/>
                <a:cs typeface="Cambria"/>
              </a:rPr>
              <a:t> </a:t>
            </a:r>
            <a:r>
              <a:rPr lang="en-US" sz="1800" spc="55" dirty="0">
                <a:latin typeface="Cambria"/>
                <a:cs typeface="Cambria"/>
              </a:rPr>
              <a:t>location</a:t>
            </a:r>
            <a:endParaRPr lang="en-US" sz="1800" dirty="0">
              <a:latin typeface="Cambria"/>
              <a:cs typeface="Cambria"/>
            </a:endParaRPr>
          </a:p>
          <a:p>
            <a:pPr>
              <a:lnSpc>
                <a:spcPct val="100000"/>
              </a:lnSpc>
              <a:spcBef>
                <a:spcPts val="40"/>
              </a:spcBef>
            </a:pPr>
            <a:endParaRPr lang="en-US" sz="2400" dirty="0">
              <a:latin typeface="Cambria"/>
              <a:cs typeface="Cambria"/>
            </a:endParaRPr>
          </a:p>
          <a:p>
            <a:pPr marL="325120" indent="-274320">
              <a:lnSpc>
                <a:spcPct val="100000"/>
              </a:lnSpc>
              <a:buClr>
                <a:srgbClr val="FE8637"/>
              </a:buClr>
              <a:buSzPct val="69642"/>
              <a:buFont typeface="Wingdings"/>
              <a:buChar char=""/>
              <a:tabLst>
                <a:tab pos="325120" algn="l"/>
              </a:tabLst>
            </a:pPr>
            <a:r>
              <a:rPr lang="en-US" sz="2000" b="1" spc="195" dirty="0">
                <a:latin typeface="Cambria"/>
                <a:cs typeface="Cambria"/>
              </a:rPr>
              <a:t>Unsymmetrical</a:t>
            </a:r>
            <a:r>
              <a:rPr lang="en-US" sz="2000" b="1" spc="175" dirty="0">
                <a:latin typeface="Cambria"/>
                <a:cs typeface="Cambria"/>
              </a:rPr>
              <a:t> </a:t>
            </a:r>
            <a:r>
              <a:rPr lang="en-US" sz="2000" b="1" spc="180" dirty="0">
                <a:latin typeface="Cambria"/>
                <a:cs typeface="Cambria"/>
              </a:rPr>
              <a:t>fault</a:t>
            </a:r>
            <a:endParaRPr lang="en-US" sz="2000" dirty="0">
              <a:latin typeface="Cambria"/>
              <a:cs typeface="Cambria"/>
            </a:endParaRPr>
          </a:p>
          <a:p>
            <a:pPr marL="324485" marR="17780">
              <a:lnSpc>
                <a:spcPts val="2680"/>
              </a:lnSpc>
              <a:spcBef>
                <a:spcPts val="919"/>
              </a:spcBef>
            </a:pPr>
            <a:r>
              <a:rPr lang="en-US" sz="1800" spc="150" dirty="0">
                <a:latin typeface="Cambria"/>
                <a:cs typeface="Cambria"/>
              </a:rPr>
              <a:t>Faults</a:t>
            </a:r>
            <a:r>
              <a:rPr lang="en-US" sz="1800" spc="114" dirty="0">
                <a:latin typeface="Cambria"/>
                <a:cs typeface="Cambria"/>
              </a:rPr>
              <a:t> </a:t>
            </a:r>
            <a:r>
              <a:rPr lang="en-US" sz="1800" spc="105" dirty="0">
                <a:latin typeface="Cambria"/>
                <a:cs typeface="Cambria"/>
              </a:rPr>
              <a:t>in</a:t>
            </a:r>
            <a:r>
              <a:rPr lang="en-US" sz="1800" spc="120" dirty="0">
                <a:latin typeface="Cambria"/>
                <a:cs typeface="Cambria"/>
              </a:rPr>
              <a:t> </a:t>
            </a:r>
            <a:r>
              <a:rPr lang="en-US" sz="1800" spc="75" dirty="0">
                <a:latin typeface="Cambria"/>
                <a:cs typeface="Cambria"/>
              </a:rPr>
              <a:t>which</a:t>
            </a:r>
            <a:r>
              <a:rPr lang="en-US" sz="1800" spc="100" dirty="0">
                <a:latin typeface="Cambria"/>
                <a:cs typeface="Cambria"/>
              </a:rPr>
              <a:t> </a:t>
            </a:r>
            <a:r>
              <a:rPr lang="en-US" sz="1800" spc="50" dirty="0">
                <a:latin typeface="Cambria"/>
                <a:cs typeface="Cambria"/>
              </a:rPr>
              <a:t>not</a:t>
            </a:r>
            <a:r>
              <a:rPr lang="en-US" sz="1800" spc="130" dirty="0">
                <a:latin typeface="Cambria"/>
                <a:cs typeface="Cambria"/>
              </a:rPr>
              <a:t> </a:t>
            </a:r>
            <a:r>
              <a:rPr lang="en-US" sz="1800" spc="120" dirty="0">
                <a:latin typeface="Cambria"/>
                <a:cs typeface="Cambria"/>
              </a:rPr>
              <a:t>all</a:t>
            </a:r>
            <a:r>
              <a:rPr lang="en-US" sz="1800" spc="130" dirty="0">
                <a:latin typeface="Cambria"/>
                <a:cs typeface="Cambria"/>
              </a:rPr>
              <a:t> </a:t>
            </a:r>
            <a:r>
              <a:rPr lang="en-US" sz="1800" spc="95" dirty="0">
                <a:latin typeface="Cambria"/>
                <a:cs typeface="Cambria"/>
              </a:rPr>
              <a:t>the</a:t>
            </a:r>
            <a:r>
              <a:rPr lang="en-US" sz="1800" spc="125" dirty="0">
                <a:latin typeface="Cambria"/>
                <a:cs typeface="Cambria"/>
              </a:rPr>
              <a:t> </a:t>
            </a:r>
            <a:r>
              <a:rPr lang="en-US" sz="1800" spc="85" dirty="0">
                <a:latin typeface="Cambria"/>
                <a:cs typeface="Cambria"/>
              </a:rPr>
              <a:t>line</a:t>
            </a:r>
            <a:r>
              <a:rPr lang="en-US" sz="1800" spc="114" dirty="0">
                <a:latin typeface="Cambria"/>
                <a:cs typeface="Cambria"/>
              </a:rPr>
              <a:t> </a:t>
            </a:r>
            <a:r>
              <a:rPr lang="en-US" sz="1800" spc="80" dirty="0">
                <a:latin typeface="Cambria"/>
                <a:cs typeface="Cambria"/>
              </a:rPr>
              <a:t>currents</a:t>
            </a:r>
            <a:r>
              <a:rPr lang="en-US" sz="1800" spc="114" dirty="0">
                <a:latin typeface="Cambria"/>
                <a:cs typeface="Cambria"/>
              </a:rPr>
              <a:t> </a:t>
            </a:r>
            <a:r>
              <a:rPr lang="en-US" sz="1800" spc="85" dirty="0">
                <a:latin typeface="Cambria"/>
                <a:cs typeface="Cambria"/>
              </a:rPr>
              <a:t>are</a:t>
            </a:r>
            <a:r>
              <a:rPr lang="en-US" sz="1800" spc="125" dirty="0">
                <a:latin typeface="Cambria"/>
                <a:cs typeface="Cambria"/>
              </a:rPr>
              <a:t> </a:t>
            </a:r>
            <a:r>
              <a:rPr lang="en-US" sz="1800" spc="85" dirty="0">
                <a:latin typeface="Cambria"/>
                <a:cs typeface="Cambria"/>
              </a:rPr>
              <a:t>equal </a:t>
            </a:r>
            <a:r>
              <a:rPr lang="en-US" sz="1800" spc="-509" dirty="0">
                <a:latin typeface="Cambria"/>
                <a:cs typeface="Cambria"/>
              </a:rPr>
              <a:t> </a:t>
            </a:r>
            <a:r>
              <a:rPr lang="en-US" sz="1800" spc="105" dirty="0">
                <a:latin typeface="Cambria"/>
                <a:cs typeface="Cambria"/>
              </a:rPr>
              <a:t>and</a:t>
            </a:r>
            <a:r>
              <a:rPr lang="en-US" sz="1800" spc="114" dirty="0">
                <a:latin typeface="Cambria"/>
                <a:cs typeface="Cambria"/>
              </a:rPr>
              <a:t> </a:t>
            </a:r>
            <a:r>
              <a:rPr lang="en-US" sz="1800" spc="50" dirty="0">
                <a:latin typeface="Cambria"/>
                <a:cs typeface="Cambria"/>
              </a:rPr>
              <a:t>not</a:t>
            </a:r>
            <a:r>
              <a:rPr lang="en-US" sz="1800" spc="135" dirty="0">
                <a:latin typeface="Cambria"/>
                <a:cs typeface="Cambria"/>
              </a:rPr>
              <a:t> </a:t>
            </a:r>
            <a:r>
              <a:rPr lang="en-US" sz="1800" spc="120" dirty="0">
                <a:latin typeface="Cambria"/>
                <a:cs typeface="Cambria"/>
              </a:rPr>
              <a:t>all</a:t>
            </a:r>
            <a:r>
              <a:rPr lang="en-US" sz="1800" spc="130" dirty="0">
                <a:latin typeface="Cambria"/>
                <a:cs typeface="Cambria"/>
              </a:rPr>
              <a:t> </a:t>
            </a:r>
            <a:r>
              <a:rPr lang="en-US" sz="1800" spc="95" dirty="0">
                <a:latin typeface="Cambria"/>
                <a:cs typeface="Cambria"/>
              </a:rPr>
              <a:t>have</a:t>
            </a:r>
            <a:r>
              <a:rPr lang="en-US" sz="1800" spc="140" dirty="0">
                <a:latin typeface="Cambria"/>
                <a:cs typeface="Cambria"/>
              </a:rPr>
              <a:t> </a:t>
            </a:r>
            <a:r>
              <a:rPr lang="en-US" sz="1800" spc="95" dirty="0">
                <a:latin typeface="Cambria"/>
                <a:cs typeface="Cambria"/>
              </a:rPr>
              <a:t>the</a:t>
            </a:r>
            <a:r>
              <a:rPr lang="en-US" sz="1800" spc="130" dirty="0">
                <a:latin typeface="Cambria"/>
                <a:cs typeface="Cambria"/>
              </a:rPr>
              <a:t> </a:t>
            </a:r>
            <a:r>
              <a:rPr lang="en-US" sz="1800" spc="100" dirty="0">
                <a:latin typeface="Cambria"/>
                <a:cs typeface="Cambria"/>
              </a:rPr>
              <a:t>same</a:t>
            </a:r>
            <a:r>
              <a:rPr lang="en-US" sz="1800" spc="140" dirty="0">
                <a:latin typeface="Cambria"/>
                <a:cs typeface="Cambria"/>
              </a:rPr>
              <a:t> </a:t>
            </a:r>
            <a:r>
              <a:rPr lang="en-US" sz="1800" spc="100" dirty="0">
                <a:latin typeface="Cambria"/>
                <a:cs typeface="Cambria"/>
              </a:rPr>
              <a:t>phase.</a:t>
            </a:r>
            <a:endParaRPr lang="en-US" sz="1800" dirty="0">
              <a:latin typeface="Cambria"/>
              <a:cs typeface="Cambria"/>
            </a:endParaRPr>
          </a:p>
          <a:p>
            <a:pPr marL="325120" marR="21590">
              <a:lnSpc>
                <a:spcPts val="2590"/>
              </a:lnSpc>
              <a:spcBef>
                <a:spcPts val="580"/>
              </a:spcBef>
            </a:pPr>
            <a:r>
              <a:rPr lang="en-US" sz="1800" b="1" spc="190" dirty="0">
                <a:latin typeface="Cambria"/>
                <a:cs typeface="Cambria"/>
              </a:rPr>
              <a:t>Example</a:t>
            </a:r>
            <a:r>
              <a:rPr lang="en-US" sz="1800" b="1" spc="114" dirty="0">
                <a:latin typeface="Cambria"/>
                <a:cs typeface="Cambria"/>
              </a:rPr>
              <a:t> </a:t>
            </a:r>
            <a:r>
              <a:rPr lang="en-US" sz="1800" spc="60" dirty="0">
                <a:latin typeface="Cambria"/>
                <a:cs typeface="Cambria"/>
              </a:rPr>
              <a:t>(any</a:t>
            </a:r>
            <a:r>
              <a:rPr lang="en-US" sz="1800" spc="135" dirty="0">
                <a:latin typeface="Cambria"/>
                <a:cs typeface="Cambria"/>
              </a:rPr>
              <a:t> </a:t>
            </a:r>
            <a:r>
              <a:rPr lang="en-US" sz="1800" spc="-5" dirty="0">
                <a:latin typeface="Cambria"/>
                <a:cs typeface="Cambria"/>
              </a:rPr>
              <a:t>one):</a:t>
            </a:r>
            <a:r>
              <a:rPr lang="en-US" sz="1800" spc="114" dirty="0">
                <a:latin typeface="Cambria"/>
                <a:cs typeface="Cambria"/>
              </a:rPr>
              <a:t> </a:t>
            </a:r>
            <a:r>
              <a:rPr lang="en-US" sz="1800" spc="85" dirty="0">
                <a:latin typeface="Cambria"/>
                <a:cs typeface="Cambria"/>
              </a:rPr>
              <a:t>single</a:t>
            </a:r>
            <a:r>
              <a:rPr lang="en-US" sz="1800" spc="114" dirty="0">
                <a:latin typeface="Cambria"/>
                <a:cs typeface="Cambria"/>
              </a:rPr>
              <a:t> </a:t>
            </a:r>
            <a:r>
              <a:rPr lang="en-US" sz="1800" spc="90" dirty="0">
                <a:latin typeface="Cambria"/>
                <a:cs typeface="Cambria"/>
              </a:rPr>
              <a:t>phase</a:t>
            </a:r>
            <a:r>
              <a:rPr lang="en-US" sz="1800" spc="130" dirty="0">
                <a:latin typeface="Cambria"/>
                <a:cs typeface="Cambria"/>
              </a:rPr>
              <a:t> </a:t>
            </a:r>
            <a:r>
              <a:rPr lang="en-US" sz="1800" spc="85" dirty="0">
                <a:latin typeface="Cambria"/>
                <a:cs typeface="Cambria"/>
              </a:rPr>
              <a:t>line</a:t>
            </a:r>
            <a:r>
              <a:rPr lang="en-US" sz="1800" spc="110" dirty="0">
                <a:latin typeface="Cambria"/>
                <a:cs typeface="Cambria"/>
              </a:rPr>
              <a:t> </a:t>
            </a:r>
            <a:r>
              <a:rPr lang="en-US" sz="1800" spc="20" dirty="0">
                <a:latin typeface="Cambria"/>
                <a:cs typeface="Cambria"/>
              </a:rPr>
              <a:t>to</a:t>
            </a:r>
            <a:r>
              <a:rPr lang="en-US" sz="1800" spc="130" dirty="0">
                <a:latin typeface="Cambria"/>
                <a:cs typeface="Cambria"/>
              </a:rPr>
              <a:t> </a:t>
            </a:r>
            <a:r>
              <a:rPr lang="en-US" sz="1800" spc="65" dirty="0">
                <a:latin typeface="Cambria"/>
                <a:cs typeface="Cambria"/>
              </a:rPr>
              <a:t>ground </a:t>
            </a:r>
            <a:r>
              <a:rPr lang="en-US" sz="1800" spc="70" dirty="0">
                <a:latin typeface="Cambria"/>
                <a:cs typeface="Cambria"/>
              </a:rPr>
              <a:t> </a:t>
            </a:r>
            <a:r>
              <a:rPr lang="en-US" sz="1800" spc="114" dirty="0">
                <a:latin typeface="Cambria"/>
                <a:cs typeface="Cambria"/>
              </a:rPr>
              <a:t>fault </a:t>
            </a:r>
            <a:r>
              <a:rPr lang="en-US" sz="1800" spc="130" dirty="0">
                <a:latin typeface="Cambria"/>
                <a:cs typeface="Cambria"/>
              </a:rPr>
              <a:t>(</a:t>
            </a:r>
            <a:r>
              <a:rPr lang="en-US" sz="1800" b="1" spc="130" dirty="0">
                <a:solidFill>
                  <a:srgbClr val="00B050"/>
                </a:solidFill>
                <a:latin typeface="Cambria"/>
                <a:cs typeface="Cambria"/>
              </a:rPr>
              <a:t>L-G</a:t>
            </a:r>
            <a:r>
              <a:rPr lang="en-US" sz="1800" spc="130" dirty="0">
                <a:latin typeface="Cambria"/>
                <a:cs typeface="Cambria"/>
              </a:rPr>
              <a:t>),</a:t>
            </a:r>
            <a:r>
              <a:rPr lang="en-US" sz="1800" spc="120" dirty="0">
                <a:latin typeface="Cambria"/>
                <a:cs typeface="Cambria"/>
              </a:rPr>
              <a:t> </a:t>
            </a:r>
            <a:r>
              <a:rPr lang="en-US" sz="1800" spc="15" dirty="0">
                <a:latin typeface="Cambria"/>
                <a:cs typeface="Cambria"/>
              </a:rPr>
              <a:t>two</a:t>
            </a:r>
            <a:r>
              <a:rPr lang="en-US" sz="1800" spc="110" dirty="0">
                <a:latin typeface="Cambria"/>
                <a:cs typeface="Cambria"/>
              </a:rPr>
              <a:t> </a:t>
            </a:r>
            <a:r>
              <a:rPr lang="en-US" sz="1800" spc="90" dirty="0">
                <a:latin typeface="Cambria"/>
                <a:cs typeface="Cambria"/>
              </a:rPr>
              <a:t>phase</a:t>
            </a:r>
            <a:r>
              <a:rPr lang="en-US" sz="1800" spc="130" dirty="0">
                <a:latin typeface="Cambria"/>
                <a:cs typeface="Cambria"/>
              </a:rPr>
              <a:t> </a:t>
            </a:r>
            <a:r>
              <a:rPr lang="en-US" sz="1800" spc="20" dirty="0">
                <a:latin typeface="Cambria"/>
                <a:cs typeface="Cambria"/>
              </a:rPr>
              <a:t>to</a:t>
            </a:r>
            <a:r>
              <a:rPr lang="en-US" sz="1800" spc="130" dirty="0">
                <a:latin typeface="Cambria"/>
                <a:cs typeface="Cambria"/>
              </a:rPr>
              <a:t> </a:t>
            </a:r>
            <a:r>
              <a:rPr lang="en-US" sz="1800" spc="65" dirty="0">
                <a:latin typeface="Cambria"/>
                <a:cs typeface="Cambria"/>
              </a:rPr>
              <a:t>ground</a:t>
            </a:r>
            <a:r>
              <a:rPr lang="en-US" sz="1800" spc="125" dirty="0">
                <a:latin typeface="Cambria"/>
                <a:cs typeface="Cambria"/>
              </a:rPr>
              <a:t> </a:t>
            </a:r>
            <a:r>
              <a:rPr lang="en-US" sz="1800" spc="165" dirty="0">
                <a:latin typeface="Cambria"/>
                <a:cs typeface="Cambria"/>
              </a:rPr>
              <a:t>(</a:t>
            </a:r>
            <a:r>
              <a:rPr lang="en-US" sz="1800" b="1" spc="165" dirty="0">
                <a:solidFill>
                  <a:srgbClr val="00B050"/>
                </a:solidFill>
                <a:latin typeface="Cambria"/>
                <a:cs typeface="Cambria"/>
              </a:rPr>
              <a:t>LL-G</a:t>
            </a:r>
            <a:r>
              <a:rPr lang="en-US" sz="1800" spc="165" dirty="0">
                <a:latin typeface="Cambria"/>
                <a:cs typeface="Cambria"/>
              </a:rPr>
              <a:t>)</a:t>
            </a:r>
            <a:r>
              <a:rPr lang="en-US" sz="1800" spc="135" dirty="0">
                <a:latin typeface="Cambria"/>
                <a:cs typeface="Cambria"/>
              </a:rPr>
              <a:t> </a:t>
            </a:r>
            <a:r>
              <a:rPr lang="en-US" sz="1800" spc="114" dirty="0">
                <a:latin typeface="Cambria"/>
                <a:cs typeface="Cambria"/>
              </a:rPr>
              <a:t>fault</a:t>
            </a:r>
            <a:r>
              <a:rPr lang="en-US" sz="1800" spc="130" dirty="0">
                <a:latin typeface="Cambria"/>
                <a:cs typeface="Cambria"/>
              </a:rPr>
              <a:t> </a:t>
            </a:r>
            <a:r>
              <a:rPr lang="en-US" sz="1800" spc="105" dirty="0">
                <a:latin typeface="Cambria"/>
                <a:cs typeface="Cambria"/>
              </a:rPr>
              <a:t>and </a:t>
            </a:r>
            <a:r>
              <a:rPr lang="en-US" sz="1800" spc="-515" dirty="0">
                <a:latin typeface="Cambria"/>
                <a:cs typeface="Cambria"/>
              </a:rPr>
              <a:t> </a:t>
            </a:r>
            <a:r>
              <a:rPr lang="en-US" sz="1800" spc="90" dirty="0">
                <a:latin typeface="Cambria"/>
                <a:cs typeface="Cambria"/>
              </a:rPr>
              <a:t>phase</a:t>
            </a:r>
            <a:r>
              <a:rPr lang="en-US" sz="1800" spc="110" dirty="0">
                <a:latin typeface="Cambria"/>
                <a:cs typeface="Cambria"/>
              </a:rPr>
              <a:t> </a:t>
            </a:r>
            <a:r>
              <a:rPr lang="en-US" sz="1800" spc="20" dirty="0">
                <a:latin typeface="Cambria"/>
                <a:cs typeface="Cambria"/>
              </a:rPr>
              <a:t>to</a:t>
            </a:r>
            <a:r>
              <a:rPr lang="en-US" sz="1800" spc="130" dirty="0">
                <a:latin typeface="Cambria"/>
                <a:cs typeface="Cambria"/>
              </a:rPr>
              <a:t> </a:t>
            </a:r>
            <a:r>
              <a:rPr lang="en-US" sz="1800" spc="90" dirty="0">
                <a:latin typeface="Cambria"/>
                <a:cs typeface="Cambria"/>
              </a:rPr>
              <a:t>phase</a:t>
            </a:r>
            <a:r>
              <a:rPr lang="en-US" sz="1800" spc="130" dirty="0">
                <a:latin typeface="Cambria"/>
                <a:cs typeface="Cambria"/>
              </a:rPr>
              <a:t> </a:t>
            </a:r>
            <a:r>
              <a:rPr lang="en-US" sz="1800" spc="110" dirty="0">
                <a:latin typeface="Cambria"/>
                <a:cs typeface="Cambria"/>
              </a:rPr>
              <a:t>(</a:t>
            </a:r>
            <a:r>
              <a:rPr lang="en-US" sz="1800" b="1" spc="110" dirty="0">
                <a:solidFill>
                  <a:srgbClr val="00B050"/>
                </a:solidFill>
                <a:latin typeface="Cambria"/>
                <a:cs typeface="Cambria"/>
              </a:rPr>
              <a:t>L-L</a:t>
            </a:r>
            <a:r>
              <a:rPr lang="en-US" sz="1800" spc="110" dirty="0">
                <a:latin typeface="Cambria"/>
                <a:cs typeface="Cambria"/>
              </a:rPr>
              <a:t>)</a:t>
            </a:r>
            <a:r>
              <a:rPr lang="en-US" sz="1800" spc="140" dirty="0">
                <a:latin typeface="Cambria"/>
                <a:cs typeface="Cambria"/>
              </a:rPr>
              <a:t> </a:t>
            </a:r>
            <a:r>
              <a:rPr lang="en-US" sz="1800" spc="125" dirty="0">
                <a:latin typeface="Cambria"/>
                <a:cs typeface="Cambria"/>
              </a:rPr>
              <a:t>fault.</a:t>
            </a:r>
            <a:endParaRPr lang="en-US" sz="1800" dirty="0">
              <a:latin typeface="Cambria"/>
              <a:cs typeface="Cambria"/>
            </a:endParaRPr>
          </a:p>
        </p:txBody>
      </p:sp>
      <p:pic>
        <p:nvPicPr>
          <p:cNvPr id="6" name="Picture 5">
            <a:extLst>
              <a:ext uri="{FF2B5EF4-FFF2-40B4-BE49-F238E27FC236}">
                <a16:creationId xmlns:a16="http://schemas.microsoft.com/office/drawing/2014/main" id="{6468544A-DEF5-411A-8BB0-13A19A3767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7984" y="251021"/>
            <a:ext cx="2379216" cy="592043"/>
          </a:xfrm>
          <a:prstGeom prst="rect">
            <a:avLst/>
          </a:prstGeom>
        </p:spPr>
      </p:pic>
    </p:spTree>
    <p:extLst>
      <p:ext uri="{BB962C8B-B14F-4D97-AF65-F5344CB8AC3E}">
        <p14:creationId xmlns:p14="http://schemas.microsoft.com/office/powerpoint/2010/main" val="3124308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39181-98FF-461B-8F4F-B72D91E51285}"/>
              </a:ext>
            </a:extLst>
          </p:cNvPr>
          <p:cNvSpPr>
            <a:spLocks noGrp="1"/>
          </p:cNvSpPr>
          <p:nvPr>
            <p:ph type="title"/>
          </p:nvPr>
        </p:nvSpPr>
        <p:spPr/>
        <p:txBody>
          <a:bodyPr/>
          <a:lstStyle/>
          <a:p>
            <a:r>
              <a:rPr lang="en-IN" sz="4800" b="0" spc="-25" dirty="0">
                <a:solidFill>
                  <a:srgbClr val="3366FF"/>
                </a:solidFill>
                <a:latin typeface="Calibri"/>
                <a:cs typeface="Calibri"/>
              </a:rPr>
              <a:t>Fault</a:t>
            </a:r>
            <a:r>
              <a:rPr lang="en-IN" sz="4800" b="0" spc="-45" dirty="0">
                <a:solidFill>
                  <a:srgbClr val="3366FF"/>
                </a:solidFill>
                <a:latin typeface="Calibri"/>
                <a:cs typeface="Calibri"/>
              </a:rPr>
              <a:t> Types</a:t>
            </a:r>
            <a:r>
              <a:rPr lang="en-IN" sz="4800" b="0" spc="-35" dirty="0">
                <a:solidFill>
                  <a:srgbClr val="3366FF"/>
                </a:solidFill>
                <a:latin typeface="Calibri"/>
                <a:cs typeface="Calibri"/>
              </a:rPr>
              <a:t> </a:t>
            </a:r>
            <a:r>
              <a:rPr lang="en-IN" sz="4800" b="0" spc="-5" dirty="0">
                <a:solidFill>
                  <a:srgbClr val="3366FF"/>
                </a:solidFill>
                <a:latin typeface="Calibri"/>
                <a:cs typeface="Calibri"/>
              </a:rPr>
              <a:t>(Shunt)</a:t>
            </a:r>
            <a:endParaRPr lang="en-IN" dirty="0"/>
          </a:p>
        </p:txBody>
      </p:sp>
      <p:sp>
        <p:nvSpPr>
          <p:cNvPr id="3" name="Slide Number Placeholder 2">
            <a:extLst>
              <a:ext uri="{FF2B5EF4-FFF2-40B4-BE49-F238E27FC236}">
                <a16:creationId xmlns:a16="http://schemas.microsoft.com/office/drawing/2014/main" id="{86BF37E1-5AD5-4F48-8DFE-C684C88DAC1D}"/>
              </a:ext>
            </a:extLst>
          </p:cNvPr>
          <p:cNvSpPr>
            <a:spLocks noGrp="1"/>
          </p:cNvSpPr>
          <p:nvPr>
            <p:ph type="sldNum" sz="quarter" idx="12"/>
          </p:nvPr>
        </p:nvSpPr>
        <p:spPr/>
        <p:txBody>
          <a:bodyPr/>
          <a:lstStyle/>
          <a:p>
            <a:fld id="{CA9F79F9-620A-454C-B44A-099229A02D1C}" type="slidenum">
              <a:rPr lang="en-IN" smtClean="0"/>
              <a:pPr/>
              <a:t>23</a:t>
            </a:fld>
            <a:endParaRPr lang="en-IN"/>
          </a:p>
        </p:txBody>
      </p:sp>
      <p:pic>
        <p:nvPicPr>
          <p:cNvPr id="4" name="object 4">
            <a:extLst>
              <a:ext uri="{FF2B5EF4-FFF2-40B4-BE49-F238E27FC236}">
                <a16:creationId xmlns:a16="http://schemas.microsoft.com/office/drawing/2014/main" id="{6EFC62BB-C830-42F6-B8D9-5DA5087FB717}"/>
              </a:ext>
            </a:extLst>
          </p:cNvPr>
          <p:cNvPicPr/>
          <p:nvPr/>
        </p:nvPicPr>
        <p:blipFill>
          <a:blip r:embed="rId2" cstate="print"/>
          <a:stretch>
            <a:fillRect/>
          </a:stretch>
        </p:blipFill>
        <p:spPr>
          <a:xfrm>
            <a:off x="1379506" y="4283660"/>
            <a:ext cx="5873549" cy="1543050"/>
          </a:xfrm>
          <a:prstGeom prst="rect">
            <a:avLst/>
          </a:prstGeom>
        </p:spPr>
      </p:pic>
      <p:pic>
        <p:nvPicPr>
          <p:cNvPr id="5" name="object 2">
            <a:extLst>
              <a:ext uri="{FF2B5EF4-FFF2-40B4-BE49-F238E27FC236}">
                <a16:creationId xmlns:a16="http://schemas.microsoft.com/office/drawing/2014/main" id="{25978404-9CB8-4CA6-88D8-E5BF11C8F237}"/>
              </a:ext>
            </a:extLst>
          </p:cNvPr>
          <p:cNvPicPr/>
          <p:nvPr/>
        </p:nvPicPr>
        <p:blipFill>
          <a:blip r:embed="rId3" cstate="print"/>
          <a:stretch>
            <a:fillRect/>
          </a:stretch>
        </p:blipFill>
        <p:spPr>
          <a:xfrm>
            <a:off x="638175" y="1935331"/>
            <a:ext cx="8150718" cy="2032987"/>
          </a:xfrm>
          <a:prstGeom prst="rect">
            <a:avLst/>
          </a:prstGeom>
        </p:spPr>
      </p:pic>
      <p:pic>
        <p:nvPicPr>
          <p:cNvPr id="6" name="Picture 5">
            <a:extLst>
              <a:ext uri="{FF2B5EF4-FFF2-40B4-BE49-F238E27FC236}">
                <a16:creationId xmlns:a16="http://schemas.microsoft.com/office/drawing/2014/main" id="{1F774794-C896-4344-9D1C-E7DC4B2CD4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7984" y="251021"/>
            <a:ext cx="2379216" cy="592043"/>
          </a:xfrm>
          <a:prstGeom prst="rect">
            <a:avLst/>
          </a:prstGeom>
        </p:spPr>
      </p:pic>
    </p:spTree>
    <p:extLst>
      <p:ext uri="{BB962C8B-B14F-4D97-AF65-F5344CB8AC3E}">
        <p14:creationId xmlns:p14="http://schemas.microsoft.com/office/powerpoint/2010/main" val="3712917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65D21-2052-4711-A16A-95FB691BE52E}"/>
              </a:ext>
            </a:extLst>
          </p:cNvPr>
          <p:cNvSpPr>
            <a:spLocks noGrp="1"/>
          </p:cNvSpPr>
          <p:nvPr>
            <p:ph type="title"/>
          </p:nvPr>
        </p:nvSpPr>
        <p:spPr>
          <a:xfrm>
            <a:off x="1097280" y="286603"/>
            <a:ext cx="7345384" cy="1450757"/>
          </a:xfrm>
        </p:spPr>
        <p:txBody>
          <a:bodyPr/>
          <a:lstStyle/>
          <a:p>
            <a:r>
              <a:rPr lang="en-IN" sz="4800" b="0" spc="-25" dirty="0">
                <a:solidFill>
                  <a:srgbClr val="3366FF"/>
                </a:solidFill>
                <a:latin typeface="Calibri"/>
                <a:cs typeface="Calibri"/>
              </a:rPr>
              <a:t>Fault</a:t>
            </a:r>
            <a:r>
              <a:rPr lang="en-IN" sz="4800" b="0" spc="-45" dirty="0">
                <a:solidFill>
                  <a:srgbClr val="3366FF"/>
                </a:solidFill>
                <a:latin typeface="Calibri"/>
                <a:cs typeface="Calibri"/>
              </a:rPr>
              <a:t> Types</a:t>
            </a:r>
            <a:r>
              <a:rPr lang="en-IN" sz="4800" b="0" spc="-35" dirty="0">
                <a:solidFill>
                  <a:srgbClr val="3366FF"/>
                </a:solidFill>
                <a:latin typeface="Calibri"/>
                <a:cs typeface="Calibri"/>
              </a:rPr>
              <a:t> </a:t>
            </a:r>
            <a:r>
              <a:rPr lang="en-IN" sz="4800" b="0" spc="-5" dirty="0">
                <a:solidFill>
                  <a:srgbClr val="3366FF"/>
                </a:solidFill>
                <a:latin typeface="Calibri"/>
                <a:cs typeface="Calibri"/>
              </a:rPr>
              <a:t>(Shunt)</a:t>
            </a:r>
            <a:endParaRPr lang="en-IN" dirty="0"/>
          </a:p>
        </p:txBody>
      </p:sp>
      <p:sp>
        <p:nvSpPr>
          <p:cNvPr id="3" name="Slide Number Placeholder 2">
            <a:extLst>
              <a:ext uri="{FF2B5EF4-FFF2-40B4-BE49-F238E27FC236}">
                <a16:creationId xmlns:a16="http://schemas.microsoft.com/office/drawing/2014/main" id="{C99BFF54-218B-4849-A868-EC6CB937448F}"/>
              </a:ext>
            </a:extLst>
          </p:cNvPr>
          <p:cNvSpPr>
            <a:spLocks noGrp="1"/>
          </p:cNvSpPr>
          <p:nvPr>
            <p:ph type="sldNum" sz="quarter" idx="12"/>
          </p:nvPr>
        </p:nvSpPr>
        <p:spPr/>
        <p:txBody>
          <a:bodyPr/>
          <a:lstStyle/>
          <a:p>
            <a:fld id="{CA9F79F9-620A-454C-B44A-099229A02D1C}" type="slidenum">
              <a:rPr lang="en-IN" smtClean="0"/>
              <a:pPr/>
              <a:t>24</a:t>
            </a:fld>
            <a:endParaRPr lang="en-IN"/>
          </a:p>
        </p:txBody>
      </p:sp>
      <p:pic>
        <p:nvPicPr>
          <p:cNvPr id="4" name="object 2">
            <a:extLst>
              <a:ext uri="{FF2B5EF4-FFF2-40B4-BE49-F238E27FC236}">
                <a16:creationId xmlns:a16="http://schemas.microsoft.com/office/drawing/2014/main" id="{F6FAC4F6-6358-4E69-A315-1DCB85FFD8B1}"/>
              </a:ext>
            </a:extLst>
          </p:cNvPr>
          <p:cNvPicPr/>
          <p:nvPr/>
        </p:nvPicPr>
        <p:blipFill>
          <a:blip r:embed="rId2" cstate="print"/>
          <a:stretch>
            <a:fillRect/>
          </a:stretch>
        </p:blipFill>
        <p:spPr>
          <a:xfrm>
            <a:off x="1215945" y="1981444"/>
            <a:ext cx="8684513" cy="4299951"/>
          </a:xfrm>
          <a:prstGeom prst="rect">
            <a:avLst/>
          </a:prstGeom>
        </p:spPr>
      </p:pic>
      <p:pic>
        <p:nvPicPr>
          <p:cNvPr id="5" name="Picture 4">
            <a:extLst>
              <a:ext uri="{FF2B5EF4-FFF2-40B4-BE49-F238E27FC236}">
                <a16:creationId xmlns:a16="http://schemas.microsoft.com/office/drawing/2014/main" id="{5DF15523-04E6-4308-8E6E-E770CD9FF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7984" y="251021"/>
            <a:ext cx="2379216" cy="592043"/>
          </a:xfrm>
          <a:prstGeom prst="rect">
            <a:avLst/>
          </a:prstGeom>
        </p:spPr>
      </p:pic>
    </p:spTree>
    <p:extLst>
      <p:ext uri="{BB962C8B-B14F-4D97-AF65-F5344CB8AC3E}">
        <p14:creationId xmlns:p14="http://schemas.microsoft.com/office/powerpoint/2010/main" val="1779715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545889" cy="6405282"/>
          </a:xfrm>
        </p:spPr>
        <p:txBody>
          <a:bodyPr/>
          <a:lstStyle/>
          <a:p>
            <a:br>
              <a:rPr lang="en-US" sz="2000" dirty="0"/>
            </a:br>
            <a:br>
              <a:rPr lang="en-US" dirty="0"/>
            </a:br>
            <a:br>
              <a:rPr lang="en-IN" dirty="0"/>
            </a:br>
            <a:br>
              <a:rPr lang="en-US" dirty="0"/>
            </a:br>
            <a:endParaRPr lang="en-IN"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25</a:t>
            </a:fld>
            <a:endParaRPr lang="en-IN"/>
          </a:p>
        </p:txBody>
      </p:sp>
      <p:sp>
        <p:nvSpPr>
          <p:cNvPr id="5" name="Content Placeholder 4">
            <a:extLst>
              <a:ext uri="{FF2B5EF4-FFF2-40B4-BE49-F238E27FC236}">
                <a16:creationId xmlns:a16="http://schemas.microsoft.com/office/drawing/2014/main" id="{7ECA600D-5F29-4805-B42C-20FC777E8E54}"/>
              </a:ext>
            </a:extLst>
          </p:cNvPr>
          <p:cNvSpPr>
            <a:spLocks noGrp="1"/>
          </p:cNvSpPr>
          <p:nvPr>
            <p:ph idx="1"/>
          </p:nvPr>
        </p:nvSpPr>
        <p:spPr/>
        <p:txBody>
          <a:bodyPr/>
          <a:lstStyle/>
          <a:p>
            <a:pPr marL="93345">
              <a:lnSpc>
                <a:spcPct val="100000"/>
              </a:lnSpc>
              <a:spcBef>
                <a:spcPts val="750"/>
              </a:spcBef>
            </a:pPr>
            <a:r>
              <a:rPr lang="en-IN" sz="2000" spc="-5" dirty="0">
                <a:latin typeface="Georgia"/>
                <a:cs typeface="Georgia"/>
              </a:rPr>
              <a:t>Single-Phase-Ground:                                                      7</a:t>
            </a:r>
            <a:r>
              <a:rPr lang="en-IN" sz="2000" dirty="0">
                <a:latin typeface="Georgia"/>
                <a:cs typeface="Georgia"/>
              </a:rPr>
              <a:t>0–</a:t>
            </a:r>
            <a:r>
              <a:rPr lang="en-IN" sz="2000" spc="-5" dirty="0">
                <a:latin typeface="Georgia"/>
                <a:cs typeface="Georgia"/>
              </a:rPr>
              <a:t>80%</a:t>
            </a:r>
            <a:endParaRPr lang="en-IN" spc="-5" dirty="0">
              <a:latin typeface="Georgia"/>
              <a:cs typeface="Georgia"/>
            </a:endParaRPr>
          </a:p>
          <a:p>
            <a:pPr marL="12700" indent="0">
              <a:lnSpc>
                <a:spcPct val="100000"/>
              </a:lnSpc>
              <a:spcBef>
                <a:spcPts val="650"/>
              </a:spcBef>
              <a:buClr>
                <a:srgbClr val="D16248"/>
              </a:buClr>
              <a:buSzPct val="85185"/>
              <a:buNone/>
              <a:tabLst>
                <a:tab pos="287020" algn="l"/>
              </a:tabLst>
            </a:pPr>
            <a:r>
              <a:rPr lang="en-IN" sz="2000" spc="-5" dirty="0">
                <a:latin typeface="Georgia"/>
                <a:cs typeface="Georgia"/>
              </a:rPr>
              <a:t>  Phase-Phase-Ground:                                                        17-10%</a:t>
            </a:r>
            <a:endParaRPr lang="en-IN" sz="2000" dirty="0">
              <a:latin typeface="Georgia"/>
              <a:cs typeface="Georgia"/>
            </a:endParaRPr>
          </a:p>
          <a:p>
            <a:pPr marL="287020" indent="-274320">
              <a:lnSpc>
                <a:spcPct val="100000"/>
              </a:lnSpc>
              <a:spcBef>
                <a:spcPts val="650"/>
              </a:spcBef>
              <a:buClr>
                <a:srgbClr val="D16248"/>
              </a:buClr>
              <a:buSzPct val="85185"/>
              <a:buFont typeface="Segoe UI Symbol"/>
              <a:buChar char="⚫"/>
              <a:tabLst>
                <a:tab pos="287020" algn="l"/>
              </a:tabLst>
            </a:pPr>
            <a:r>
              <a:rPr lang="en-IN" sz="2000" spc="-5" dirty="0">
                <a:latin typeface="Georgia"/>
                <a:cs typeface="Georgia"/>
              </a:rPr>
              <a:t>Phase-Phase:                                                                      10-8%</a:t>
            </a:r>
            <a:endParaRPr lang="en-IN" sz="2000" dirty="0">
              <a:latin typeface="Georgia"/>
              <a:cs typeface="Georgia"/>
            </a:endParaRPr>
          </a:p>
          <a:p>
            <a:pPr marL="287020" indent="-274320">
              <a:lnSpc>
                <a:spcPct val="100000"/>
              </a:lnSpc>
              <a:spcBef>
                <a:spcPts val="645"/>
              </a:spcBef>
              <a:buClr>
                <a:srgbClr val="D16248"/>
              </a:buClr>
              <a:buSzPct val="85185"/>
              <a:buFont typeface="Segoe UI Symbol"/>
              <a:buChar char="⚫"/>
              <a:tabLst>
                <a:tab pos="287020" algn="l"/>
              </a:tabLst>
            </a:pPr>
            <a:r>
              <a:rPr lang="en-IN" sz="2000" spc="-5" dirty="0">
                <a:latin typeface="Georgia"/>
                <a:cs typeface="Georgia"/>
              </a:rPr>
              <a:t>Three-Phase:                                                                      3-2 % </a:t>
            </a:r>
            <a:endParaRPr lang="en-IN" sz="2000" dirty="0">
              <a:latin typeface="Georgia"/>
              <a:cs typeface="Georgia"/>
            </a:endParaRPr>
          </a:p>
          <a:p>
            <a:pPr marL="93345">
              <a:lnSpc>
                <a:spcPct val="100000"/>
              </a:lnSpc>
              <a:spcBef>
                <a:spcPts val="750"/>
              </a:spcBef>
            </a:pPr>
            <a:r>
              <a:rPr lang="en-IN" sz="2000" spc="-5" dirty="0">
                <a:latin typeface="Georgia"/>
                <a:cs typeface="Georgia"/>
              </a:rPr>
              <a:t>                                                                                              </a:t>
            </a:r>
            <a:endParaRPr lang="en-IN" sz="2000" dirty="0">
              <a:latin typeface="Georgia"/>
              <a:cs typeface="Georgia"/>
            </a:endParaRPr>
          </a:p>
          <a:p>
            <a:pPr marL="287020" indent="-274320">
              <a:lnSpc>
                <a:spcPct val="100000"/>
              </a:lnSpc>
              <a:spcBef>
                <a:spcPts val="750"/>
              </a:spcBef>
              <a:buClr>
                <a:srgbClr val="D16248"/>
              </a:buClr>
              <a:buSzPct val="85185"/>
              <a:buFont typeface="Segoe UI Symbol"/>
              <a:buChar char="⚫"/>
              <a:tabLst>
                <a:tab pos="287020" algn="l"/>
              </a:tabLst>
            </a:pPr>
            <a:endParaRPr lang="en-IN" sz="2000" dirty="0">
              <a:latin typeface="Georgia"/>
              <a:cs typeface="Georgia"/>
            </a:endParaRPr>
          </a:p>
          <a:p>
            <a:endParaRPr lang="en-IN" dirty="0"/>
          </a:p>
          <a:p>
            <a:endParaRPr lang="en-IN" dirty="0"/>
          </a:p>
        </p:txBody>
      </p:sp>
      <p:pic>
        <p:nvPicPr>
          <p:cNvPr id="11" name="Picture 10">
            <a:extLst>
              <a:ext uri="{FF2B5EF4-FFF2-40B4-BE49-F238E27FC236}">
                <a16:creationId xmlns:a16="http://schemas.microsoft.com/office/drawing/2014/main" id="{55FD8315-9C8A-4AAA-A0D4-9C317D010C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101" y="251019"/>
            <a:ext cx="2559040" cy="1004024"/>
          </a:xfrm>
          <a:prstGeom prst="rect">
            <a:avLst/>
          </a:prstGeom>
        </p:spPr>
      </p:pic>
      <p:sp>
        <p:nvSpPr>
          <p:cNvPr id="7" name="TextBox 6">
            <a:extLst>
              <a:ext uri="{FF2B5EF4-FFF2-40B4-BE49-F238E27FC236}">
                <a16:creationId xmlns:a16="http://schemas.microsoft.com/office/drawing/2014/main" id="{2E4116A1-6AC1-41AF-84E1-7DDE066F01F5}"/>
              </a:ext>
            </a:extLst>
          </p:cNvPr>
          <p:cNvSpPr txBox="1"/>
          <p:nvPr/>
        </p:nvSpPr>
        <p:spPr>
          <a:xfrm>
            <a:off x="1236214" y="1190887"/>
            <a:ext cx="7526045" cy="584775"/>
          </a:xfrm>
          <a:prstGeom prst="rect">
            <a:avLst/>
          </a:prstGeom>
          <a:noFill/>
        </p:spPr>
        <p:txBody>
          <a:bodyPr wrap="square">
            <a:spAutoFit/>
          </a:bodyPr>
          <a:lstStyle/>
          <a:p>
            <a:pPr algn="ctr"/>
            <a:r>
              <a:rPr lang="en-IN" sz="3200" b="1" dirty="0">
                <a:solidFill>
                  <a:srgbClr val="7A9799"/>
                </a:solidFill>
              </a:rPr>
              <a:t>TYPES</a:t>
            </a:r>
            <a:r>
              <a:rPr lang="en-IN" sz="3200" b="1" spc="-60" dirty="0">
                <a:solidFill>
                  <a:srgbClr val="7A9799"/>
                </a:solidFill>
              </a:rPr>
              <a:t> </a:t>
            </a:r>
            <a:r>
              <a:rPr lang="en-IN" sz="3200" b="1" spc="-5" dirty="0">
                <a:solidFill>
                  <a:srgbClr val="7A9799"/>
                </a:solidFill>
              </a:rPr>
              <a:t>OF</a:t>
            </a:r>
            <a:r>
              <a:rPr lang="en-IN" sz="3200" b="1" spc="-40" dirty="0">
                <a:solidFill>
                  <a:srgbClr val="7A9799"/>
                </a:solidFill>
              </a:rPr>
              <a:t> </a:t>
            </a:r>
            <a:r>
              <a:rPr lang="en-IN" sz="3200" b="1" spc="-5" dirty="0">
                <a:solidFill>
                  <a:srgbClr val="7A9799"/>
                </a:solidFill>
              </a:rPr>
              <a:t>FAULTS</a:t>
            </a:r>
            <a:endParaRPr lang="en-IN" sz="3200" b="1" dirty="0"/>
          </a:p>
        </p:txBody>
      </p:sp>
    </p:spTree>
    <p:extLst>
      <p:ext uri="{BB962C8B-B14F-4D97-AF65-F5344CB8AC3E}">
        <p14:creationId xmlns:p14="http://schemas.microsoft.com/office/powerpoint/2010/main" val="1164365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10718" y="0"/>
            <a:ext cx="8735628" cy="6125592"/>
          </a:xfrm>
          <a:prstGeom prst="rect">
            <a:avLst/>
          </a:prstGeom>
        </p:spPr>
      </p:pic>
      <p:pic>
        <p:nvPicPr>
          <p:cNvPr id="3" name="Picture 2">
            <a:extLst>
              <a:ext uri="{FF2B5EF4-FFF2-40B4-BE49-F238E27FC236}">
                <a16:creationId xmlns:a16="http://schemas.microsoft.com/office/drawing/2014/main" id="{2D2B2A9E-0034-400F-9941-ED1F833AD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1653" y="251019"/>
            <a:ext cx="2381487" cy="100402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545889" cy="6405282"/>
          </a:xfrm>
        </p:spPr>
        <p:txBody>
          <a:bodyPr/>
          <a:lstStyle/>
          <a:p>
            <a:br>
              <a:rPr lang="en-US" sz="2000" dirty="0"/>
            </a:br>
            <a:br>
              <a:rPr lang="en-US" dirty="0"/>
            </a:br>
            <a:br>
              <a:rPr lang="en-IN" dirty="0"/>
            </a:br>
            <a:br>
              <a:rPr lang="en-US" dirty="0"/>
            </a:br>
            <a:endParaRPr lang="en-IN"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27</a:t>
            </a:fld>
            <a:endParaRPr lang="en-IN"/>
          </a:p>
        </p:txBody>
      </p:sp>
      <p:sp>
        <p:nvSpPr>
          <p:cNvPr id="5" name="Content Placeholder 4">
            <a:extLst>
              <a:ext uri="{FF2B5EF4-FFF2-40B4-BE49-F238E27FC236}">
                <a16:creationId xmlns:a16="http://schemas.microsoft.com/office/drawing/2014/main" id="{7ECA600D-5F29-4805-B42C-20FC777E8E54}"/>
              </a:ext>
            </a:extLst>
          </p:cNvPr>
          <p:cNvSpPr>
            <a:spLocks noGrp="1"/>
          </p:cNvSpPr>
          <p:nvPr>
            <p:ph idx="1"/>
          </p:nvPr>
        </p:nvSpPr>
        <p:spPr>
          <a:xfrm>
            <a:off x="1097280" y="1845734"/>
            <a:ext cx="7380895" cy="4023360"/>
          </a:xfrm>
        </p:spPr>
        <p:txBody>
          <a:bodyPr/>
          <a:lstStyle/>
          <a:p>
            <a:pPr marL="287020" indent="-274320">
              <a:lnSpc>
                <a:spcPct val="100000"/>
              </a:lnSpc>
              <a:spcBef>
                <a:spcPts val="750"/>
              </a:spcBef>
              <a:buClr>
                <a:srgbClr val="D16248"/>
              </a:buClr>
              <a:buSzPct val="85185"/>
              <a:buFont typeface="Segoe UI Symbol"/>
              <a:buChar char="⚫"/>
              <a:tabLst>
                <a:tab pos="287020" algn="l"/>
              </a:tabLst>
            </a:pPr>
            <a:r>
              <a:rPr lang="en-US" sz="2000" spc="-5" dirty="0">
                <a:latin typeface="Georgia"/>
                <a:cs typeface="Georgia"/>
              </a:rPr>
              <a:t>Generators</a:t>
            </a:r>
            <a:endParaRPr lang="en-US" sz="2000" dirty="0">
              <a:latin typeface="Georgia"/>
              <a:cs typeface="Georgia"/>
            </a:endParaRPr>
          </a:p>
          <a:p>
            <a:pPr marL="287020" indent="-274320">
              <a:lnSpc>
                <a:spcPct val="100000"/>
              </a:lnSpc>
              <a:spcBef>
                <a:spcPts val="645"/>
              </a:spcBef>
              <a:buClr>
                <a:srgbClr val="D16248"/>
              </a:buClr>
              <a:buSzPct val="85185"/>
              <a:buFont typeface="Segoe UI Symbol"/>
              <a:buChar char="⚫"/>
              <a:tabLst>
                <a:tab pos="287020" algn="l"/>
              </a:tabLst>
            </a:pPr>
            <a:r>
              <a:rPr lang="en-US" sz="2000" spc="-5" dirty="0">
                <a:latin typeface="Georgia"/>
                <a:cs typeface="Georgia"/>
              </a:rPr>
              <a:t>Transformers</a:t>
            </a:r>
            <a:endParaRPr lang="en-US" sz="2000" dirty="0">
              <a:latin typeface="Georgia"/>
              <a:cs typeface="Georgia"/>
            </a:endParaRPr>
          </a:p>
          <a:p>
            <a:pPr marL="287020" indent="-274320">
              <a:lnSpc>
                <a:spcPct val="100000"/>
              </a:lnSpc>
              <a:spcBef>
                <a:spcPts val="650"/>
              </a:spcBef>
              <a:buClr>
                <a:srgbClr val="D16248"/>
              </a:buClr>
              <a:buSzPct val="85185"/>
              <a:buFont typeface="Segoe UI Symbol"/>
              <a:buChar char="⚫"/>
              <a:tabLst>
                <a:tab pos="287020" algn="l"/>
              </a:tabLst>
            </a:pPr>
            <a:r>
              <a:rPr lang="en-US" sz="2000" dirty="0">
                <a:latin typeface="Georgia"/>
                <a:cs typeface="Georgia"/>
              </a:rPr>
              <a:t>Lines</a:t>
            </a:r>
          </a:p>
          <a:p>
            <a:pPr marL="287020" indent="-274320">
              <a:lnSpc>
                <a:spcPct val="100000"/>
              </a:lnSpc>
              <a:spcBef>
                <a:spcPts val="650"/>
              </a:spcBef>
              <a:buClr>
                <a:srgbClr val="D16248"/>
              </a:buClr>
              <a:buSzPct val="85185"/>
              <a:buFont typeface="Segoe UI Symbol"/>
              <a:buChar char="⚫"/>
              <a:tabLst>
                <a:tab pos="287020" algn="l"/>
              </a:tabLst>
            </a:pPr>
            <a:r>
              <a:rPr lang="en-US" sz="2000" spc="-5" dirty="0">
                <a:latin typeface="Georgia"/>
                <a:cs typeface="Georgia"/>
              </a:rPr>
              <a:t>Buses</a:t>
            </a:r>
            <a:endParaRPr lang="en-US" sz="2000" dirty="0">
              <a:latin typeface="Georgia"/>
              <a:cs typeface="Georgia"/>
            </a:endParaRPr>
          </a:p>
          <a:p>
            <a:pPr marL="287020" indent="-274320">
              <a:lnSpc>
                <a:spcPct val="100000"/>
              </a:lnSpc>
              <a:spcBef>
                <a:spcPts val="650"/>
              </a:spcBef>
              <a:buClr>
                <a:srgbClr val="D16248"/>
              </a:buClr>
              <a:buSzPct val="85185"/>
              <a:buFont typeface="Segoe UI Symbol"/>
              <a:buChar char="⚫"/>
              <a:tabLst>
                <a:tab pos="287020" algn="l"/>
              </a:tabLst>
            </a:pPr>
            <a:r>
              <a:rPr lang="en-US" sz="2000" spc="-10" dirty="0">
                <a:latin typeface="Georgia"/>
                <a:cs typeface="Georgia"/>
              </a:rPr>
              <a:t>Capacitors</a:t>
            </a:r>
            <a:endParaRPr lang="en-US" sz="2000" dirty="0">
              <a:latin typeface="Georgia"/>
              <a:cs typeface="Georgia"/>
            </a:endParaRPr>
          </a:p>
          <a:p>
            <a:endParaRPr lang="en-IN" dirty="0"/>
          </a:p>
        </p:txBody>
      </p:sp>
      <p:pic>
        <p:nvPicPr>
          <p:cNvPr id="11" name="Picture 10">
            <a:extLst>
              <a:ext uri="{FF2B5EF4-FFF2-40B4-BE49-F238E27FC236}">
                <a16:creationId xmlns:a16="http://schemas.microsoft.com/office/drawing/2014/main" id="{55FD8315-9C8A-4AAA-A0D4-9C317D010C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2764" y="251019"/>
            <a:ext cx="3260377" cy="1274082"/>
          </a:xfrm>
          <a:prstGeom prst="rect">
            <a:avLst/>
          </a:prstGeom>
        </p:spPr>
      </p:pic>
      <p:sp>
        <p:nvSpPr>
          <p:cNvPr id="7" name="TextBox 6">
            <a:extLst>
              <a:ext uri="{FF2B5EF4-FFF2-40B4-BE49-F238E27FC236}">
                <a16:creationId xmlns:a16="http://schemas.microsoft.com/office/drawing/2014/main" id="{B1BE23D3-314E-4802-8A7E-434072200C4F}"/>
              </a:ext>
            </a:extLst>
          </p:cNvPr>
          <p:cNvSpPr txBox="1"/>
          <p:nvPr/>
        </p:nvSpPr>
        <p:spPr>
          <a:xfrm>
            <a:off x="1875408" y="988906"/>
            <a:ext cx="6094520" cy="646331"/>
          </a:xfrm>
          <a:prstGeom prst="rect">
            <a:avLst/>
          </a:prstGeom>
          <a:noFill/>
        </p:spPr>
        <p:txBody>
          <a:bodyPr wrap="square">
            <a:spAutoFit/>
          </a:bodyPr>
          <a:lstStyle/>
          <a:p>
            <a:r>
              <a:rPr lang="en-IN" sz="3600" b="1" spc="-5" dirty="0">
                <a:solidFill>
                  <a:srgbClr val="7A9799"/>
                </a:solidFill>
              </a:rPr>
              <a:t>Components</a:t>
            </a:r>
            <a:r>
              <a:rPr lang="en-IN" sz="3600" b="1" spc="-30" dirty="0">
                <a:solidFill>
                  <a:srgbClr val="7A9799"/>
                </a:solidFill>
              </a:rPr>
              <a:t> </a:t>
            </a:r>
            <a:r>
              <a:rPr lang="en-IN" sz="3600" b="1" spc="-5" dirty="0">
                <a:solidFill>
                  <a:srgbClr val="7A9799"/>
                </a:solidFill>
              </a:rPr>
              <a:t>to</a:t>
            </a:r>
            <a:r>
              <a:rPr lang="en-IN" sz="3600" b="1" spc="-25" dirty="0">
                <a:solidFill>
                  <a:srgbClr val="7A9799"/>
                </a:solidFill>
              </a:rPr>
              <a:t> </a:t>
            </a:r>
            <a:r>
              <a:rPr lang="en-IN" sz="3600" b="1" spc="-5" dirty="0">
                <a:solidFill>
                  <a:srgbClr val="7A9799"/>
                </a:solidFill>
              </a:rPr>
              <a:t>be</a:t>
            </a:r>
            <a:r>
              <a:rPr lang="en-IN" sz="3600" b="1" spc="-10" dirty="0">
                <a:solidFill>
                  <a:srgbClr val="7A9799"/>
                </a:solidFill>
              </a:rPr>
              <a:t> </a:t>
            </a:r>
            <a:r>
              <a:rPr lang="en-IN" sz="3600" b="1" spc="-5" dirty="0">
                <a:solidFill>
                  <a:srgbClr val="7A9799"/>
                </a:solidFill>
              </a:rPr>
              <a:t>protected</a:t>
            </a:r>
            <a:endParaRPr lang="en-IN" sz="3600" b="1" dirty="0"/>
          </a:p>
        </p:txBody>
      </p:sp>
    </p:spTree>
    <p:extLst>
      <p:ext uri="{BB962C8B-B14F-4D97-AF65-F5344CB8AC3E}">
        <p14:creationId xmlns:p14="http://schemas.microsoft.com/office/powerpoint/2010/main" val="3807768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545889" cy="6405282"/>
          </a:xfrm>
        </p:spPr>
        <p:txBody>
          <a:bodyPr/>
          <a:lstStyle/>
          <a:p>
            <a:br>
              <a:rPr lang="en-US" sz="2000" dirty="0"/>
            </a:br>
            <a:br>
              <a:rPr lang="en-US" dirty="0"/>
            </a:br>
            <a:br>
              <a:rPr lang="en-IN" dirty="0"/>
            </a:br>
            <a:br>
              <a:rPr lang="en-US" dirty="0"/>
            </a:br>
            <a:endParaRPr lang="en-IN"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28</a:t>
            </a:fld>
            <a:endParaRPr lang="en-IN"/>
          </a:p>
        </p:txBody>
      </p:sp>
      <p:sp>
        <p:nvSpPr>
          <p:cNvPr id="5" name="Content Placeholder 4">
            <a:extLst>
              <a:ext uri="{FF2B5EF4-FFF2-40B4-BE49-F238E27FC236}">
                <a16:creationId xmlns:a16="http://schemas.microsoft.com/office/drawing/2014/main" id="{7ECA600D-5F29-4805-B42C-20FC777E8E54}"/>
              </a:ext>
            </a:extLst>
          </p:cNvPr>
          <p:cNvSpPr>
            <a:spLocks noGrp="1"/>
          </p:cNvSpPr>
          <p:nvPr>
            <p:ph idx="1"/>
          </p:nvPr>
        </p:nvSpPr>
        <p:spPr/>
        <p:txBody>
          <a:bodyPr/>
          <a:lstStyle/>
          <a:p>
            <a:pPr marL="287020" marR="5080" indent="-274320">
              <a:lnSpc>
                <a:spcPct val="150000"/>
              </a:lnSpc>
              <a:spcBef>
                <a:spcPts val="95"/>
              </a:spcBef>
              <a:buClr>
                <a:srgbClr val="0BD0D9"/>
              </a:buClr>
              <a:buSzPct val="94230"/>
              <a:buFont typeface="Segoe UI Symbol"/>
              <a:buChar char="⚫"/>
              <a:tabLst>
                <a:tab pos="287020" algn="l"/>
              </a:tabLst>
            </a:pPr>
            <a:r>
              <a:rPr lang="en-US" sz="2000" b="1" i="1" spc="-10" dirty="0">
                <a:latin typeface="Constantia"/>
                <a:cs typeface="Constantia"/>
              </a:rPr>
              <a:t>Improving the </a:t>
            </a:r>
            <a:r>
              <a:rPr lang="en-US" sz="2000" b="1" i="1" spc="-5" dirty="0">
                <a:latin typeface="Constantia"/>
                <a:cs typeface="Constantia"/>
              </a:rPr>
              <a:t>quality </a:t>
            </a:r>
            <a:r>
              <a:rPr lang="en-US" sz="2000" spc="-5" dirty="0">
                <a:latin typeface="Constantia"/>
                <a:cs typeface="Constantia"/>
              </a:rPr>
              <a:t>of machines, </a:t>
            </a:r>
            <a:r>
              <a:rPr lang="en-US" sz="2000" spc="-5" dirty="0" err="1">
                <a:latin typeface="Constantia"/>
                <a:cs typeface="Constantia"/>
              </a:rPr>
              <a:t>equipments</a:t>
            </a:r>
            <a:r>
              <a:rPr lang="en-US" sz="2000" spc="-5" dirty="0">
                <a:latin typeface="Constantia"/>
                <a:cs typeface="Constantia"/>
              </a:rPr>
              <a:t>, </a:t>
            </a:r>
            <a:r>
              <a:rPr lang="en-US" sz="2000" dirty="0">
                <a:latin typeface="Constantia"/>
                <a:cs typeface="Constantia"/>
              </a:rPr>
              <a:t> </a:t>
            </a:r>
            <a:r>
              <a:rPr lang="en-US" sz="2000" spc="-5" dirty="0">
                <a:latin typeface="Constantia"/>
                <a:cs typeface="Constantia"/>
              </a:rPr>
              <a:t>installation</a:t>
            </a:r>
            <a:r>
              <a:rPr lang="en-US" sz="2000" spc="-145" dirty="0">
                <a:latin typeface="Constantia"/>
                <a:cs typeface="Constantia"/>
              </a:rPr>
              <a:t> </a:t>
            </a:r>
            <a:r>
              <a:rPr lang="en-US" sz="2000" spc="-10" dirty="0">
                <a:latin typeface="Constantia"/>
                <a:cs typeface="Constantia"/>
              </a:rPr>
              <a:t>etc.,</a:t>
            </a:r>
            <a:r>
              <a:rPr lang="en-US" sz="2000" spc="-15" dirty="0">
                <a:latin typeface="Constantia"/>
                <a:cs typeface="Constantia"/>
              </a:rPr>
              <a:t> by</a:t>
            </a:r>
            <a:r>
              <a:rPr lang="en-US" sz="2000" spc="-60" dirty="0">
                <a:latin typeface="Constantia"/>
                <a:cs typeface="Constantia"/>
              </a:rPr>
              <a:t> </a:t>
            </a:r>
            <a:r>
              <a:rPr lang="en-US" sz="2000" spc="-15" dirty="0">
                <a:latin typeface="Constantia"/>
                <a:cs typeface="Constantia"/>
              </a:rPr>
              <a:t>improving</a:t>
            </a:r>
            <a:r>
              <a:rPr lang="en-US" sz="2000" spc="-35" dirty="0">
                <a:latin typeface="Constantia"/>
                <a:cs typeface="Constantia"/>
              </a:rPr>
              <a:t> </a:t>
            </a:r>
            <a:r>
              <a:rPr lang="en-US" sz="2000" dirty="0">
                <a:latin typeface="Constantia"/>
                <a:cs typeface="Constantia"/>
              </a:rPr>
              <a:t>the</a:t>
            </a:r>
            <a:r>
              <a:rPr lang="en-US" sz="2000" spc="-125" dirty="0">
                <a:latin typeface="Constantia"/>
                <a:cs typeface="Constantia"/>
              </a:rPr>
              <a:t> </a:t>
            </a:r>
            <a:r>
              <a:rPr lang="en-US" sz="2000" spc="-5" dirty="0">
                <a:latin typeface="Constantia"/>
                <a:cs typeface="Constantia"/>
              </a:rPr>
              <a:t>design</a:t>
            </a:r>
            <a:r>
              <a:rPr lang="en-US" sz="2000" spc="-60" dirty="0">
                <a:latin typeface="Constantia"/>
                <a:cs typeface="Constantia"/>
              </a:rPr>
              <a:t> </a:t>
            </a:r>
            <a:r>
              <a:rPr lang="en-US" sz="2000" spc="-10" dirty="0">
                <a:latin typeface="Constantia"/>
                <a:cs typeface="Constantia"/>
              </a:rPr>
              <a:t>techniques.</a:t>
            </a:r>
            <a:endParaRPr lang="en-US" sz="2000" dirty="0">
              <a:latin typeface="Constantia"/>
              <a:cs typeface="Constantia"/>
            </a:endParaRPr>
          </a:p>
          <a:p>
            <a:pPr marL="287020" indent="-274320">
              <a:lnSpc>
                <a:spcPct val="100000"/>
              </a:lnSpc>
              <a:spcBef>
                <a:spcPts val="2185"/>
              </a:spcBef>
              <a:buClr>
                <a:srgbClr val="0BD0D9"/>
              </a:buClr>
              <a:buSzPct val="94230"/>
              <a:buFont typeface="Segoe UI Symbol"/>
              <a:buChar char="⚫"/>
              <a:tabLst>
                <a:tab pos="287020" algn="l"/>
              </a:tabLst>
            </a:pPr>
            <a:r>
              <a:rPr lang="en-US" sz="2000" b="1" i="1" spc="-10" dirty="0">
                <a:latin typeface="Constantia"/>
                <a:cs typeface="Constantia"/>
              </a:rPr>
              <a:t>Adequate</a:t>
            </a:r>
            <a:r>
              <a:rPr lang="en-US" sz="2000" b="1" i="1" spc="-50" dirty="0">
                <a:latin typeface="Constantia"/>
                <a:cs typeface="Constantia"/>
              </a:rPr>
              <a:t> </a:t>
            </a:r>
            <a:r>
              <a:rPr lang="en-US" sz="2000" b="1" i="1" dirty="0">
                <a:latin typeface="Constantia"/>
                <a:cs typeface="Constantia"/>
              </a:rPr>
              <a:t>&amp;</a:t>
            </a:r>
            <a:r>
              <a:rPr lang="en-US" sz="2000" b="1" i="1" spc="-15" dirty="0">
                <a:latin typeface="Constantia"/>
                <a:cs typeface="Constantia"/>
              </a:rPr>
              <a:t> </a:t>
            </a:r>
            <a:r>
              <a:rPr lang="en-US" sz="2000" b="1" i="1" spc="-10" dirty="0">
                <a:latin typeface="Constantia"/>
                <a:cs typeface="Constantia"/>
              </a:rPr>
              <a:t>reliable</a:t>
            </a:r>
            <a:r>
              <a:rPr lang="en-US" sz="2000" b="1" i="1" spc="-25" dirty="0">
                <a:latin typeface="Constantia"/>
                <a:cs typeface="Constantia"/>
              </a:rPr>
              <a:t> </a:t>
            </a:r>
            <a:r>
              <a:rPr lang="en-US" sz="2000" spc="-10" dirty="0">
                <a:latin typeface="Constantia"/>
                <a:cs typeface="Constantia"/>
              </a:rPr>
              <a:t>protection</a:t>
            </a:r>
            <a:r>
              <a:rPr lang="en-US" sz="2000" spc="-120" dirty="0">
                <a:latin typeface="Constantia"/>
                <a:cs typeface="Constantia"/>
              </a:rPr>
              <a:t> </a:t>
            </a:r>
            <a:r>
              <a:rPr lang="en-US" sz="2000" spc="-10" dirty="0">
                <a:latin typeface="Constantia"/>
                <a:cs typeface="Constantia"/>
              </a:rPr>
              <a:t>system</a:t>
            </a:r>
            <a:r>
              <a:rPr lang="en-US" sz="2000" spc="-140" dirty="0">
                <a:latin typeface="Constantia"/>
                <a:cs typeface="Constantia"/>
              </a:rPr>
              <a:t> </a:t>
            </a:r>
            <a:r>
              <a:rPr lang="en-US" sz="2000" spc="-15" dirty="0">
                <a:latin typeface="Constantia"/>
                <a:cs typeface="Constantia"/>
              </a:rPr>
              <a:t>control</a:t>
            </a:r>
            <a:endParaRPr lang="en-US" sz="2000" dirty="0">
              <a:latin typeface="Constantia"/>
              <a:cs typeface="Constantia"/>
            </a:endParaRPr>
          </a:p>
          <a:p>
            <a:pPr marL="287020" indent="-274320">
              <a:lnSpc>
                <a:spcPct val="100000"/>
              </a:lnSpc>
              <a:spcBef>
                <a:spcPts val="2185"/>
              </a:spcBef>
              <a:buClr>
                <a:srgbClr val="0BD0D9"/>
              </a:buClr>
              <a:buSzPct val="94230"/>
              <a:buFont typeface="Segoe UI Symbol"/>
              <a:buChar char="⚫"/>
              <a:tabLst>
                <a:tab pos="287020" algn="l"/>
              </a:tabLst>
            </a:pPr>
            <a:r>
              <a:rPr lang="en-US" sz="2000" b="1" i="1" spc="-10" dirty="0">
                <a:latin typeface="Constantia"/>
                <a:cs typeface="Constantia"/>
              </a:rPr>
              <a:t>Regular</a:t>
            </a:r>
            <a:r>
              <a:rPr lang="en-US" sz="2000" b="1" i="1" spc="-20" dirty="0">
                <a:latin typeface="Constantia"/>
                <a:cs typeface="Constantia"/>
              </a:rPr>
              <a:t> </a:t>
            </a:r>
            <a:r>
              <a:rPr lang="en-US" sz="2000" b="1" i="1" spc="-5" dirty="0">
                <a:latin typeface="Constantia"/>
                <a:cs typeface="Constantia"/>
              </a:rPr>
              <a:t>maintenance</a:t>
            </a:r>
            <a:r>
              <a:rPr lang="en-US" sz="2000" b="1" i="1" spc="-25" dirty="0">
                <a:latin typeface="Constantia"/>
                <a:cs typeface="Constantia"/>
              </a:rPr>
              <a:t> </a:t>
            </a:r>
            <a:r>
              <a:rPr lang="en-US" sz="2000" spc="-15" dirty="0">
                <a:latin typeface="Constantia"/>
                <a:cs typeface="Constantia"/>
              </a:rPr>
              <a:t>by</a:t>
            </a:r>
            <a:r>
              <a:rPr lang="en-US" sz="2000" spc="-114" dirty="0">
                <a:latin typeface="Constantia"/>
                <a:cs typeface="Constantia"/>
              </a:rPr>
              <a:t> </a:t>
            </a:r>
            <a:r>
              <a:rPr lang="en-US" sz="2000" spc="-10" dirty="0">
                <a:latin typeface="Constantia"/>
                <a:cs typeface="Constantia"/>
              </a:rPr>
              <a:t>trained</a:t>
            </a:r>
            <a:r>
              <a:rPr lang="en-US" sz="2000" spc="-30" dirty="0">
                <a:latin typeface="Constantia"/>
                <a:cs typeface="Constantia"/>
              </a:rPr>
              <a:t> </a:t>
            </a:r>
            <a:r>
              <a:rPr lang="en-US" sz="2000" spc="-10" dirty="0">
                <a:latin typeface="Constantia"/>
                <a:cs typeface="Constantia"/>
              </a:rPr>
              <a:t>professionals</a:t>
            </a:r>
            <a:endParaRPr lang="en-US" sz="2000" dirty="0">
              <a:latin typeface="Constantia"/>
              <a:cs typeface="Constantia"/>
            </a:endParaRPr>
          </a:p>
          <a:p>
            <a:pPr marL="287020" indent="-274320">
              <a:lnSpc>
                <a:spcPct val="100000"/>
              </a:lnSpc>
              <a:spcBef>
                <a:spcPts val="2185"/>
              </a:spcBef>
              <a:buClr>
                <a:srgbClr val="0BD0D9"/>
              </a:buClr>
              <a:buSzPct val="94230"/>
              <a:buFont typeface="Segoe UI Symbol"/>
              <a:buChar char="⚫"/>
              <a:tabLst>
                <a:tab pos="287020" algn="l"/>
              </a:tabLst>
            </a:pPr>
            <a:r>
              <a:rPr lang="en-US" sz="2000" b="1" i="1" spc="-10" dirty="0">
                <a:latin typeface="Constantia"/>
                <a:cs typeface="Constantia"/>
              </a:rPr>
              <a:t>Effective</a:t>
            </a:r>
            <a:r>
              <a:rPr lang="en-US" sz="2000" b="1" i="1" spc="-30" dirty="0">
                <a:latin typeface="Constantia"/>
                <a:cs typeface="Constantia"/>
              </a:rPr>
              <a:t> </a:t>
            </a:r>
            <a:r>
              <a:rPr lang="en-US" sz="2000" b="1" i="1" dirty="0">
                <a:latin typeface="Constantia"/>
                <a:cs typeface="Constantia"/>
              </a:rPr>
              <a:t>management</a:t>
            </a:r>
            <a:r>
              <a:rPr lang="en-US" sz="2000" b="1" i="1" spc="-30" dirty="0">
                <a:latin typeface="Constantia"/>
                <a:cs typeface="Constantia"/>
              </a:rPr>
              <a:t> </a:t>
            </a:r>
            <a:r>
              <a:rPr lang="en-US" sz="2000" spc="-5" dirty="0">
                <a:latin typeface="Constantia"/>
                <a:cs typeface="Constantia"/>
              </a:rPr>
              <a:t>of</a:t>
            </a:r>
            <a:r>
              <a:rPr lang="en-US" sz="2000" spc="-15" dirty="0">
                <a:latin typeface="Constantia"/>
                <a:cs typeface="Constantia"/>
              </a:rPr>
              <a:t> </a:t>
            </a:r>
            <a:r>
              <a:rPr lang="en-US" sz="2000" spc="-5" dirty="0">
                <a:latin typeface="Constantia"/>
                <a:cs typeface="Constantia"/>
              </a:rPr>
              <a:t>electrical</a:t>
            </a:r>
            <a:r>
              <a:rPr lang="en-US" sz="2000" spc="-55" dirty="0">
                <a:latin typeface="Constantia"/>
                <a:cs typeface="Constantia"/>
              </a:rPr>
              <a:t> </a:t>
            </a:r>
            <a:r>
              <a:rPr lang="en-US" sz="2000" spc="-5" dirty="0">
                <a:latin typeface="Constantia"/>
                <a:cs typeface="Constantia"/>
              </a:rPr>
              <a:t>plant</a:t>
            </a:r>
            <a:endParaRPr lang="en-US" sz="2000" dirty="0">
              <a:latin typeface="Constantia"/>
              <a:cs typeface="Constantia"/>
            </a:endParaRPr>
          </a:p>
          <a:p>
            <a:endParaRPr lang="en-IN" dirty="0"/>
          </a:p>
        </p:txBody>
      </p:sp>
      <p:pic>
        <p:nvPicPr>
          <p:cNvPr id="11" name="Picture 10">
            <a:extLst>
              <a:ext uri="{FF2B5EF4-FFF2-40B4-BE49-F238E27FC236}">
                <a16:creationId xmlns:a16="http://schemas.microsoft.com/office/drawing/2014/main" id="{55FD8315-9C8A-4AAA-A0D4-9C317D010C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8388" y="251020"/>
            <a:ext cx="2434753" cy="819358"/>
          </a:xfrm>
          <a:prstGeom prst="rect">
            <a:avLst/>
          </a:prstGeom>
        </p:spPr>
      </p:pic>
      <p:sp>
        <p:nvSpPr>
          <p:cNvPr id="7" name="TextBox 6">
            <a:extLst>
              <a:ext uri="{FF2B5EF4-FFF2-40B4-BE49-F238E27FC236}">
                <a16:creationId xmlns:a16="http://schemas.microsoft.com/office/drawing/2014/main" id="{3C3C8258-8C63-4B17-8DE4-AB8F51BE41D4}"/>
              </a:ext>
            </a:extLst>
          </p:cNvPr>
          <p:cNvSpPr txBox="1"/>
          <p:nvPr/>
        </p:nvSpPr>
        <p:spPr>
          <a:xfrm>
            <a:off x="1289481" y="1070377"/>
            <a:ext cx="6094520" cy="584775"/>
          </a:xfrm>
          <a:prstGeom prst="rect">
            <a:avLst/>
          </a:prstGeom>
          <a:noFill/>
        </p:spPr>
        <p:txBody>
          <a:bodyPr wrap="square">
            <a:spAutoFit/>
          </a:bodyPr>
          <a:lstStyle/>
          <a:p>
            <a:r>
              <a:rPr lang="en-IN" sz="3200" b="0" spc="-5" dirty="0">
                <a:solidFill>
                  <a:srgbClr val="04617B"/>
                </a:solidFill>
                <a:latin typeface="Comic Sans MS"/>
                <a:cs typeface="Comic Sans MS"/>
              </a:rPr>
              <a:t>Fault</a:t>
            </a:r>
            <a:r>
              <a:rPr lang="en-IN" sz="3200" b="0" spc="-100" dirty="0">
                <a:solidFill>
                  <a:srgbClr val="04617B"/>
                </a:solidFill>
                <a:latin typeface="Comic Sans MS"/>
                <a:cs typeface="Comic Sans MS"/>
              </a:rPr>
              <a:t> </a:t>
            </a:r>
            <a:r>
              <a:rPr lang="en-IN" sz="3200" b="0" spc="-5" dirty="0">
                <a:solidFill>
                  <a:srgbClr val="04617B"/>
                </a:solidFill>
                <a:latin typeface="Comic Sans MS"/>
                <a:cs typeface="Comic Sans MS"/>
              </a:rPr>
              <a:t>Minimization</a:t>
            </a:r>
            <a:endParaRPr lang="en-IN" sz="3200" dirty="0"/>
          </a:p>
        </p:txBody>
      </p:sp>
    </p:spTree>
    <p:extLst>
      <p:ext uri="{BB962C8B-B14F-4D97-AF65-F5344CB8AC3E}">
        <p14:creationId xmlns:p14="http://schemas.microsoft.com/office/powerpoint/2010/main" val="2939505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545889" cy="6405282"/>
          </a:xfrm>
        </p:spPr>
        <p:txBody>
          <a:bodyPr/>
          <a:lstStyle/>
          <a:p>
            <a:br>
              <a:rPr lang="en-US" sz="2000" dirty="0"/>
            </a:br>
            <a:br>
              <a:rPr lang="en-US" dirty="0"/>
            </a:br>
            <a:br>
              <a:rPr lang="en-IN" dirty="0"/>
            </a:br>
            <a:br>
              <a:rPr lang="en-US" dirty="0"/>
            </a:br>
            <a:endParaRPr lang="en-IN"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29</a:t>
            </a:fld>
            <a:endParaRPr lang="en-IN"/>
          </a:p>
        </p:txBody>
      </p:sp>
      <p:sp>
        <p:nvSpPr>
          <p:cNvPr id="5" name="Content Placeholder 4">
            <a:extLst>
              <a:ext uri="{FF2B5EF4-FFF2-40B4-BE49-F238E27FC236}">
                <a16:creationId xmlns:a16="http://schemas.microsoft.com/office/drawing/2014/main" id="{7ECA600D-5F29-4805-B42C-20FC777E8E54}"/>
              </a:ext>
            </a:extLst>
          </p:cNvPr>
          <p:cNvSpPr>
            <a:spLocks noGrp="1"/>
          </p:cNvSpPr>
          <p:nvPr>
            <p:ph idx="1"/>
          </p:nvPr>
        </p:nvSpPr>
        <p:spPr>
          <a:xfrm>
            <a:off x="1097280" y="1113237"/>
            <a:ext cx="6546394" cy="5292045"/>
          </a:xfrm>
        </p:spPr>
        <p:txBody>
          <a:bodyPr>
            <a:normAutofit/>
          </a:bodyPr>
          <a:lstStyle/>
          <a:p>
            <a:r>
              <a:rPr lang="en-US" sz="2800" b="0" spc="-10" dirty="0">
                <a:solidFill>
                  <a:srgbClr val="04617B"/>
                </a:solidFill>
                <a:latin typeface="Comic Sans MS"/>
                <a:cs typeface="Comic Sans MS"/>
              </a:rPr>
              <a:t>Merits</a:t>
            </a:r>
            <a:r>
              <a:rPr lang="en-US" sz="2800" b="0" spc="10" dirty="0">
                <a:solidFill>
                  <a:srgbClr val="04617B"/>
                </a:solidFill>
                <a:latin typeface="Comic Sans MS"/>
                <a:cs typeface="Comic Sans MS"/>
              </a:rPr>
              <a:t> </a:t>
            </a:r>
            <a:r>
              <a:rPr lang="en-US" sz="2800" b="0" spc="-5" dirty="0">
                <a:solidFill>
                  <a:srgbClr val="04617B"/>
                </a:solidFill>
                <a:latin typeface="Comic Sans MS"/>
                <a:cs typeface="Comic Sans MS"/>
              </a:rPr>
              <a:t>of</a:t>
            </a:r>
            <a:r>
              <a:rPr lang="en-US" sz="2800" b="0" spc="5" dirty="0">
                <a:solidFill>
                  <a:srgbClr val="04617B"/>
                </a:solidFill>
                <a:latin typeface="Comic Sans MS"/>
                <a:cs typeface="Comic Sans MS"/>
              </a:rPr>
              <a:t> </a:t>
            </a:r>
            <a:r>
              <a:rPr lang="en-US" sz="2800" b="0" spc="-10" dirty="0">
                <a:solidFill>
                  <a:srgbClr val="04617B"/>
                </a:solidFill>
                <a:latin typeface="Comic Sans MS"/>
                <a:cs typeface="Comic Sans MS"/>
              </a:rPr>
              <a:t>Fast</a:t>
            </a:r>
            <a:r>
              <a:rPr lang="en-US" sz="2800" b="0" spc="15" dirty="0">
                <a:solidFill>
                  <a:srgbClr val="04617B"/>
                </a:solidFill>
                <a:latin typeface="Comic Sans MS"/>
                <a:cs typeface="Comic Sans MS"/>
              </a:rPr>
              <a:t> </a:t>
            </a:r>
            <a:r>
              <a:rPr lang="en-US" sz="2800" b="0" spc="-10" dirty="0">
                <a:solidFill>
                  <a:srgbClr val="04617B"/>
                </a:solidFill>
                <a:latin typeface="Comic Sans MS"/>
                <a:cs typeface="Comic Sans MS"/>
              </a:rPr>
              <a:t>fault</a:t>
            </a:r>
            <a:r>
              <a:rPr lang="en-US" sz="2800" b="0" spc="20" dirty="0">
                <a:solidFill>
                  <a:srgbClr val="04617B"/>
                </a:solidFill>
                <a:latin typeface="Comic Sans MS"/>
                <a:cs typeface="Comic Sans MS"/>
              </a:rPr>
              <a:t> </a:t>
            </a:r>
            <a:r>
              <a:rPr lang="en-US" sz="2800" b="0" spc="-10" dirty="0">
                <a:solidFill>
                  <a:srgbClr val="04617B"/>
                </a:solidFill>
                <a:latin typeface="Comic Sans MS"/>
                <a:cs typeface="Comic Sans MS"/>
              </a:rPr>
              <a:t>clearing</a:t>
            </a:r>
            <a:endParaRPr lang="en-IN" sz="2800" dirty="0"/>
          </a:p>
        </p:txBody>
      </p:sp>
      <p:pic>
        <p:nvPicPr>
          <p:cNvPr id="11" name="Picture 10">
            <a:extLst>
              <a:ext uri="{FF2B5EF4-FFF2-40B4-BE49-F238E27FC236}">
                <a16:creationId xmlns:a16="http://schemas.microsoft.com/office/drawing/2014/main" id="{55FD8315-9C8A-4AAA-A0D4-9C317D010C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6548" y="251019"/>
            <a:ext cx="2736593" cy="862218"/>
          </a:xfrm>
          <a:prstGeom prst="rect">
            <a:avLst/>
          </a:prstGeom>
        </p:spPr>
      </p:pic>
      <p:sp>
        <p:nvSpPr>
          <p:cNvPr id="7" name="TextBox 6">
            <a:extLst>
              <a:ext uri="{FF2B5EF4-FFF2-40B4-BE49-F238E27FC236}">
                <a16:creationId xmlns:a16="http://schemas.microsoft.com/office/drawing/2014/main" id="{179B559E-0CC9-47AF-8A34-6E71177E18EA}"/>
              </a:ext>
            </a:extLst>
          </p:cNvPr>
          <p:cNvSpPr txBox="1"/>
          <p:nvPr/>
        </p:nvSpPr>
        <p:spPr>
          <a:xfrm>
            <a:off x="1097280" y="1755995"/>
            <a:ext cx="9236328" cy="2075568"/>
          </a:xfrm>
          <a:prstGeom prst="rect">
            <a:avLst/>
          </a:prstGeom>
          <a:noFill/>
        </p:spPr>
        <p:txBody>
          <a:bodyPr wrap="square">
            <a:spAutoFit/>
          </a:bodyPr>
          <a:lstStyle/>
          <a:p>
            <a:pPr marL="286385" marR="5080" indent="-274320">
              <a:lnSpc>
                <a:spcPct val="150000"/>
              </a:lnSpc>
              <a:spcBef>
                <a:spcPts val="95"/>
              </a:spcBef>
              <a:buClr>
                <a:srgbClr val="0BD0D9"/>
              </a:buClr>
              <a:buSzPct val="94230"/>
              <a:buFont typeface="Wingdings"/>
              <a:buChar char=""/>
              <a:tabLst>
                <a:tab pos="287020" algn="l"/>
              </a:tabLst>
            </a:pPr>
            <a:r>
              <a:rPr lang="en-US" sz="1800" spc="-45" dirty="0">
                <a:latin typeface="Constantia"/>
                <a:cs typeface="Constantia"/>
              </a:rPr>
              <a:t>H</a:t>
            </a:r>
            <a:r>
              <a:rPr lang="en-US" sz="1800" dirty="0">
                <a:latin typeface="Constantia"/>
                <a:cs typeface="Constantia"/>
              </a:rPr>
              <a:t>el</a:t>
            </a:r>
            <a:r>
              <a:rPr lang="en-US" sz="1800" spc="-5" dirty="0">
                <a:latin typeface="Constantia"/>
                <a:cs typeface="Constantia"/>
              </a:rPr>
              <a:t>p</a:t>
            </a:r>
            <a:r>
              <a:rPr lang="en-US" sz="1800" dirty="0">
                <a:latin typeface="Constantia"/>
                <a:cs typeface="Constantia"/>
              </a:rPr>
              <a:t>s</a:t>
            </a:r>
            <a:r>
              <a:rPr lang="en-US" sz="1800" spc="-114" dirty="0">
                <a:latin typeface="Constantia"/>
                <a:cs typeface="Constantia"/>
              </a:rPr>
              <a:t> </a:t>
            </a:r>
            <a:r>
              <a:rPr lang="en-US" sz="1800" spc="-35" dirty="0">
                <a:latin typeface="Constantia"/>
                <a:cs typeface="Constantia"/>
              </a:rPr>
              <a:t>t</a:t>
            </a:r>
            <a:r>
              <a:rPr lang="en-US" sz="1800" dirty="0">
                <a:latin typeface="Constantia"/>
                <a:cs typeface="Constantia"/>
              </a:rPr>
              <a:t>o</a:t>
            </a:r>
            <a:r>
              <a:rPr lang="en-US" sz="1800" spc="-155" dirty="0">
                <a:latin typeface="Constantia"/>
                <a:cs typeface="Constantia"/>
              </a:rPr>
              <a:t> </a:t>
            </a:r>
            <a:r>
              <a:rPr lang="en-US" sz="1800" spc="-65" dirty="0">
                <a:latin typeface="Constantia"/>
                <a:cs typeface="Constantia"/>
              </a:rPr>
              <a:t>a</a:t>
            </a:r>
            <a:r>
              <a:rPr lang="en-US" sz="1800" spc="-60" dirty="0">
                <a:latin typeface="Constantia"/>
                <a:cs typeface="Constantia"/>
              </a:rPr>
              <a:t>v</a:t>
            </a:r>
            <a:r>
              <a:rPr lang="en-US" sz="1800" spc="-5" dirty="0">
                <a:latin typeface="Constantia"/>
                <a:cs typeface="Constantia"/>
              </a:rPr>
              <a:t>o</a:t>
            </a:r>
            <a:r>
              <a:rPr lang="en-US" sz="1800" spc="-10" dirty="0">
                <a:latin typeface="Constantia"/>
                <a:cs typeface="Constantia"/>
              </a:rPr>
              <a:t>i</a:t>
            </a:r>
            <a:r>
              <a:rPr lang="en-US" sz="1800" dirty="0">
                <a:latin typeface="Constantia"/>
                <a:cs typeface="Constantia"/>
              </a:rPr>
              <a:t>d</a:t>
            </a:r>
            <a:r>
              <a:rPr lang="en-US" sz="1800" spc="-20" dirty="0">
                <a:latin typeface="Constantia"/>
                <a:cs typeface="Constantia"/>
              </a:rPr>
              <a:t> </a:t>
            </a:r>
            <a:r>
              <a:rPr lang="en-US" sz="1800" b="1" i="1" spc="-5" dirty="0">
                <a:latin typeface="Constantia"/>
                <a:cs typeface="Constantia"/>
              </a:rPr>
              <a:t>p</a:t>
            </a:r>
            <a:r>
              <a:rPr lang="en-US" sz="1800" b="1" i="1" spc="5" dirty="0">
                <a:latin typeface="Constantia"/>
                <a:cs typeface="Constantia"/>
              </a:rPr>
              <a:t>e</a:t>
            </a:r>
            <a:r>
              <a:rPr lang="en-US" sz="1800" b="1" i="1" spc="-10" dirty="0">
                <a:latin typeface="Constantia"/>
                <a:cs typeface="Constantia"/>
              </a:rPr>
              <a:t>r</a:t>
            </a:r>
            <a:r>
              <a:rPr lang="en-US" sz="1800" b="1" i="1" dirty="0">
                <a:latin typeface="Constantia"/>
                <a:cs typeface="Constantia"/>
              </a:rPr>
              <a:t>m</a:t>
            </a:r>
            <a:r>
              <a:rPr lang="en-US" sz="1800" b="1" i="1" spc="5" dirty="0">
                <a:latin typeface="Constantia"/>
                <a:cs typeface="Constantia"/>
              </a:rPr>
              <a:t>a</a:t>
            </a:r>
            <a:r>
              <a:rPr lang="en-US" sz="1800" b="1" i="1" spc="-5" dirty="0">
                <a:latin typeface="Constantia"/>
                <a:cs typeface="Constantia"/>
              </a:rPr>
              <a:t>n</a:t>
            </a:r>
            <a:r>
              <a:rPr lang="en-US" sz="1800" b="1" i="1" dirty="0">
                <a:latin typeface="Constantia"/>
                <a:cs typeface="Constantia"/>
              </a:rPr>
              <a:t>e</a:t>
            </a:r>
            <a:r>
              <a:rPr lang="en-US" sz="1800" b="1" i="1" spc="-5" dirty="0">
                <a:latin typeface="Constantia"/>
                <a:cs typeface="Constantia"/>
              </a:rPr>
              <a:t>n</a:t>
            </a:r>
            <a:r>
              <a:rPr lang="en-US" sz="1800" b="1" i="1" dirty="0">
                <a:latin typeface="Constantia"/>
                <a:cs typeface="Constantia"/>
              </a:rPr>
              <a:t>t</a:t>
            </a:r>
            <a:r>
              <a:rPr lang="en-US" sz="1800" b="1" i="1" spc="-10" dirty="0">
                <a:latin typeface="Constantia"/>
                <a:cs typeface="Constantia"/>
              </a:rPr>
              <a:t> </a:t>
            </a:r>
            <a:r>
              <a:rPr lang="en-US" sz="1800" b="1" i="1" spc="-5" dirty="0">
                <a:latin typeface="Constantia"/>
                <a:cs typeface="Constantia"/>
              </a:rPr>
              <a:t>d</a:t>
            </a:r>
            <a:r>
              <a:rPr lang="en-US" sz="1800" b="1" i="1" spc="5" dirty="0">
                <a:latin typeface="Constantia"/>
                <a:cs typeface="Constantia"/>
              </a:rPr>
              <a:t>a</a:t>
            </a:r>
            <a:r>
              <a:rPr lang="en-US" sz="1800" b="1" i="1" dirty="0">
                <a:latin typeface="Constantia"/>
                <a:cs typeface="Constantia"/>
              </a:rPr>
              <a:t>m</a:t>
            </a:r>
            <a:r>
              <a:rPr lang="en-US" sz="1800" b="1" i="1" spc="5" dirty="0">
                <a:latin typeface="Constantia"/>
                <a:cs typeface="Constantia"/>
              </a:rPr>
              <a:t>a</a:t>
            </a:r>
            <a:r>
              <a:rPr lang="en-US" sz="1800" b="1" i="1" spc="-5" dirty="0">
                <a:latin typeface="Constantia"/>
                <a:cs typeface="Constantia"/>
              </a:rPr>
              <a:t>g</a:t>
            </a:r>
            <a:r>
              <a:rPr lang="en-US" sz="1800" b="1" i="1" dirty="0">
                <a:latin typeface="Constantia"/>
                <a:cs typeface="Constantia"/>
              </a:rPr>
              <a:t>e</a:t>
            </a:r>
            <a:r>
              <a:rPr lang="en-US" sz="1800" b="1" i="1" spc="-20" dirty="0">
                <a:latin typeface="Constantia"/>
                <a:cs typeface="Constantia"/>
              </a:rPr>
              <a:t> </a:t>
            </a:r>
            <a:r>
              <a:rPr lang="en-US" sz="1800" b="1" i="1" spc="-35" dirty="0">
                <a:latin typeface="Constantia"/>
                <a:cs typeface="Constantia"/>
              </a:rPr>
              <a:t>t</a:t>
            </a:r>
            <a:r>
              <a:rPr lang="en-US" sz="1800" b="1" i="1" dirty="0">
                <a:latin typeface="Constantia"/>
                <a:cs typeface="Constantia"/>
              </a:rPr>
              <a:t>o</a:t>
            </a:r>
            <a:r>
              <a:rPr lang="en-US" sz="1800" b="1" i="1" spc="-5" dirty="0">
                <a:latin typeface="Constantia"/>
                <a:cs typeface="Constantia"/>
              </a:rPr>
              <a:t> </a:t>
            </a:r>
            <a:r>
              <a:rPr lang="en-US" sz="1800" b="1" i="1" dirty="0">
                <a:latin typeface="Constantia"/>
                <a:cs typeface="Constantia"/>
              </a:rPr>
              <a:t>e</a:t>
            </a:r>
            <a:r>
              <a:rPr lang="en-US" sz="1800" b="1" i="1" spc="-10" dirty="0">
                <a:latin typeface="Constantia"/>
                <a:cs typeface="Constantia"/>
              </a:rPr>
              <a:t>q</a:t>
            </a:r>
            <a:r>
              <a:rPr lang="en-US" sz="1800" b="1" i="1" spc="-5" dirty="0">
                <a:latin typeface="Constantia"/>
                <a:cs typeface="Constantia"/>
              </a:rPr>
              <a:t>u</a:t>
            </a:r>
            <a:r>
              <a:rPr lang="en-US" sz="1800" b="1" i="1" dirty="0">
                <a:latin typeface="Constantia"/>
                <a:cs typeface="Constantia"/>
              </a:rPr>
              <a:t>ipm</a:t>
            </a:r>
            <a:r>
              <a:rPr lang="en-US" sz="1800" b="1" i="1" spc="5" dirty="0">
                <a:latin typeface="Constantia"/>
                <a:cs typeface="Constantia"/>
              </a:rPr>
              <a:t>e</a:t>
            </a:r>
            <a:r>
              <a:rPr lang="en-US" sz="1800" b="1" i="1" spc="-5" dirty="0">
                <a:latin typeface="Constantia"/>
                <a:cs typeface="Constantia"/>
              </a:rPr>
              <a:t>n</a:t>
            </a:r>
            <a:r>
              <a:rPr lang="en-US" sz="1800" b="1" i="1" dirty="0">
                <a:latin typeface="Constantia"/>
                <a:cs typeface="Constantia"/>
              </a:rPr>
              <a:t>t</a:t>
            </a:r>
            <a:r>
              <a:rPr lang="en-US" sz="1800" b="1" i="1" spc="-20" dirty="0">
                <a:latin typeface="Constantia"/>
                <a:cs typeface="Constantia"/>
              </a:rPr>
              <a:t> </a:t>
            </a:r>
            <a:r>
              <a:rPr lang="en-US" sz="1800" b="1" i="1" dirty="0">
                <a:latin typeface="Constantia"/>
                <a:cs typeface="Constantia"/>
              </a:rPr>
              <a:t>&amp;  </a:t>
            </a:r>
            <a:r>
              <a:rPr lang="en-US" sz="1800" b="1" i="1" spc="-5" dirty="0">
                <a:latin typeface="Constantia"/>
                <a:cs typeface="Constantia"/>
              </a:rPr>
              <a:t>components</a:t>
            </a:r>
            <a:r>
              <a:rPr lang="en-US" sz="1800" b="1" i="1" spc="-15" dirty="0">
                <a:latin typeface="Constantia"/>
                <a:cs typeface="Constantia"/>
              </a:rPr>
              <a:t> </a:t>
            </a:r>
            <a:r>
              <a:rPr lang="en-US" sz="1800" b="1" i="1" spc="-5" dirty="0">
                <a:latin typeface="Constantia"/>
                <a:cs typeface="Constantia"/>
              </a:rPr>
              <a:t>of </a:t>
            </a:r>
            <a:r>
              <a:rPr lang="en-US" sz="1800" b="1" i="1" spc="-10" dirty="0">
                <a:latin typeface="Constantia"/>
                <a:cs typeface="Constantia"/>
              </a:rPr>
              <a:t>the</a:t>
            </a:r>
            <a:r>
              <a:rPr lang="en-US" sz="1800" b="1" i="1" spc="-20" dirty="0">
                <a:latin typeface="Constantia"/>
                <a:cs typeface="Constantia"/>
              </a:rPr>
              <a:t> </a:t>
            </a:r>
            <a:r>
              <a:rPr lang="en-US" sz="1800" b="1" i="1" spc="-5" dirty="0">
                <a:latin typeface="Constantia"/>
                <a:cs typeface="Constantia"/>
              </a:rPr>
              <a:t>apparatus</a:t>
            </a:r>
            <a:endParaRPr lang="en-US" sz="1800" dirty="0">
              <a:latin typeface="Constantia"/>
              <a:cs typeface="Constantia"/>
            </a:endParaRPr>
          </a:p>
          <a:p>
            <a:pPr marL="287020" indent="-274320">
              <a:lnSpc>
                <a:spcPct val="100000"/>
              </a:lnSpc>
              <a:spcBef>
                <a:spcPts val="2185"/>
              </a:spcBef>
              <a:buClr>
                <a:srgbClr val="0BD0D9"/>
              </a:buClr>
              <a:buSzPct val="94230"/>
              <a:buFont typeface="Wingdings"/>
              <a:buChar char=""/>
              <a:tabLst>
                <a:tab pos="287020" algn="l"/>
              </a:tabLst>
            </a:pPr>
            <a:r>
              <a:rPr lang="en-US" sz="1800" b="1" i="1" spc="-10" dirty="0">
                <a:latin typeface="Constantia"/>
                <a:cs typeface="Constantia"/>
              </a:rPr>
              <a:t>Reduces</a:t>
            </a:r>
            <a:r>
              <a:rPr lang="en-US" sz="1800" b="1" i="1" spc="20" dirty="0">
                <a:latin typeface="Constantia"/>
                <a:cs typeface="Constantia"/>
              </a:rPr>
              <a:t> </a:t>
            </a:r>
            <a:r>
              <a:rPr lang="en-US" sz="1800" dirty="0">
                <a:latin typeface="Constantia"/>
                <a:cs typeface="Constantia"/>
              </a:rPr>
              <a:t>the</a:t>
            </a:r>
            <a:r>
              <a:rPr lang="en-US" sz="1800" spc="-140" dirty="0">
                <a:latin typeface="Constantia"/>
                <a:cs typeface="Constantia"/>
              </a:rPr>
              <a:t> </a:t>
            </a:r>
            <a:r>
              <a:rPr lang="en-US" sz="1800" spc="-10" dirty="0">
                <a:latin typeface="Constantia"/>
                <a:cs typeface="Constantia"/>
              </a:rPr>
              <a:t>chances</a:t>
            </a:r>
            <a:r>
              <a:rPr lang="en-US" sz="1800" spc="-125" dirty="0">
                <a:latin typeface="Constantia"/>
                <a:cs typeface="Constantia"/>
              </a:rPr>
              <a:t> </a:t>
            </a:r>
            <a:r>
              <a:rPr lang="en-US" sz="1800" spc="-5" dirty="0">
                <a:latin typeface="Constantia"/>
                <a:cs typeface="Constantia"/>
              </a:rPr>
              <a:t>of</a:t>
            </a:r>
            <a:r>
              <a:rPr lang="en-US" sz="1800" spc="20" dirty="0">
                <a:latin typeface="Constantia"/>
                <a:cs typeface="Constantia"/>
              </a:rPr>
              <a:t> </a:t>
            </a:r>
            <a:r>
              <a:rPr lang="en-US" sz="1800" spc="-5" dirty="0">
                <a:latin typeface="Constantia"/>
                <a:cs typeface="Constantia"/>
              </a:rPr>
              <a:t>risks</a:t>
            </a:r>
            <a:r>
              <a:rPr lang="en-US" sz="1800" spc="-65" dirty="0">
                <a:latin typeface="Constantia"/>
                <a:cs typeface="Constantia"/>
              </a:rPr>
              <a:t> </a:t>
            </a:r>
            <a:r>
              <a:rPr lang="en-US" sz="1800" spc="-20" dirty="0">
                <a:latin typeface="Constantia"/>
                <a:cs typeface="Constantia"/>
              </a:rPr>
              <a:t>like</a:t>
            </a:r>
            <a:r>
              <a:rPr lang="en-US" sz="1800" spc="-55" dirty="0">
                <a:latin typeface="Constantia"/>
                <a:cs typeface="Constantia"/>
              </a:rPr>
              <a:t> </a:t>
            </a:r>
            <a:r>
              <a:rPr lang="en-US" sz="1800" b="1" i="1" spc="15" dirty="0">
                <a:latin typeface="Constantia"/>
                <a:cs typeface="Constantia"/>
              </a:rPr>
              <a:t>fire</a:t>
            </a:r>
            <a:r>
              <a:rPr lang="en-US" sz="1800" b="1" i="1" spc="5" dirty="0">
                <a:latin typeface="Constantia"/>
                <a:cs typeface="Constantia"/>
              </a:rPr>
              <a:t> </a:t>
            </a:r>
            <a:r>
              <a:rPr lang="en-US" sz="1800" b="1" i="1" spc="-10" dirty="0">
                <a:latin typeface="Constantia"/>
                <a:cs typeface="Constantia"/>
              </a:rPr>
              <a:t>hazards</a:t>
            </a:r>
            <a:endParaRPr lang="en-US" sz="1800" dirty="0">
              <a:latin typeface="Constantia"/>
              <a:cs typeface="Constantia"/>
            </a:endParaRPr>
          </a:p>
          <a:p>
            <a:pPr marL="287020" indent="-274320">
              <a:lnSpc>
                <a:spcPct val="100000"/>
              </a:lnSpc>
              <a:spcBef>
                <a:spcPts val="2185"/>
              </a:spcBef>
              <a:buClr>
                <a:srgbClr val="0BD0D9"/>
              </a:buClr>
              <a:buSzPct val="94230"/>
              <a:buFont typeface="Wingdings"/>
              <a:buChar char=""/>
              <a:tabLst>
                <a:tab pos="287020" algn="l"/>
              </a:tabLst>
            </a:pPr>
            <a:r>
              <a:rPr lang="en-US" sz="1800" spc="-10" dirty="0">
                <a:latin typeface="Constantia"/>
                <a:cs typeface="Constantia"/>
              </a:rPr>
              <a:t>Maintains</a:t>
            </a:r>
            <a:r>
              <a:rPr lang="en-US" sz="1800" spc="-90" dirty="0">
                <a:latin typeface="Constantia"/>
                <a:cs typeface="Constantia"/>
              </a:rPr>
              <a:t> </a:t>
            </a:r>
            <a:r>
              <a:rPr lang="en-US" sz="1800" dirty="0">
                <a:latin typeface="Constantia"/>
                <a:cs typeface="Constantia"/>
              </a:rPr>
              <a:t>the</a:t>
            </a:r>
            <a:r>
              <a:rPr lang="en-US" sz="1800" spc="-75" dirty="0">
                <a:latin typeface="Constantia"/>
                <a:cs typeface="Constantia"/>
              </a:rPr>
              <a:t> </a:t>
            </a:r>
            <a:r>
              <a:rPr lang="en-US" sz="1800" b="1" i="1" spc="-5" dirty="0">
                <a:latin typeface="Constantia"/>
                <a:cs typeface="Constantia"/>
              </a:rPr>
              <a:t>continuity</a:t>
            </a:r>
            <a:r>
              <a:rPr lang="en-US" sz="1800" b="1" i="1" spc="5" dirty="0">
                <a:latin typeface="Constantia"/>
                <a:cs typeface="Constantia"/>
              </a:rPr>
              <a:t> </a:t>
            </a:r>
            <a:r>
              <a:rPr lang="en-US" sz="1800" spc="-5" dirty="0">
                <a:latin typeface="Constantia"/>
                <a:cs typeface="Constantia"/>
              </a:rPr>
              <a:t>of</a:t>
            </a:r>
            <a:r>
              <a:rPr lang="en-US" sz="1800" spc="20" dirty="0">
                <a:latin typeface="Constantia"/>
                <a:cs typeface="Constantia"/>
              </a:rPr>
              <a:t> </a:t>
            </a:r>
            <a:r>
              <a:rPr lang="en-US" sz="1800" dirty="0">
                <a:latin typeface="Constantia"/>
                <a:cs typeface="Constantia"/>
              </a:rPr>
              <a:t>the</a:t>
            </a:r>
            <a:r>
              <a:rPr lang="en-US" sz="1800" spc="-110" dirty="0">
                <a:latin typeface="Constantia"/>
                <a:cs typeface="Constantia"/>
              </a:rPr>
              <a:t> </a:t>
            </a:r>
            <a:r>
              <a:rPr lang="en-US" sz="1800" spc="-25" dirty="0">
                <a:latin typeface="Constantia"/>
                <a:cs typeface="Constantia"/>
              </a:rPr>
              <a:t>power</a:t>
            </a:r>
            <a:r>
              <a:rPr lang="en-US" sz="1800" spc="-155" dirty="0">
                <a:latin typeface="Constantia"/>
                <a:cs typeface="Constantia"/>
              </a:rPr>
              <a:t> </a:t>
            </a:r>
            <a:r>
              <a:rPr lang="en-US" sz="1800" spc="-5" dirty="0">
                <a:latin typeface="Constantia"/>
                <a:cs typeface="Constantia"/>
              </a:rPr>
              <a:t>supply</a:t>
            </a:r>
            <a:endParaRPr lang="en-US" sz="1800" dirty="0">
              <a:latin typeface="Constantia"/>
              <a:cs typeface="Constantia"/>
            </a:endParaRPr>
          </a:p>
          <a:p>
            <a:pPr marL="287020" marR="446405" indent="-274320">
              <a:lnSpc>
                <a:spcPct val="150000"/>
              </a:lnSpc>
              <a:spcBef>
                <a:spcPts val="625"/>
              </a:spcBef>
              <a:buClr>
                <a:srgbClr val="0BD0D9"/>
              </a:buClr>
              <a:buSzPct val="94230"/>
              <a:buFont typeface="Wingdings"/>
              <a:buChar char=""/>
              <a:tabLst>
                <a:tab pos="287020" algn="l"/>
              </a:tabLst>
            </a:pPr>
            <a:r>
              <a:rPr lang="en-US" sz="1800" spc="-5" dirty="0">
                <a:latin typeface="Constantia"/>
                <a:cs typeface="Constantia"/>
              </a:rPr>
              <a:t>Brings</a:t>
            </a:r>
            <a:r>
              <a:rPr lang="en-US" sz="1800" spc="-65" dirty="0">
                <a:latin typeface="Constantia"/>
                <a:cs typeface="Constantia"/>
              </a:rPr>
              <a:t> </a:t>
            </a:r>
            <a:r>
              <a:rPr lang="en-US" sz="1800" dirty="0">
                <a:latin typeface="Constantia"/>
                <a:cs typeface="Constantia"/>
              </a:rPr>
              <a:t>back</a:t>
            </a:r>
            <a:r>
              <a:rPr lang="en-US" sz="1800" spc="-70" dirty="0">
                <a:latin typeface="Constantia"/>
                <a:cs typeface="Constantia"/>
              </a:rPr>
              <a:t> </a:t>
            </a:r>
            <a:r>
              <a:rPr lang="en-US" sz="1800" dirty="0">
                <a:latin typeface="Constantia"/>
                <a:cs typeface="Constantia"/>
              </a:rPr>
              <a:t>the</a:t>
            </a:r>
            <a:r>
              <a:rPr lang="en-US" sz="1800" spc="-110" dirty="0">
                <a:latin typeface="Constantia"/>
                <a:cs typeface="Constantia"/>
              </a:rPr>
              <a:t> </a:t>
            </a:r>
            <a:r>
              <a:rPr lang="en-US" sz="1800" spc="-25" dirty="0">
                <a:latin typeface="Constantia"/>
                <a:cs typeface="Constantia"/>
              </a:rPr>
              <a:t>power</a:t>
            </a:r>
            <a:r>
              <a:rPr lang="en-US" sz="1800" spc="-155" dirty="0">
                <a:latin typeface="Constantia"/>
                <a:cs typeface="Constantia"/>
              </a:rPr>
              <a:t> </a:t>
            </a:r>
            <a:r>
              <a:rPr lang="en-US" sz="1800" spc="-10" dirty="0">
                <a:latin typeface="Constantia"/>
                <a:cs typeface="Constantia"/>
              </a:rPr>
              <a:t>system</a:t>
            </a:r>
            <a:r>
              <a:rPr lang="en-US" sz="1800" spc="-105" dirty="0">
                <a:latin typeface="Constantia"/>
                <a:cs typeface="Constantia"/>
              </a:rPr>
              <a:t> </a:t>
            </a:r>
            <a:r>
              <a:rPr lang="en-US" sz="1800" spc="-20" dirty="0">
                <a:latin typeface="Constantia"/>
                <a:cs typeface="Constantia"/>
              </a:rPr>
              <a:t>to</a:t>
            </a:r>
            <a:r>
              <a:rPr lang="en-US" sz="1800" spc="-114" dirty="0">
                <a:latin typeface="Constantia"/>
                <a:cs typeface="Constantia"/>
              </a:rPr>
              <a:t> </a:t>
            </a:r>
            <a:r>
              <a:rPr lang="en-US" sz="1800" dirty="0">
                <a:latin typeface="Constantia"/>
                <a:cs typeface="Constantia"/>
              </a:rPr>
              <a:t>the</a:t>
            </a:r>
            <a:r>
              <a:rPr lang="en-US" sz="1800" spc="-65" dirty="0">
                <a:latin typeface="Constantia"/>
                <a:cs typeface="Constantia"/>
              </a:rPr>
              <a:t> </a:t>
            </a:r>
            <a:r>
              <a:rPr lang="en-US" sz="1800" b="1" i="1" spc="-5" dirty="0">
                <a:latin typeface="Constantia"/>
                <a:cs typeface="Constantia"/>
              </a:rPr>
              <a:t>normal</a:t>
            </a:r>
            <a:r>
              <a:rPr lang="en-US" sz="1800" b="1" i="1" spc="-10" dirty="0">
                <a:latin typeface="Constantia"/>
                <a:cs typeface="Constantia"/>
              </a:rPr>
              <a:t> </a:t>
            </a:r>
            <a:r>
              <a:rPr lang="en-US" sz="1800" b="1" i="1" spc="-20" dirty="0">
                <a:latin typeface="Constantia"/>
                <a:cs typeface="Constantia"/>
              </a:rPr>
              <a:t>state </a:t>
            </a:r>
            <a:r>
              <a:rPr lang="en-US" sz="1800" b="1" i="1" spc="-580" dirty="0">
                <a:latin typeface="Constantia"/>
                <a:cs typeface="Constantia"/>
              </a:rPr>
              <a:t> </a:t>
            </a:r>
            <a:r>
              <a:rPr lang="en-US" sz="1800" b="1" i="1" spc="-5" dirty="0">
                <a:latin typeface="Constantia"/>
                <a:cs typeface="Constantia"/>
              </a:rPr>
              <a:t>sooner</a:t>
            </a:r>
            <a:endParaRPr lang="en-US" sz="1800" dirty="0">
              <a:latin typeface="Constantia"/>
              <a:cs typeface="Constantia"/>
            </a:endParaRPr>
          </a:p>
        </p:txBody>
      </p:sp>
    </p:spTree>
    <p:extLst>
      <p:ext uri="{BB962C8B-B14F-4D97-AF65-F5344CB8AC3E}">
        <p14:creationId xmlns:p14="http://schemas.microsoft.com/office/powerpoint/2010/main" val="3137066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3483" cy="6858000"/>
          </a:xfrm>
        </p:spPr>
        <p:txBody>
          <a:bodyPr/>
          <a:lstStyle/>
          <a:p>
            <a:pPr algn="ctr"/>
            <a:br>
              <a:rPr lang="en-US" sz="3600" b="1" dirty="0"/>
            </a:br>
            <a:endParaRPr lang="en-IN" sz="3600" b="1" dirty="0"/>
          </a:p>
        </p:txBody>
      </p:sp>
      <p:sp>
        <p:nvSpPr>
          <p:cNvPr id="3" name="Content Placeholder 2"/>
          <p:cNvSpPr>
            <a:spLocks noGrp="1"/>
          </p:cNvSpPr>
          <p:nvPr>
            <p:ph idx="1"/>
          </p:nvPr>
        </p:nvSpPr>
        <p:spPr>
          <a:xfrm>
            <a:off x="337625" y="211016"/>
            <a:ext cx="11549575" cy="6358596"/>
          </a:xfrm>
        </p:spPr>
        <p:txBody>
          <a:bodyPr>
            <a:normAutofit/>
          </a:bodyPr>
          <a:lstStyle/>
          <a:p>
            <a:pPr algn="ctr">
              <a:buNone/>
            </a:pPr>
            <a:r>
              <a:rPr lang="en-US" sz="3200" dirty="0"/>
              <a:t>Table of Contents</a:t>
            </a:r>
          </a:p>
          <a:p>
            <a:pPr>
              <a:buNone/>
            </a:pPr>
            <a:endParaRPr lang="en-US" sz="3200" dirty="0"/>
          </a:p>
          <a:p>
            <a:r>
              <a:rPr lang="en-IN" sz="3000" dirty="0"/>
              <a:t>   </a:t>
            </a:r>
          </a:p>
          <a:p>
            <a:pPr marL="190500" algn="just">
              <a:lnSpc>
                <a:spcPts val="1405"/>
              </a:lnSpc>
              <a:spcBef>
                <a:spcPts val="20"/>
              </a:spcBef>
              <a:spcAft>
                <a:spcPts val="0"/>
              </a:spcAft>
            </a:pPr>
            <a:endParaRPr lang="en-US" sz="1800" dirty="0">
              <a:effectLst/>
              <a:latin typeface="Cambria" panose="02040503050406030204" pitchFamily="18" charset="0"/>
              <a:ea typeface="Times New Roman" panose="02020603050405020304" pitchFamily="18" charset="0"/>
            </a:endParaRPr>
          </a:p>
          <a:p>
            <a:pPr marL="190500" algn="just">
              <a:lnSpc>
                <a:spcPts val="1405"/>
              </a:lnSpc>
              <a:spcBef>
                <a:spcPts val="20"/>
              </a:spcBef>
              <a:spcAft>
                <a:spcPts val="0"/>
              </a:spcAft>
            </a:pPr>
            <a:r>
              <a:rPr lang="en-US" sz="1800" dirty="0">
                <a:effectLst/>
                <a:latin typeface="Cambria" panose="02040503050406030204" pitchFamily="18" charset="0"/>
                <a:ea typeface="Times New Roman" panose="02020603050405020304" pitchFamily="18" charset="0"/>
              </a:rPr>
              <a:t>Apparatus</a:t>
            </a:r>
            <a:r>
              <a:rPr lang="en-US" sz="1800" spc="-20"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Protection:</a:t>
            </a:r>
            <a:r>
              <a:rPr lang="en-US" sz="1800" spc="-30"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Transformer</a:t>
            </a:r>
            <a:r>
              <a:rPr lang="en-US" sz="1800" spc="-20"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Protection,</a:t>
            </a:r>
            <a:r>
              <a:rPr lang="en-US" sz="1800" spc="-1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Generator</a:t>
            </a:r>
            <a:r>
              <a:rPr lang="en-US" sz="1800" spc="-2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Protection,</a:t>
            </a:r>
            <a:r>
              <a:rPr lang="en-US" sz="1800" spc="-2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Motor</a:t>
            </a:r>
            <a:r>
              <a:rPr lang="en-US" sz="1800" spc="-2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Protection,</a:t>
            </a:r>
            <a:endParaRPr lang="en-IN" sz="1800" dirty="0">
              <a:effectLst/>
              <a:latin typeface="Times New Roman" panose="02020603050405020304" pitchFamily="18" charset="0"/>
              <a:ea typeface="Times New Roman" panose="02020603050405020304" pitchFamily="18" charset="0"/>
            </a:endParaRPr>
          </a:p>
          <a:p>
            <a:pPr marL="98425" marR="314325" indent="0" algn="just">
              <a:spcAft>
                <a:spcPts val="0"/>
              </a:spcAft>
              <a:buNone/>
            </a:pPr>
            <a:r>
              <a:rPr lang="en-US" sz="1800" dirty="0">
                <a:effectLst/>
                <a:latin typeface="Cambria" panose="02040503050406030204" pitchFamily="18" charset="0"/>
                <a:ea typeface="Times New Roman" panose="02020603050405020304" pitchFamily="18" charset="0"/>
              </a:rPr>
              <a:t> Bus bar protection schemes. Numerical relays: Block Diagram of Numerical Relay, Signal Sampling</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&amp; Processing,        Numerical Over-current protection, Numerical Transformer differential Protection,</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Numerical</a:t>
            </a:r>
            <a:r>
              <a:rPr lang="en-US" sz="1800" spc="-10"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distance Protection   of</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Transmission Line.</a:t>
            </a:r>
            <a:endParaRPr lang="en-IN" sz="1800" dirty="0">
              <a:effectLst/>
              <a:latin typeface="Times New Roman" panose="02020603050405020304" pitchFamily="18" charset="0"/>
              <a:ea typeface="Times New Roman" panose="02020603050405020304" pitchFamily="18" charset="0"/>
            </a:endParaRPr>
          </a:p>
          <a:p>
            <a:pPr lvl="1">
              <a:buNone/>
            </a:pPr>
            <a:endParaRPr lang="en-IN" dirty="0"/>
          </a:p>
          <a:p>
            <a:pPr marL="190500" marR="314960" algn="just">
              <a:spcAft>
                <a:spcPts val="0"/>
              </a:spcAft>
            </a:pPr>
            <a:r>
              <a:rPr lang="en-US" sz="1800" dirty="0">
                <a:effectLst/>
                <a:latin typeface="Cambria" panose="02040503050406030204" pitchFamily="18" charset="0"/>
                <a:ea typeface="Times New Roman" panose="02020603050405020304" pitchFamily="18" charset="0"/>
              </a:rPr>
              <a:t>Switchgears: Auto reclosing, Theory of Circuit interruption, Circuit constants in relation to Circuit</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breaking, Re-striking</a:t>
            </a:r>
            <a:r>
              <a:rPr lang="en-US" sz="1800" spc="-10"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voltage transient, characteristics</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of</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Re-striking</a:t>
            </a:r>
            <a:r>
              <a:rPr lang="en-US" sz="1800" spc="-10"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Voltage,</a:t>
            </a:r>
            <a:endParaRPr lang="en-IN" sz="1800" dirty="0">
              <a:effectLst/>
              <a:latin typeface="Times New Roman" panose="02020603050405020304" pitchFamily="18" charset="0"/>
              <a:ea typeface="Times New Roman" panose="02020603050405020304" pitchFamily="18" charset="0"/>
            </a:endParaRPr>
          </a:p>
          <a:p>
            <a:pPr marL="190500" marR="314325" algn="just">
              <a:spcBef>
                <a:spcPts val="5"/>
              </a:spcBef>
              <a:spcAft>
                <a:spcPts val="0"/>
              </a:spcAft>
            </a:pPr>
            <a:r>
              <a:rPr lang="en-US" sz="1800" dirty="0">
                <a:effectLst/>
                <a:latin typeface="Cambria" panose="02040503050406030204" pitchFamily="18" charset="0"/>
                <a:ea typeface="Times New Roman" panose="02020603050405020304" pitchFamily="18" charset="0"/>
              </a:rPr>
              <a:t>Interaction</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between</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breaker</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and</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circuit,</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Current</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chopping.</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Circuit</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Breakers:</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Types</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of</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circuit</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breakers (air blast, air break, oil, vacuum, SF6 , DC circuit breaker), advantages and testing of</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circuit</a:t>
            </a:r>
            <a:r>
              <a:rPr lang="en-US" sz="1800" spc="-5" dirty="0">
                <a:effectLst/>
                <a:latin typeface="Cambria" panose="02040503050406030204" pitchFamily="18" charset="0"/>
                <a:ea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rPr>
              <a:t>breaker.</a:t>
            </a:r>
            <a:endParaRPr lang="en-IN" sz="1800" dirty="0">
              <a:effectLst/>
              <a:latin typeface="Times New Roman" panose="02020603050405020304" pitchFamily="18" charset="0"/>
              <a:ea typeface="Times New Roman" panose="02020603050405020304" pitchFamily="18" charset="0"/>
            </a:endParaRPr>
          </a:p>
          <a:p>
            <a:r>
              <a:rPr lang="en-US" sz="1800" dirty="0">
                <a:effectLst/>
                <a:latin typeface="Cambria" panose="02040503050406030204" pitchFamily="18"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a:p>
            <a:pPr lvl="1">
              <a:buNone/>
            </a:pPr>
            <a:endParaRPr lang="en-IN"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3</a:t>
            </a:fld>
            <a:endParaRPr lang="en-IN"/>
          </a:p>
        </p:txBody>
      </p:sp>
      <p:sp>
        <p:nvSpPr>
          <p:cNvPr id="6" name="Oval 5"/>
          <p:cNvSpPr/>
          <p:nvPr/>
        </p:nvSpPr>
        <p:spPr>
          <a:xfrm>
            <a:off x="195309" y="1583505"/>
            <a:ext cx="886264" cy="3046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03</a:t>
            </a:r>
            <a:endParaRPr lang="en-IN" sz="2400" b="1" dirty="0"/>
          </a:p>
        </p:txBody>
      </p:sp>
      <p:sp>
        <p:nvSpPr>
          <p:cNvPr id="8" name="Oval 7"/>
          <p:cNvSpPr/>
          <p:nvPr/>
        </p:nvSpPr>
        <p:spPr>
          <a:xfrm>
            <a:off x="223444" y="3264583"/>
            <a:ext cx="829994" cy="251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04</a:t>
            </a:r>
            <a:endParaRPr lang="en-IN" sz="2400" b="1" dirty="0"/>
          </a:p>
        </p:txBody>
      </p:sp>
      <p:pic>
        <p:nvPicPr>
          <p:cNvPr id="10" name="Picture 9">
            <a:extLst>
              <a:ext uri="{FF2B5EF4-FFF2-40B4-BE49-F238E27FC236}">
                <a16:creationId xmlns:a16="http://schemas.microsoft.com/office/drawing/2014/main" id="{747C31FF-4CE9-45BA-B7A4-A9C423940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7569" y="288388"/>
            <a:ext cx="2801698" cy="963363"/>
          </a:xfrm>
          <a:prstGeom prst="rect">
            <a:avLst/>
          </a:prstGeom>
        </p:spPr>
      </p:pic>
    </p:spTree>
    <p:extLst>
      <p:ext uri="{BB962C8B-B14F-4D97-AF65-F5344CB8AC3E}">
        <p14:creationId xmlns:p14="http://schemas.microsoft.com/office/powerpoint/2010/main" val="1645210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3483" cy="6858000"/>
          </a:xfrm>
        </p:spPr>
        <p:txBody>
          <a:bodyPr/>
          <a:lstStyle/>
          <a:p>
            <a:pPr algn="ctr"/>
            <a:br>
              <a:rPr lang="en-US" sz="3600" b="1" dirty="0"/>
            </a:br>
            <a:endParaRPr lang="en-IN" sz="3600" b="1" dirty="0"/>
          </a:p>
        </p:txBody>
      </p:sp>
      <p:sp>
        <p:nvSpPr>
          <p:cNvPr id="3" name="Content Placeholder 2"/>
          <p:cNvSpPr>
            <a:spLocks noGrp="1"/>
          </p:cNvSpPr>
          <p:nvPr>
            <p:ph idx="1"/>
          </p:nvPr>
        </p:nvSpPr>
        <p:spPr>
          <a:xfrm>
            <a:off x="337625" y="211016"/>
            <a:ext cx="11549575" cy="6358596"/>
          </a:xfrm>
        </p:spPr>
        <p:txBody>
          <a:bodyPr/>
          <a:lstStyle/>
          <a:p>
            <a:pPr>
              <a:buNone/>
            </a:pPr>
            <a:endParaRPr lang="en-US" sz="3200" dirty="0"/>
          </a:p>
          <a:p>
            <a:pPr lvl="1">
              <a:buNone/>
            </a:pPr>
            <a:r>
              <a:rPr lang="en-IN" sz="3000" dirty="0"/>
              <a:t>                                               </a:t>
            </a:r>
            <a:r>
              <a:rPr lang="en-US" sz="4000" b="1" dirty="0">
                <a:solidFill>
                  <a:srgbClr val="C00000"/>
                </a:solidFill>
              </a:rPr>
              <a:t>MODULE-02</a:t>
            </a:r>
            <a:endParaRPr lang="en-IN" sz="4000" b="1" dirty="0">
              <a:solidFill>
                <a:srgbClr val="C00000"/>
              </a:solidFill>
            </a:endParaRPr>
          </a:p>
          <a:p>
            <a:pPr lvl="1">
              <a:buNone/>
            </a:pPr>
            <a:r>
              <a:rPr lang="en-US" sz="4000" b="1" dirty="0">
                <a:solidFill>
                  <a:srgbClr val="C00000"/>
                </a:solidFill>
              </a:rPr>
              <a:t> </a:t>
            </a:r>
          </a:p>
          <a:p>
            <a:pPr lvl="1">
              <a:buNone/>
            </a:pPr>
            <a:r>
              <a:rPr lang="en-IN" sz="3000" dirty="0"/>
              <a:t>   </a:t>
            </a:r>
          </a:p>
          <a:p>
            <a:pPr algn="ctr">
              <a:buNone/>
            </a:pPr>
            <a:r>
              <a:rPr lang="en-IN" sz="3600" dirty="0">
                <a:latin typeface="Algerian" panose="04020705040A02060702" pitchFamily="82" charset="0"/>
              </a:rPr>
              <a:t>    OPERATING PRINCIPLE AND RELAY DESIGN</a:t>
            </a:r>
            <a:endParaRPr lang="en-US" sz="5400" dirty="0">
              <a:latin typeface="Algerian" panose="04020705040A02060702" pitchFamily="82" charset="0"/>
            </a:endParaRPr>
          </a:p>
          <a:p>
            <a:pPr lvl="1">
              <a:buNone/>
            </a:pPr>
            <a:endParaRPr lang="en-US" dirty="0"/>
          </a:p>
          <a:p>
            <a:pPr lvl="1">
              <a:buNone/>
            </a:pPr>
            <a:endParaRPr lang="en-IN"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30</a:t>
            </a:fld>
            <a:endParaRPr lang="en-IN"/>
          </a:p>
        </p:txBody>
      </p:sp>
      <p:pic>
        <p:nvPicPr>
          <p:cNvPr id="7" name="Picture 6">
            <a:extLst>
              <a:ext uri="{FF2B5EF4-FFF2-40B4-BE49-F238E27FC236}">
                <a16:creationId xmlns:a16="http://schemas.microsoft.com/office/drawing/2014/main" id="{AB00DCDB-4FE7-4D66-B820-B41503A95D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7063" y="288388"/>
            <a:ext cx="2402203" cy="821321"/>
          </a:xfrm>
          <a:prstGeom prst="rect">
            <a:avLst/>
          </a:prstGeom>
        </p:spPr>
      </p:pic>
    </p:spTree>
    <p:extLst>
      <p:ext uri="{BB962C8B-B14F-4D97-AF65-F5344CB8AC3E}">
        <p14:creationId xmlns:p14="http://schemas.microsoft.com/office/powerpoint/2010/main" val="3183599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545889" cy="6405282"/>
          </a:xfrm>
        </p:spPr>
        <p:txBody>
          <a:bodyPr/>
          <a:lstStyle/>
          <a:p>
            <a:br>
              <a:rPr lang="en-US" sz="2000" dirty="0"/>
            </a:br>
            <a:br>
              <a:rPr lang="en-US" dirty="0"/>
            </a:br>
            <a:br>
              <a:rPr lang="en-IN" dirty="0"/>
            </a:br>
            <a:br>
              <a:rPr lang="en-US" dirty="0"/>
            </a:br>
            <a:endParaRPr lang="en-IN"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31</a:t>
            </a:fld>
            <a:endParaRPr lang="en-IN"/>
          </a:p>
        </p:txBody>
      </p:sp>
      <p:sp>
        <p:nvSpPr>
          <p:cNvPr id="5" name="Content Placeholder 4">
            <a:extLst>
              <a:ext uri="{FF2B5EF4-FFF2-40B4-BE49-F238E27FC236}">
                <a16:creationId xmlns:a16="http://schemas.microsoft.com/office/drawing/2014/main" id="{7ECA600D-5F29-4805-B42C-20FC777E8E54}"/>
              </a:ext>
            </a:extLst>
          </p:cNvPr>
          <p:cNvSpPr>
            <a:spLocks noGrp="1"/>
          </p:cNvSpPr>
          <p:nvPr>
            <p:ph idx="1"/>
          </p:nvPr>
        </p:nvSpPr>
        <p:spPr>
          <a:xfrm>
            <a:off x="1097280" y="1845734"/>
            <a:ext cx="6652926" cy="4023360"/>
          </a:xfrm>
        </p:spPr>
        <p:txBody>
          <a:bodyPr/>
          <a:lstStyle/>
          <a:p>
            <a:r>
              <a:rPr lang="en-US" sz="2000" spc="-5" dirty="0">
                <a:latin typeface="Lucida Sans Unicode"/>
                <a:cs typeface="Lucida Sans Unicode"/>
              </a:rPr>
              <a:t>Relays</a:t>
            </a:r>
            <a:r>
              <a:rPr lang="en-US" sz="2000" dirty="0">
                <a:latin typeface="Lucida Sans Unicode"/>
                <a:cs typeface="Lucida Sans Unicode"/>
              </a:rPr>
              <a:t> </a:t>
            </a:r>
            <a:r>
              <a:rPr lang="en-US" sz="2000" spc="-5" dirty="0">
                <a:latin typeface="Lucida Sans Unicode"/>
                <a:cs typeface="Lucida Sans Unicode"/>
              </a:rPr>
              <a:t>are</a:t>
            </a:r>
            <a:r>
              <a:rPr lang="en-US" sz="2000" spc="780" dirty="0">
                <a:latin typeface="Lucida Sans Unicode"/>
                <a:cs typeface="Lucida Sans Unicode"/>
              </a:rPr>
              <a:t> </a:t>
            </a:r>
            <a:r>
              <a:rPr lang="en-US" sz="2000" spc="-5" dirty="0">
                <a:latin typeface="Lucida Sans Unicode"/>
                <a:cs typeface="Lucida Sans Unicode"/>
              </a:rPr>
              <a:t>electrical </a:t>
            </a:r>
            <a:r>
              <a:rPr lang="en-US" sz="2000" dirty="0">
                <a:latin typeface="Lucida Sans Unicode"/>
                <a:cs typeface="Lucida Sans Unicode"/>
              </a:rPr>
              <a:t> </a:t>
            </a:r>
            <a:r>
              <a:rPr lang="en-US" sz="2000" spc="-5" dirty="0">
                <a:latin typeface="Lucida Sans Unicode"/>
                <a:cs typeface="Lucida Sans Unicode"/>
              </a:rPr>
              <a:t>switches that open or close </a:t>
            </a:r>
            <a:r>
              <a:rPr lang="en-US" sz="2000" dirty="0">
                <a:latin typeface="Lucida Sans Unicode"/>
                <a:cs typeface="Lucida Sans Unicode"/>
              </a:rPr>
              <a:t> </a:t>
            </a:r>
            <a:r>
              <a:rPr lang="en-US" sz="2000" spc="-5" dirty="0">
                <a:latin typeface="Lucida Sans Unicode"/>
                <a:cs typeface="Lucida Sans Unicode"/>
              </a:rPr>
              <a:t>another circuit under certain </a:t>
            </a:r>
            <a:r>
              <a:rPr lang="en-US" sz="2000" spc="-785" dirty="0">
                <a:latin typeface="Lucida Sans Unicode"/>
                <a:cs typeface="Lucida Sans Unicode"/>
              </a:rPr>
              <a:t> </a:t>
            </a:r>
            <a:r>
              <a:rPr lang="en-US" sz="2000" spc="-5" dirty="0">
                <a:latin typeface="Lucida Sans Unicode"/>
                <a:cs typeface="Lucida Sans Unicode"/>
              </a:rPr>
              <a:t>conditions.</a:t>
            </a:r>
            <a:endParaRPr lang="en-US" sz="2000" dirty="0">
              <a:latin typeface="Lucida Sans Unicode"/>
              <a:cs typeface="Lucida Sans Unicode"/>
            </a:endParaRPr>
          </a:p>
          <a:p>
            <a:endParaRPr lang="en-IN" dirty="0"/>
          </a:p>
        </p:txBody>
      </p:sp>
      <p:pic>
        <p:nvPicPr>
          <p:cNvPr id="11" name="Picture 10">
            <a:extLst>
              <a:ext uri="{FF2B5EF4-FFF2-40B4-BE49-F238E27FC236}">
                <a16:creationId xmlns:a16="http://schemas.microsoft.com/office/drawing/2014/main" id="{55FD8315-9C8A-4AAA-A0D4-9C317D010C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1351" y="251019"/>
            <a:ext cx="2494626" cy="920833"/>
          </a:xfrm>
          <a:prstGeom prst="rect">
            <a:avLst/>
          </a:prstGeom>
        </p:spPr>
      </p:pic>
      <p:pic>
        <p:nvPicPr>
          <p:cNvPr id="6" name="object 8">
            <a:extLst>
              <a:ext uri="{FF2B5EF4-FFF2-40B4-BE49-F238E27FC236}">
                <a16:creationId xmlns:a16="http://schemas.microsoft.com/office/drawing/2014/main" id="{39C1A293-5F69-4091-98A9-3E840124F6D8}"/>
              </a:ext>
            </a:extLst>
          </p:cNvPr>
          <p:cNvPicPr/>
          <p:nvPr/>
        </p:nvPicPr>
        <p:blipFill>
          <a:blip r:embed="rId3" cstate="print"/>
          <a:stretch>
            <a:fillRect/>
          </a:stretch>
        </p:blipFill>
        <p:spPr>
          <a:xfrm>
            <a:off x="1115568" y="520192"/>
            <a:ext cx="4882896" cy="1121664"/>
          </a:xfrm>
          <a:prstGeom prst="rect">
            <a:avLst/>
          </a:prstGeom>
        </p:spPr>
      </p:pic>
      <p:pic>
        <p:nvPicPr>
          <p:cNvPr id="7" name="object 10">
            <a:extLst>
              <a:ext uri="{FF2B5EF4-FFF2-40B4-BE49-F238E27FC236}">
                <a16:creationId xmlns:a16="http://schemas.microsoft.com/office/drawing/2014/main" id="{FCB844F4-66B7-4526-AB7E-56D23C84DF24}"/>
              </a:ext>
            </a:extLst>
          </p:cNvPr>
          <p:cNvPicPr/>
          <p:nvPr/>
        </p:nvPicPr>
        <p:blipFill>
          <a:blip r:embed="rId4" cstate="print"/>
          <a:stretch>
            <a:fillRect/>
          </a:stretch>
        </p:blipFill>
        <p:spPr>
          <a:xfrm>
            <a:off x="6979269" y="2840853"/>
            <a:ext cx="4115451" cy="2552995"/>
          </a:xfrm>
          <a:prstGeom prst="rect">
            <a:avLst/>
          </a:prstGeom>
        </p:spPr>
      </p:pic>
      <p:pic>
        <p:nvPicPr>
          <p:cNvPr id="8" name="object 8">
            <a:extLst>
              <a:ext uri="{FF2B5EF4-FFF2-40B4-BE49-F238E27FC236}">
                <a16:creationId xmlns:a16="http://schemas.microsoft.com/office/drawing/2014/main" id="{8A0B5651-29F3-4003-ABBD-653A67A1A49D}"/>
              </a:ext>
            </a:extLst>
          </p:cNvPr>
          <p:cNvPicPr/>
          <p:nvPr/>
        </p:nvPicPr>
        <p:blipFill>
          <a:blip r:embed="rId5" cstate="print"/>
          <a:stretch>
            <a:fillRect/>
          </a:stretch>
        </p:blipFill>
        <p:spPr>
          <a:xfrm>
            <a:off x="884749" y="2494951"/>
            <a:ext cx="4218432" cy="841248"/>
          </a:xfrm>
          <a:prstGeom prst="rect">
            <a:avLst/>
          </a:prstGeom>
        </p:spPr>
      </p:pic>
      <p:sp>
        <p:nvSpPr>
          <p:cNvPr id="10" name="TextBox 9">
            <a:extLst>
              <a:ext uri="{FF2B5EF4-FFF2-40B4-BE49-F238E27FC236}">
                <a16:creationId xmlns:a16="http://schemas.microsoft.com/office/drawing/2014/main" id="{C1F682AC-DE53-4091-A8A1-4B0CF844B828}"/>
              </a:ext>
            </a:extLst>
          </p:cNvPr>
          <p:cNvSpPr txBox="1"/>
          <p:nvPr/>
        </p:nvSpPr>
        <p:spPr>
          <a:xfrm>
            <a:off x="884749" y="3465889"/>
            <a:ext cx="6094520" cy="1302921"/>
          </a:xfrm>
          <a:prstGeom prst="rect">
            <a:avLst/>
          </a:prstGeom>
          <a:noFill/>
        </p:spPr>
        <p:txBody>
          <a:bodyPr wrap="square">
            <a:spAutoFit/>
          </a:bodyPr>
          <a:lstStyle/>
          <a:p>
            <a:pPr marL="352425" indent="-340360">
              <a:lnSpc>
                <a:spcPct val="100000"/>
              </a:lnSpc>
              <a:spcBef>
                <a:spcPts val="350"/>
              </a:spcBef>
              <a:buClr>
                <a:srgbClr val="006666"/>
              </a:buClr>
              <a:buSzPct val="69047"/>
              <a:buFont typeface="Wingdings"/>
              <a:buChar char=""/>
              <a:tabLst>
                <a:tab pos="352425" algn="l"/>
                <a:tab pos="353060" algn="l"/>
              </a:tabLst>
            </a:pPr>
            <a:r>
              <a:rPr lang="en-US" sz="1800" spc="-5" dirty="0">
                <a:latin typeface="Lucida Sans Unicode"/>
                <a:cs typeface="Lucida Sans Unicode"/>
              </a:rPr>
              <a:t>Isolate</a:t>
            </a:r>
            <a:r>
              <a:rPr lang="en-US" sz="1800" spc="5" dirty="0">
                <a:latin typeface="Lucida Sans Unicode"/>
                <a:cs typeface="Lucida Sans Unicode"/>
              </a:rPr>
              <a:t> </a:t>
            </a:r>
            <a:r>
              <a:rPr lang="en-US" sz="1800" spc="-5" dirty="0">
                <a:latin typeface="Lucida Sans Unicode"/>
                <a:cs typeface="Lucida Sans Unicode"/>
              </a:rPr>
              <a:t>controlling</a:t>
            </a:r>
            <a:r>
              <a:rPr lang="en-US" sz="1800" spc="-15" dirty="0">
                <a:latin typeface="Lucida Sans Unicode"/>
                <a:cs typeface="Lucida Sans Unicode"/>
              </a:rPr>
              <a:t> </a:t>
            </a:r>
            <a:r>
              <a:rPr lang="en-US" sz="1800" dirty="0">
                <a:latin typeface="Lucida Sans Unicode"/>
                <a:cs typeface="Lucida Sans Unicode"/>
              </a:rPr>
              <a:t>circuit</a:t>
            </a:r>
            <a:r>
              <a:rPr lang="en-US" sz="1800" spc="-25" dirty="0">
                <a:latin typeface="Lucida Sans Unicode"/>
                <a:cs typeface="Lucida Sans Unicode"/>
              </a:rPr>
              <a:t> </a:t>
            </a:r>
            <a:r>
              <a:rPr lang="en-US" sz="1800" spc="-5" dirty="0">
                <a:latin typeface="Lucida Sans Unicode"/>
                <a:cs typeface="Lucida Sans Unicode"/>
              </a:rPr>
              <a:t>from controlled</a:t>
            </a:r>
            <a:r>
              <a:rPr lang="en-US" sz="1800" spc="15" dirty="0">
                <a:latin typeface="Lucida Sans Unicode"/>
                <a:cs typeface="Lucida Sans Unicode"/>
              </a:rPr>
              <a:t> </a:t>
            </a:r>
            <a:r>
              <a:rPr lang="en-US" sz="1800" spc="-5" dirty="0">
                <a:latin typeface="Lucida Sans Unicode"/>
                <a:cs typeface="Lucida Sans Unicode"/>
              </a:rPr>
              <a:t>circuit.</a:t>
            </a:r>
            <a:endParaRPr lang="en-US" sz="1800" dirty="0">
              <a:latin typeface="Lucida Sans Unicode"/>
              <a:cs typeface="Lucida Sans Unicode"/>
            </a:endParaRPr>
          </a:p>
          <a:p>
            <a:pPr marL="352425" indent="-340360">
              <a:lnSpc>
                <a:spcPct val="100000"/>
              </a:lnSpc>
              <a:spcBef>
                <a:spcPts val="254"/>
              </a:spcBef>
              <a:buClr>
                <a:srgbClr val="006666"/>
              </a:buClr>
              <a:buSzPct val="69047"/>
              <a:buFont typeface="Wingdings"/>
              <a:buChar char=""/>
              <a:tabLst>
                <a:tab pos="352425" algn="l"/>
                <a:tab pos="353060" algn="l"/>
              </a:tabLst>
            </a:pPr>
            <a:r>
              <a:rPr lang="en-US" sz="1800" spc="-5" dirty="0">
                <a:latin typeface="Lucida Sans Unicode"/>
                <a:cs typeface="Lucida Sans Unicode"/>
              </a:rPr>
              <a:t>Control</a:t>
            </a:r>
            <a:r>
              <a:rPr lang="en-US" sz="1800" spc="-20" dirty="0">
                <a:latin typeface="Lucida Sans Unicode"/>
                <a:cs typeface="Lucida Sans Unicode"/>
              </a:rPr>
              <a:t> </a:t>
            </a:r>
            <a:r>
              <a:rPr lang="en-US" sz="1800" dirty="0">
                <a:latin typeface="Lucida Sans Unicode"/>
                <a:cs typeface="Lucida Sans Unicode"/>
              </a:rPr>
              <a:t>high</a:t>
            </a:r>
            <a:r>
              <a:rPr lang="en-US" sz="1800" spc="-5" dirty="0">
                <a:latin typeface="Lucida Sans Unicode"/>
                <a:cs typeface="Lucida Sans Unicode"/>
              </a:rPr>
              <a:t> voltage</a:t>
            </a:r>
            <a:r>
              <a:rPr lang="en-US" sz="1800" spc="5" dirty="0">
                <a:latin typeface="Lucida Sans Unicode"/>
                <a:cs typeface="Lucida Sans Unicode"/>
              </a:rPr>
              <a:t> </a:t>
            </a:r>
            <a:r>
              <a:rPr lang="en-US" sz="1800" spc="-10" dirty="0">
                <a:latin typeface="Lucida Sans Unicode"/>
                <a:cs typeface="Lucida Sans Unicode"/>
              </a:rPr>
              <a:t>system</a:t>
            </a:r>
            <a:r>
              <a:rPr lang="en-US" sz="1800" spc="25" dirty="0">
                <a:latin typeface="Lucida Sans Unicode"/>
                <a:cs typeface="Lucida Sans Unicode"/>
              </a:rPr>
              <a:t> </a:t>
            </a:r>
            <a:r>
              <a:rPr lang="en-US" sz="1800" spc="-5" dirty="0">
                <a:latin typeface="Lucida Sans Unicode"/>
                <a:cs typeface="Lucida Sans Unicode"/>
              </a:rPr>
              <a:t>with</a:t>
            </a:r>
            <a:r>
              <a:rPr lang="en-US" sz="1800" spc="-10" dirty="0">
                <a:latin typeface="Lucida Sans Unicode"/>
                <a:cs typeface="Lucida Sans Unicode"/>
              </a:rPr>
              <a:t> </a:t>
            </a:r>
            <a:r>
              <a:rPr lang="en-US" sz="1800" spc="-5" dirty="0">
                <a:latin typeface="Lucida Sans Unicode"/>
                <a:cs typeface="Lucida Sans Unicode"/>
              </a:rPr>
              <a:t>low</a:t>
            </a:r>
            <a:r>
              <a:rPr lang="en-US" sz="1800" spc="-10" dirty="0">
                <a:latin typeface="Lucida Sans Unicode"/>
                <a:cs typeface="Lucida Sans Unicode"/>
              </a:rPr>
              <a:t> </a:t>
            </a:r>
            <a:r>
              <a:rPr lang="en-US" sz="1800" spc="-5" dirty="0">
                <a:latin typeface="Lucida Sans Unicode"/>
                <a:cs typeface="Lucida Sans Unicode"/>
              </a:rPr>
              <a:t>voltage.</a:t>
            </a:r>
            <a:endParaRPr lang="en-US" sz="1800" dirty="0">
              <a:latin typeface="Lucida Sans Unicode"/>
              <a:cs typeface="Lucida Sans Unicode"/>
            </a:endParaRPr>
          </a:p>
          <a:p>
            <a:pPr marL="352425" indent="-340360">
              <a:lnSpc>
                <a:spcPct val="100000"/>
              </a:lnSpc>
              <a:spcBef>
                <a:spcPts val="240"/>
              </a:spcBef>
              <a:buClr>
                <a:srgbClr val="006666"/>
              </a:buClr>
              <a:buSzPct val="69047"/>
              <a:buFont typeface="Wingdings"/>
              <a:buChar char=""/>
              <a:tabLst>
                <a:tab pos="352425" algn="l"/>
                <a:tab pos="353060" algn="l"/>
              </a:tabLst>
            </a:pPr>
            <a:r>
              <a:rPr lang="en-US" sz="1800" spc="-5" dirty="0">
                <a:latin typeface="Lucida Sans Unicode"/>
                <a:cs typeface="Lucida Sans Unicode"/>
              </a:rPr>
              <a:t>Control</a:t>
            </a:r>
            <a:r>
              <a:rPr lang="en-US" sz="1800" spc="-15" dirty="0">
                <a:latin typeface="Lucida Sans Unicode"/>
                <a:cs typeface="Lucida Sans Unicode"/>
              </a:rPr>
              <a:t> </a:t>
            </a:r>
            <a:r>
              <a:rPr lang="en-US" sz="1800" dirty="0">
                <a:latin typeface="Lucida Sans Unicode"/>
                <a:cs typeface="Lucida Sans Unicode"/>
              </a:rPr>
              <a:t>high </a:t>
            </a:r>
            <a:r>
              <a:rPr lang="en-US" sz="1800" spc="-5" dirty="0">
                <a:latin typeface="Lucida Sans Unicode"/>
                <a:cs typeface="Lucida Sans Unicode"/>
              </a:rPr>
              <a:t>current</a:t>
            </a:r>
            <a:r>
              <a:rPr lang="en-US" sz="1800" spc="-15" dirty="0">
                <a:latin typeface="Lucida Sans Unicode"/>
                <a:cs typeface="Lucida Sans Unicode"/>
              </a:rPr>
              <a:t> </a:t>
            </a:r>
            <a:r>
              <a:rPr lang="en-US" sz="1800" spc="-10" dirty="0">
                <a:latin typeface="Lucida Sans Unicode"/>
                <a:cs typeface="Lucida Sans Unicode"/>
              </a:rPr>
              <a:t>system</a:t>
            </a:r>
            <a:r>
              <a:rPr lang="en-US" sz="1800" spc="35" dirty="0">
                <a:latin typeface="Lucida Sans Unicode"/>
                <a:cs typeface="Lucida Sans Unicode"/>
              </a:rPr>
              <a:t> </a:t>
            </a:r>
            <a:r>
              <a:rPr lang="en-US" sz="1800" spc="-5" dirty="0">
                <a:latin typeface="Lucida Sans Unicode"/>
                <a:cs typeface="Lucida Sans Unicode"/>
              </a:rPr>
              <a:t>with</a:t>
            </a:r>
            <a:r>
              <a:rPr lang="en-US" sz="1800" spc="-10" dirty="0">
                <a:latin typeface="Lucida Sans Unicode"/>
                <a:cs typeface="Lucida Sans Unicode"/>
              </a:rPr>
              <a:t> </a:t>
            </a:r>
            <a:r>
              <a:rPr lang="en-US" sz="1800" spc="-5" dirty="0">
                <a:latin typeface="Lucida Sans Unicode"/>
                <a:cs typeface="Lucida Sans Unicode"/>
              </a:rPr>
              <a:t>low current.</a:t>
            </a:r>
            <a:endParaRPr lang="en-US" sz="1800" dirty="0">
              <a:latin typeface="Lucida Sans Unicode"/>
              <a:cs typeface="Lucida Sans Unicode"/>
            </a:endParaRPr>
          </a:p>
          <a:p>
            <a:pPr marL="352425" indent="-340360">
              <a:lnSpc>
                <a:spcPct val="100000"/>
              </a:lnSpc>
              <a:spcBef>
                <a:spcPts val="250"/>
              </a:spcBef>
              <a:buClr>
                <a:srgbClr val="006666"/>
              </a:buClr>
              <a:buSzPct val="69047"/>
              <a:buFont typeface="Wingdings"/>
              <a:buChar char=""/>
              <a:tabLst>
                <a:tab pos="352425" algn="l"/>
                <a:tab pos="353060" algn="l"/>
              </a:tabLst>
            </a:pPr>
            <a:r>
              <a:rPr lang="en-US" sz="1800" spc="-5" dirty="0">
                <a:latin typeface="Lucida Sans Unicode"/>
                <a:cs typeface="Lucida Sans Unicode"/>
              </a:rPr>
              <a:t>Logic</a:t>
            </a:r>
            <a:r>
              <a:rPr lang="en-US" sz="1800" spc="-50" dirty="0">
                <a:latin typeface="Lucida Sans Unicode"/>
                <a:cs typeface="Lucida Sans Unicode"/>
              </a:rPr>
              <a:t> </a:t>
            </a:r>
            <a:r>
              <a:rPr lang="en-US" sz="1800" dirty="0">
                <a:latin typeface="Lucida Sans Unicode"/>
                <a:cs typeface="Lucida Sans Unicode"/>
              </a:rPr>
              <a:t>Functions</a:t>
            </a:r>
          </a:p>
        </p:txBody>
      </p:sp>
    </p:spTree>
    <p:extLst>
      <p:ext uri="{BB962C8B-B14F-4D97-AF65-F5344CB8AC3E}">
        <p14:creationId xmlns:p14="http://schemas.microsoft.com/office/powerpoint/2010/main" val="1669123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D0A2F-CCD9-4F59-BA87-70719616A95E}"/>
              </a:ext>
            </a:extLst>
          </p:cNvPr>
          <p:cNvSpPr>
            <a:spLocks noGrp="1"/>
          </p:cNvSpPr>
          <p:nvPr>
            <p:ph type="title"/>
          </p:nvPr>
        </p:nvSpPr>
        <p:spPr>
          <a:xfrm>
            <a:off x="1097280" y="286603"/>
            <a:ext cx="6945889" cy="1450757"/>
          </a:xfrm>
        </p:spPr>
        <p:txBody>
          <a:bodyPr/>
          <a:lstStyle/>
          <a:p>
            <a:r>
              <a:rPr lang="en-US" dirty="0"/>
              <a:t>Types of Relays</a:t>
            </a:r>
            <a:endParaRPr lang="en-IN" dirty="0"/>
          </a:p>
        </p:txBody>
      </p:sp>
      <p:sp>
        <p:nvSpPr>
          <p:cNvPr id="3" name="Content Placeholder 2">
            <a:extLst>
              <a:ext uri="{FF2B5EF4-FFF2-40B4-BE49-F238E27FC236}">
                <a16:creationId xmlns:a16="http://schemas.microsoft.com/office/drawing/2014/main" id="{C5F520CE-29D4-4841-876E-A97658F8C5D8}"/>
              </a:ext>
            </a:extLst>
          </p:cNvPr>
          <p:cNvSpPr>
            <a:spLocks noGrp="1"/>
          </p:cNvSpPr>
          <p:nvPr>
            <p:ph idx="1"/>
          </p:nvPr>
        </p:nvSpPr>
        <p:spPr/>
        <p:txBody>
          <a:bodyPr/>
          <a:lstStyle/>
          <a:p>
            <a:pPr marL="268605" indent="-256540">
              <a:lnSpc>
                <a:spcPct val="100000"/>
              </a:lnSpc>
              <a:spcBef>
                <a:spcPts val="105"/>
              </a:spcBef>
              <a:buClr>
                <a:srgbClr val="2DA2BF"/>
              </a:buClr>
              <a:buSzPct val="67500"/>
              <a:buFont typeface="Microsoft Sans Serif"/>
              <a:buChar char=""/>
              <a:tabLst>
                <a:tab pos="268605" algn="l"/>
                <a:tab pos="269240" algn="l"/>
              </a:tabLst>
            </a:pPr>
            <a:r>
              <a:rPr lang="en-US" sz="2000" spc="-5" dirty="0">
                <a:latin typeface="Lucida Sans Unicode"/>
                <a:cs typeface="Lucida Sans Unicode"/>
              </a:rPr>
              <a:t>Electromagnetic</a:t>
            </a:r>
            <a:r>
              <a:rPr lang="en-US" sz="2000" spc="-45" dirty="0">
                <a:latin typeface="Lucida Sans Unicode"/>
                <a:cs typeface="Lucida Sans Unicode"/>
              </a:rPr>
              <a:t> </a:t>
            </a:r>
            <a:r>
              <a:rPr lang="en-US" sz="2000" spc="-5" dirty="0">
                <a:latin typeface="Lucida Sans Unicode"/>
                <a:cs typeface="Lucida Sans Unicode"/>
              </a:rPr>
              <a:t>Relays</a:t>
            </a:r>
            <a:r>
              <a:rPr lang="en-US" sz="2000" spc="-20" dirty="0">
                <a:latin typeface="Lucida Sans Unicode"/>
                <a:cs typeface="Lucida Sans Unicode"/>
              </a:rPr>
              <a:t> </a:t>
            </a:r>
            <a:r>
              <a:rPr lang="en-US" sz="2000" dirty="0">
                <a:latin typeface="Lucida Sans Unicode"/>
                <a:cs typeface="Lucida Sans Unicode"/>
              </a:rPr>
              <a:t>(EMRs)</a:t>
            </a:r>
          </a:p>
          <a:p>
            <a:pPr marL="268605" indent="-256540">
              <a:lnSpc>
                <a:spcPts val="2345"/>
              </a:lnSpc>
              <a:spcBef>
                <a:spcPts val="1939"/>
              </a:spcBef>
              <a:buClr>
                <a:srgbClr val="2DA2BF"/>
              </a:buClr>
              <a:buSzPct val="67500"/>
              <a:buFont typeface="Microsoft Sans Serif"/>
              <a:buChar char=""/>
              <a:tabLst>
                <a:tab pos="268605" algn="l"/>
                <a:tab pos="269240" algn="l"/>
              </a:tabLst>
            </a:pPr>
            <a:r>
              <a:rPr lang="en-US" sz="2000" spc="-5" dirty="0">
                <a:latin typeface="Lucida Sans Unicode"/>
                <a:cs typeface="Lucida Sans Unicode"/>
              </a:rPr>
              <a:t>Solid-state</a:t>
            </a:r>
            <a:r>
              <a:rPr lang="en-US" sz="2000" spc="-40" dirty="0">
                <a:latin typeface="Lucida Sans Unicode"/>
                <a:cs typeface="Lucida Sans Unicode"/>
              </a:rPr>
              <a:t> </a:t>
            </a:r>
            <a:r>
              <a:rPr lang="en-US" sz="2000" spc="-5" dirty="0">
                <a:latin typeface="Lucida Sans Unicode"/>
                <a:cs typeface="Lucida Sans Unicode"/>
              </a:rPr>
              <a:t>Relays</a:t>
            </a:r>
            <a:r>
              <a:rPr lang="en-US" sz="2000" spc="-15" dirty="0">
                <a:latin typeface="Lucida Sans Unicode"/>
                <a:cs typeface="Lucida Sans Unicode"/>
              </a:rPr>
              <a:t> </a:t>
            </a:r>
            <a:r>
              <a:rPr lang="en-US" sz="2000" dirty="0">
                <a:latin typeface="Lucida Sans Unicode"/>
                <a:cs typeface="Lucida Sans Unicode"/>
              </a:rPr>
              <a:t>(SSRs)</a:t>
            </a:r>
          </a:p>
          <a:p>
            <a:pPr marL="524510" lvl="1" indent="-229235">
              <a:lnSpc>
                <a:spcPts val="2105"/>
              </a:lnSpc>
              <a:buClr>
                <a:srgbClr val="2DA2BF"/>
              </a:buClr>
              <a:buFont typeface="Verdana"/>
              <a:buChar char="◦"/>
              <a:tabLst>
                <a:tab pos="524510" algn="l"/>
                <a:tab pos="525145" algn="l"/>
              </a:tabLst>
            </a:pPr>
            <a:r>
              <a:rPr lang="en-US" sz="1800" spc="-5" dirty="0">
                <a:latin typeface="Lucida Sans Unicode"/>
                <a:cs typeface="Lucida Sans Unicode"/>
              </a:rPr>
              <a:t>There</a:t>
            </a:r>
            <a:r>
              <a:rPr lang="en-US" sz="1800" spc="-15" dirty="0">
                <a:latin typeface="Lucida Sans Unicode"/>
                <a:cs typeface="Lucida Sans Unicode"/>
              </a:rPr>
              <a:t> </a:t>
            </a:r>
            <a:r>
              <a:rPr lang="en-US" sz="1800" spc="-5" dirty="0">
                <a:latin typeface="Lucida Sans Unicode"/>
                <a:cs typeface="Lucida Sans Unicode"/>
              </a:rPr>
              <a:t>is</a:t>
            </a:r>
            <a:r>
              <a:rPr lang="en-US" sz="1800" spc="5" dirty="0">
                <a:latin typeface="Lucida Sans Unicode"/>
                <a:cs typeface="Lucida Sans Unicode"/>
              </a:rPr>
              <a:t> </a:t>
            </a:r>
            <a:r>
              <a:rPr lang="en-US" sz="1800" spc="-5" dirty="0">
                <a:latin typeface="Lucida Sans Unicode"/>
                <a:cs typeface="Lucida Sans Unicode"/>
              </a:rPr>
              <a:t>no</a:t>
            </a:r>
            <a:r>
              <a:rPr lang="en-US" sz="1800" dirty="0">
                <a:latin typeface="Lucida Sans Unicode"/>
                <a:cs typeface="Lucida Sans Unicode"/>
              </a:rPr>
              <a:t> </a:t>
            </a:r>
            <a:r>
              <a:rPr lang="en-US" sz="1800" spc="-5" dirty="0">
                <a:latin typeface="Lucida Sans Unicode"/>
                <a:cs typeface="Lucida Sans Unicode"/>
              </a:rPr>
              <a:t>mechanical</a:t>
            </a:r>
            <a:r>
              <a:rPr lang="en-US" sz="1800" spc="5" dirty="0">
                <a:latin typeface="Lucida Sans Unicode"/>
                <a:cs typeface="Lucida Sans Unicode"/>
              </a:rPr>
              <a:t> </a:t>
            </a:r>
            <a:r>
              <a:rPr lang="en-US" sz="1800" spc="-5" dirty="0">
                <a:latin typeface="Lucida Sans Unicode"/>
                <a:cs typeface="Lucida Sans Unicode"/>
              </a:rPr>
              <a:t>contacts</a:t>
            </a:r>
            <a:r>
              <a:rPr lang="en-US" sz="1800" dirty="0">
                <a:latin typeface="Lucida Sans Unicode"/>
                <a:cs typeface="Lucida Sans Unicode"/>
              </a:rPr>
              <a:t> </a:t>
            </a:r>
            <a:r>
              <a:rPr lang="en-US" sz="1800" spc="-5" dirty="0">
                <a:latin typeface="Lucida Sans Unicode"/>
                <a:cs typeface="Lucida Sans Unicode"/>
              </a:rPr>
              <a:t>to</a:t>
            </a:r>
            <a:r>
              <a:rPr lang="en-US" sz="1800" spc="5" dirty="0">
                <a:latin typeface="Lucida Sans Unicode"/>
                <a:cs typeface="Lucida Sans Unicode"/>
              </a:rPr>
              <a:t> </a:t>
            </a:r>
            <a:r>
              <a:rPr lang="en-US" sz="1800" spc="-5" dirty="0">
                <a:latin typeface="Lucida Sans Unicode"/>
                <a:cs typeface="Lucida Sans Unicode"/>
              </a:rPr>
              <a:t>switch</a:t>
            </a:r>
            <a:r>
              <a:rPr lang="en-US" sz="1800" spc="15" dirty="0">
                <a:latin typeface="Lucida Sans Unicode"/>
                <a:cs typeface="Lucida Sans Unicode"/>
              </a:rPr>
              <a:t> </a:t>
            </a:r>
            <a:r>
              <a:rPr lang="en-US" sz="1800" spc="-5" dirty="0">
                <a:latin typeface="Lucida Sans Unicode"/>
                <a:cs typeface="Lucida Sans Unicode"/>
              </a:rPr>
              <a:t>the</a:t>
            </a:r>
            <a:r>
              <a:rPr lang="en-US" sz="1800" dirty="0">
                <a:latin typeface="Lucida Sans Unicode"/>
                <a:cs typeface="Lucida Sans Unicode"/>
              </a:rPr>
              <a:t> </a:t>
            </a:r>
            <a:r>
              <a:rPr lang="en-US" sz="1800" spc="-5" dirty="0">
                <a:latin typeface="Lucida Sans Unicode"/>
                <a:cs typeface="Lucida Sans Unicode"/>
              </a:rPr>
              <a:t>circuit.</a:t>
            </a:r>
            <a:endParaRPr lang="en-US" sz="1800" dirty="0">
              <a:latin typeface="Lucida Sans Unicode"/>
              <a:cs typeface="Lucida Sans Unicode"/>
            </a:endParaRPr>
          </a:p>
          <a:p>
            <a:pPr marL="268605" indent="-256540">
              <a:lnSpc>
                <a:spcPts val="2330"/>
              </a:lnSpc>
              <a:spcBef>
                <a:spcPts val="1925"/>
              </a:spcBef>
              <a:buClr>
                <a:srgbClr val="2DA2BF"/>
              </a:buClr>
              <a:buSzPct val="67500"/>
              <a:buFont typeface="Microsoft Sans Serif"/>
              <a:buChar char=""/>
              <a:tabLst>
                <a:tab pos="268605" algn="l"/>
                <a:tab pos="269240" algn="l"/>
              </a:tabLst>
            </a:pPr>
            <a:r>
              <a:rPr lang="en-US" sz="2000" dirty="0">
                <a:latin typeface="Lucida Sans Unicode"/>
                <a:cs typeface="Lucida Sans Unicode"/>
              </a:rPr>
              <a:t>Microprocessor</a:t>
            </a:r>
            <a:r>
              <a:rPr lang="en-US" sz="2000" spc="-70" dirty="0">
                <a:latin typeface="Lucida Sans Unicode"/>
                <a:cs typeface="Lucida Sans Unicode"/>
              </a:rPr>
              <a:t> </a:t>
            </a:r>
            <a:r>
              <a:rPr lang="en-US" sz="2000" spc="-5" dirty="0">
                <a:latin typeface="Lucida Sans Unicode"/>
                <a:cs typeface="Lucida Sans Unicode"/>
              </a:rPr>
              <a:t>Based</a:t>
            </a:r>
            <a:r>
              <a:rPr lang="en-US" sz="2000" spc="-20" dirty="0">
                <a:latin typeface="Lucida Sans Unicode"/>
                <a:cs typeface="Lucida Sans Unicode"/>
              </a:rPr>
              <a:t> </a:t>
            </a:r>
            <a:r>
              <a:rPr lang="en-US" sz="2000" spc="-5" dirty="0">
                <a:latin typeface="Lucida Sans Unicode"/>
                <a:cs typeface="Lucida Sans Unicode"/>
              </a:rPr>
              <a:t>Relays</a:t>
            </a:r>
            <a:endParaRPr lang="en-US" sz="2000" dirty="0">
              <a:latin typeface="Lucida Sans Unicode"/>
              <a:cs typeface="Lucida Sans Unicode"/>
            </a:endParaRPr>
          </a:p>
          <a:p>
            <a:pPr marL="370840">
              <a:lnSpc>
                <a:spcPts val="2210"/>
              </a:lnSpc>
            </a:pPr>
            <a:r>
              <a:rPr lang="en-US" sz="1900" spc="-5" dirty="0">
                <a:latin typeface="Lucida Sans Unicode"/>
                <a:cs typeface="Lucida Sans Unicode"/>
              </a:rPr>
              <a:t>Commonly</a:t>
            </a:r>
            <a:r>
              <a:rPr lang="en-US" sz="1900" spc="-10" dirty="0">
                <a:latin typeface="Lucida Sans Unicode"/>
                <a:cs typeface="Lucida Sans Unicode"/>
              </a:rPr>
              <a:t> </a:t>
            </a:r>
            <a:r>
              <a:rPr lang="en-US" sz="1900" spc="-5" dirty="0">
                <a:latin typeface="Lucida Sans Unicode"/>
                <a:cs typeface="Lucida Sans Unicode"/>
              </a:rPr>
              <a:t>used</a:t>
            </a:r>
            <a:r>
              <a:rPr lang="en-US" sz="1900" spc="10" dirty="0">
                <a:latin typeface="Lucida Sans Unicode"/>
                <a:cs typeface="Lucida Sans Unicode"/>
              </a:rPr>
              <a:t> </a:t>
            </a:r>
            <a:r>
              <a:rPr lang="en-US" sz="1900" spc="-5" dirty="0">
                <a:latin typeface="Lucida Sans Unicode"/>
                <a:cs typeface="Lucida Sans Unicode"/>
              </a:rPr>
              <a:t>in</a:t>
            </a:r>
            <a:r>
              <a:rPr lang="en-US" sz="1900" spc="-10" dirty="0">
                <a:latin typeface="Lucida Sans Unicode"/>
                <a:cs typeface="Lucida Sans Unicode"/>
              </a:rPr>
              <a:t> power</a:t>
            </a:r>
            <a:r>
              <a:rPr lang="en-US" sz="1900" spc="15" dirty="0">
                <a:latin typeface="Lucida Sans Unicode"/>
                <a:cs typeface="Lucida Sans Unicode"/>
              </a:rPr>
              <a:t> </a:t>
            </a:r>
            <a:r>
              <a:rPr lang="en-US" sz="1900" spc="-5" dirty="0">
                <a:latin typeface="Lucida Sans Unicode"/>
                <a:cs typeface="Lucida Sans Unicode"/>
              </a:rPr>
              <a:t>system monitoring</a:t>
            </a:r>
            <a:r>
              <a:rPr lang="en-US" sz="1900" spc="-10" dirty="0">
                <a:latin typeface="Lucida Sans Unicode"/>
                <a:cs typeface="Lucida Sans Unicode"/>
              </a:rPr>
              <a:t> and</a:t>
            </a:r>
            <a:r>
              <a:rPr lang="en-US" sz="1900" spc="10" dirty="0">
                <a:latin typeface="Lucida Sans Unicode"/>
                <a:cs typeface="Lucida Sans Unicode"/>
              </a:rPr>
              <a:t> </a:t>
            </a:r>
            <a:r>
              <a:rPr lang="en-US" sz="1900" spc="-10" dirty="0">
                <a:latin typeface="Lucida Sans Unicode"/>
                <a:cs typeface="Lucida Sans Unicode"/>
              </a:rPr>
              <a:t>protection.</a:t>
            </a:r>
            <a:endParaRPr lang="en-US" sz="1900" dirty="0">
              <a:latin typeface="Lucida Sans Unicode"/>
              <a:cs typeface="Lucida Sans Unicode"/>
            </a:endParaRPr>
          </a:p>
          <a:p>
            <a:endParaRPr lang="en-IN" dirty="0"/>
          </a:p>
        </p:txBody>
      </p:sp>
      <p:sp>
        <p:nvSpPr>
          <p:cNvPr id="4" name="Slide Number Placeholder 3">
            <a:extLst>
              <a:ext uri="{FF2B5EF4-FFF2-40B4-BE49-F238E27FC236}">
                <a16:creationId xmlns:a16="http://schemas.microsoft.com/office/drawing/2014/main" id="{3379F321-DE55-4A6A-B45A-37CCE6CFD2A8}"/>
              </a:ext>
            </a:extLst>
          </p:cNvPr>
          <p:cNvSpPr>
            <a:spLocks noGrp="1"/>
          </p:cNvSpPr>
          <p:nvPr>
            <p:ph type="sldNum" sz="quarter" idx="12"/>
          </p:nvPr>
        </p:nvSpPr>
        <p:spPr/>
        <p:txBody>
          <a:bodyPr/>
          <a:lstStyle/>
          <a:p>
            <a:fld id="{CA9F79F9-620A-454C-B44A-099229A02D1C}" type="slidenum">
              <a:rPr lang="en-IN" smtClean="0"/>
              <a:pPr/>
              <a:t>32</a:t>
            </a:fld>
            <a:endParaRPr lang="en-IN"/>
          </a:p>
        </p:txBody>
      </p:sp>
      <p:pic>
        <p:nvPicPr>
          <p:cNvPr id="8" name="Picture 7">
            <a:extLst>
              <a:ext uri="{FF2B5EF4-FFF2-40B4-BE49-F238E27FC236}">
                <a16:creationId xmlns:a16="http://schemas.microsoft.com/office/drawing/2014/main" id="{C2D77B2D-CD9F-49FA-BF73-07B6446C8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1351" y="251019"/>
            <a:ext cx="2494626" cy="920833"/>
          </a:xfrm>
          <a:prstGeom prst="rect">
            <a:avLst/>
          </a:prstGeom>
        </p:spPr>
      </p:pic>
    </p:spTree>
    <p:extLst>
      <p:ext uri="{BB962C8B-B14F-4D97-AF65-F5344CB8AC3E}">
        <p14:creationId xmlns:p14="http://schemas.microsoft.com/office/powerpoint/2010/main" val="449516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8B191E-879C-4D13-B8AB-CCD7D9A6D800}"/>
              </a:ext>
            </a:extLst>
          </p:cNvPr>
          <p:cNvSpPr>
            <a:spLocks noGrp="1"/>
          </p:cNvSpPr>
          <p:nvPr>
            <p:ph idx="1"/>
          </p:nvPr>
        </p:nvSpPr>
        <p:spPr/>
        <p:txBody>
          <a:bodyPr>
            <a:normAutofit lnSpcReduction="10000"/>
          </a:bodyPr>
          <a:lstStyle/>
          <a:p>
            <a:pPr marL="352425" indent="-340360">
              <a:lnSpc>
                <a:spcPct val="100000"/>
              </a:lnSpc>
              <a:spcBef>
                <a:spcPts val="290"/>
              </a:spcBef>
              <a:buClr>
                <a:srgbClr val="2DA2BF"/>
              </a:buClr>
              <a:buSzPct val="66666"/>
              <a:buFont typeface="Microsoft Sans Serif"/>
              <a:buChar char=""/>
              <a:tabLst>
                <a:tab pos="352425" algn="l"/>
                <a:tab pos="353060" algn="l"/>
              </a:tabLst>
            </a:pPr>
            <a:r>
              <a:rPr lang="en-US" sz="1800" spc="-5" dirty="0">
                <a:latin typeface="Lucida Sans Unicode"/>
                <a:cs typeface="Lucida Sans Unicode"/>
              </a:rPr>
              <a:t>Electromagnetic Relays (EMRs)</a:t>
            </a:r>
            <a:endParaRPr lang="en-US" sz="1800" dirty="0">
              <a:latin typeface="Lucida Sans Unicode"/>
              <a:cs typeface="Lucida Sans Unicode"/>
            </a:endParaRPr>
          </a:p>
          <a:p>
            <a:pPr marL="751205" lvl="1" indent="-282575">
              <a:lnSpc>
                <a:spcPct val="100000"/>
              </a:lnSpc>
              <a:spcBef>
                <a:spcPts val="195"/>
              </a:spcBef>
              <a:buClr>
                <a:srgbClr val="2DA2BF"/>
              </a:buClr>
              <a:buFont typeface="Verdana"/>
              <a:buChar char="◦"/>
              <a:tabLst>
                <a:tab pos="751205" algn="l"/>
                <a:tab pos="751840" algn="l"/>
              </a:tabLst>
            </a:pPr>
            <a:r>
              <a:rPr lang="en-US" sz="1800" spc="-5" dirty="0">
                <a:latin typeface="Lucida Sans Unicode"/>
                <a:cs typeface="Lucida Sans Unicode"/>
              </a:rPr>
              <a:t>Simplicity</a:t>
            </a:r>
            <a:endParaRPr lang="en-US" sz="1800" dirty="0">
              <a:latin typeface="Lucida Sans Unicode"/>
              <a:cs typeface="Lucida Sans Unicode"/>
            </a:endParaRPr>
          </a:p>
          <a:p>
            <a:pPr marL="751205" lvl="1" indent="-282575">
              <a:lnSpc>
                <a:spcPct val="100000"/>
              </a:lnSpc>
              <a:spcBef>
                <a:spcPts val="240"/>
              </a:spcBef>
              <a:buClr>
                <a:srgbClr val="2DA2BF"/>
              </a:buClr>
              <a:buFont typeface="Verdana"/>
              <a:buChar char="◦"/>
              <a:tabLst>
                <a:tab pos="751205" algn="l"/>
                <a:tab pos="751840" algn="l"/>
              </a:tabLst>
            </a:pPr>
            <a:r>
              <a:rPr lang="en-US" sz="1800" spc="-5" dirty="0">
                <a:latin typeface="Lucida Sans Unicode"/>
                <a:cs typeface="Lucida Sans Unicode"/>
              </a:rPr>
              <a:t>Not</a:t>
            </a:r>
            <a:r>
              <a:rPr lang="en-US" sz="1800" spc="-50" dirty="0">
                <a:latin typeface="Lucida Sans Unicode"/>
                <a:cs typeface="Lucida Sans Unicode"/>
              </a:rPr>
              <a:t> </a:t>
            </a:r>
            <a:r>
              <a:rPr lang="en-US" sz="1800" spc="-5" dirty="0">
                <a:latin typeface="Lucida Sans Unicode"/>
                <a:cs typeface="Lucida Sans Unicode"/>
              </a:rPr>
              <a:t>expensive</a:t>
            </a:r>
            <a:endParaRPr lang="en-US" sz="1800" dirty="0">
              <a:latin typeface="Lucida Sans Unicode"/>
              <a:cs typeface="Lucida Sans Unicode"/>
            </a:endParaRPr>
          </a:p>
          <a:p>
            <a:pPr lvl="1">
              <a:lnSpc>
                <a:spcPct val="100000"/>
              </a:lnSpc>
              <a:spcBef>
                <a:spcPts val="20"/>
              </a:spcBef>
              <a:buClr>
                <a:srgbClr val="2DA2BF"/>
              </a:buClr>
              <a:buFont typeface="Verdana"/>
              <a:buChar char="◦"/>
            </a:pPr>
            <a:endParaRPr lang="en-US" sz="1750" dirty="0">
              <a:latin typeface="Lucida Sans Unicode"/>
              <a:cs typeface="Lucida Sans Unicode"/>
            </a:endParaRPr>
          </a:p>
          <a:p>
            <a:pPr marL="352425" indent="-340360">
              <a:lnSpc>
                <a:spcPct val="100000"/>
              </a:lnSpc>
              <a:buClr>
                <a:srgbClr val="2DA2BF"/>
              </a:buClr>
              <a:buSzPct val="66666"/>
              <a:buFont typeface="Microsoft Sans Serif"/>
              <a:buChar char=""/>
              <a:tabLst>
                <a:tab pos="352425" algn="l"/>
                <a:tab pos="353060" algn="l"/>
              </a:tabLst>
            </a:pPr>
            <a:r>
              <a:rPr lang="en-US" sz="1800" spc="-5" dirty="0">
                <a:latin typeface="Lucida Sans Unicode"/>
                <a:cs typeface="Lucida Sans Unicode"/>
              </a:rPr>
              <a:t>Solid-state</a:t>
            </a:r>
            <a:r>
              <a:rPr lang="en-US" sz="1800" spc="5" dirty="0">
                <a:latin typeface="Lucida Sans Unicode"/>
                <a:cs typeface="Lucida Sans Unicode"/>
              </a:rPr>
              <a:t> </a:t>
            </a:r>
            <a:r>
              <a:rPr lang="en-US" sz="1800" spc="-5" dirty="0">
                <a:latin typeface="Lucida Sans Unicode"/>
                <a:cs typeface="Lucida Sans Unicode"/>
              </a:rPr>
              <a:t>Relays</a:t>
            </a:r>
            <a:r>
              <a:rPr lang="en-US" sz="1800" spc="-10" dirty="0">
                <a:latin typeface="Lucida Sans Unicode"/>
                <a:cs typeface="Lucida Sans Unicode"/>
              </a:rPr>
              <a:t> </a:t>
            </a:r>
            <a:r>
              <a:rPr lang="en-US" sz="1800" spc="-5" dirty="0">
                <a:latin typeface="Lucida Sans Unicode"/>
                <a:cs typeface="Lucida Sans Unicode"/>
              </a:rPr>
              <a:t>(SSRs)</a:t>
            </a:r>
            <a:endParaRPr lang="en-US" sz="1800" dirty="0">
              <a:latin typeface="Lucida Sans Unicode"/>
              <a:cs typeface="Lucida Sans Unicode"/>
            </a:endParaRPr>
          </a:p>
          <a:p>
            <a:pPr marL="751205" lvl="1" indent="-282575">
              <a:lnSpc>
                <a:spcPct val="100000"/>
              </a:lnSpc>
              <a:spcBef>
                <a:spcPts val="204"/>
              </a:spcBef>
              <a:buClr>
                <a:srgbClr val="2DA2BF"/>
              </a:buClr>
              <a:buFont typeface="Verdana"/>
              <a:buChar char="◦"/>
              <a:tabLst>
                <a:tab pos="751205" algn="l"/>
                <a:tab pos="751840" algn="l"/>
              </a:tabLst>
            </a:pPr>
            <a:r>
              <a:rPr lang="en-US" sz="1800" dirty="0">
                <a:latin typeface="Lucida Sans Unicode"/>
                <a:cs typeface="Lucida Sans Unicode"/>
              </a:rPr>
              <a:t>No</a:t>
            </a:r>
            <a:r>
              <a:rPr lang="en-US" sz="1800" spc="-35" dirty="0">
                <a:latin typeface="Lucida Sans Unicode"/>
                <a:cs typeface="Lucida Sans Unicode"/>
              </a:rPr>
              <a:t> </a:t>
            </a:r>
            <a:r>
              <a:rPr lang="en-US" sz="1800" spc="-5" dirty="0">
                <a:latin typeface="Lucida Sans Unicode"/>
                <a:cs typeface="Lucida Sans Unicode"/>
              </a:rPr>
              <a:t>Mechanical</a:t>
            </a:r>
            <a:r>
              <a:rPr lang="en-US" sz="1800" dirty="0">
                <a:latin typeface="Lucida Sans Unicode"/>
                <a:cs typeface="Lucida Sans Unicode"/>
              </a:rPr>
              <a:t> </a:t>
            </a:r>
            <a:r>
              <a:rPr lang="en-US" sz="1800" spc="-5" dirty="0">
                <a:latin typeface="Lucida Sans Unicode"/>
                <a:cs typeface="Lucida Sans Unicode"/>
              </a:rPr>
              <a:t>movements</a:t>
            </a:r>
            <a:endParaRPr lang="en-US" sz="1800" dirty="0">
              <a:latin typeface="Lucida Sans Unicode"/>
              <a:cs typeface="Lucida Sans Unicode"/>
            </a:endParaRPr>
          </a:p>
          <a:p>
            <a:pPr marL="751840" lvl="1" indent="-282575">
              <a:lnSpc>
                <a:spcPct val="100000"/>
              </a:lnSpc>
              <a:spcBef>
                <a:spcPts val="229"/>
              </a:spcBef>
              <a:buClr>
                <a:srgbClr val="2DA2BF"/>
              </a:buClr>
              <a:buFont typeface="Verdana"/>
              <a:buChar char="◦"/>
              <a:tabLst>
                <a:tab pos="751205" algn="l"/>
                <a:tab pos="751840" algn="l"/>
              </a:tabLst>
            </a:pPr>
            <a:r>
              <a:rPr lang="en-US" sz="1800" spc="-5" dirty="0">
                <a:latin typeface="Lucida Sans Unicode"/>
                <a:cs typeface="Lucida Sans Unicode"/>
              </a:rPr>
              <a:t>Faster</a:t>
            </a:r>
            <a:r>
              <a:rPr lang="en-US" sz="1800" spc="-25" dirty="0">
                <a:latin typeface="Lucida Sans Unicode"/>
                <a:cs typeface="Lucida Sans Unicode"/>
              </a:rPr>
              <a:t> </a:t>
            </a:r>
            <a:r>
              <a:rPr lang="en-US" sz="1800" spc="-5" dirty="0">
                <a:latin typeface="Lucida Sans Unicode"/>
                <a:cs typeface="Lucida Sans Unicode"/>
              </a:rPr>
              <a:t>than</a:t>
            </a:r>
            <a:r>
              <a:rPr lang="en-US" sz="1800" spc="-35" dirty="0">
                <a:latin typeface="Lucida Sans Unicode"/>
                <a:cs typeface="Lucida Sans Unicode"/>
              </a:rPr>
              <a:t> </a:t>
            </a:r>
            <a:r>
              <a:rPr lang="en-US" sz="1800" spc="-5" dirty="0">
                <a:latin typeface="Lucida Sans Unicode"/>
                <a:cs typeface="Lucida Sans Unicode"/>
              </a:rPr>
              <a:t>EMR</a:t>
            </a:r>
            <a:endParaRPr lang="en-US" sz="1800" dirty="0">
              <a:latin typeface="Lucida Sans Unicode"/>
              <a:cs typeface="Lucida Sans Unicode"/>
            </a:endParaRPr>
          </a:p>
          <a:p>
            <a:pPr lvl="1">
              <a:lnSpc>
                <a:spcPct val="100000"/>
              </a:lnSpc>
              <a:spcBef>
                <a:spcPts val="30"/>
              </a:spcBef>
              <a:buClr>
                <a:srgbClr val="2DA2BF"/>
              </a:buClr>
              <a:buFont typeface="Verdana"/>
              <a:buChar char="◦"/>
            </a:pPr>
            <a:endParaRPr lang="en-US" sz="1750" dirty="0">
              <a:latin typeface="Lucida Sans Unicode"/>
              <a:cs typeface="Lucida Sans Unicode"/>
            </a:endParaRPr>
          </a:p>
          <a:p>
            <a:pPr marL="352425" indent="-340360">
              <a:lnSpc>
                <a:spcPts val="2120"/>
              </a:lnSpc>
              <a:spcBef>
                <a:spcPts val="5"/>
              </a:spcBef>
              <a:buClr>
                <a:srgbClr val="2DA2BF"/>
              </a:buClr>
              <a:buSzPct val="66666"/>
              <a:buFont typeface="Microsoft Sans Serif"/>
              <a:buChar char=""/>
              <a:tabLst>
                <a:tab pos="352425" algn="l"/>
                <a:tab pos="353060" algn="l"/>
              </a:tabLst>
            </a:pPr>
            <a:r>
              <a:rPr lang="en-US" sz="1800" spc="-5" dirty="0">
                <a:latin typeface="Lucida Sans Unicode"/>
                <a:cs typeface="Lucida Sans Unicode"/>
              </a:rPr>
              <a:t>Microprocessor-based</a:t>
            </a:r>
            <a:r>
              <a:rPr lang="en-US" sz="1800" spc="-20" dirty="0">
                <a:latin typeface="Lucida Sans Unicode"/>
                <a:cs typeface="Lucida Sans Unicode"/>
              </a:rPr>
              <a:t> </a:t>
            </a:r>
            <a:r>
              <a:rPr lang="en-US" sz="1800" dirty="0">
                <a:latin typeface="Lucida Sans Unicode"/>
                <a:cs typeface="Lucida Sans Unicode"/>
              </a:rPr>
              <a:t>Relay</a:t>
            </a:r>
          </a:p>
          <a:p>
            <a:pPr marL="751205" lvl="1" indent="-282575">
              <a:lnSpc>
                <a:spcPts val="2050"/>
              </a:lnSpc>
              <a:buClr>
                <a:srgbClr val="2DA2BF"/>
              </a:buClr>
              <a:buFont typeface="Verdana"/>
              <a:buChar char="◦"/>
              <a:tabLst>
                <a:tab pos="751205" algn="l"/>
                <a:tab pos="751840" algn="l"/>
              </a:tabLst>
            </a:pPr>
            <a:r>
              <a:rPr lang="en-US" sz="1800" spc="-5" dirty="0">
                <a:latin typeface="Lucida Sans Unicode"/>
                <a:cs typeface="Lucida Sans Unicode"/>
              </a:rPr>
              <a:t>Much</a:t>
            </a:r>
            <a:r>
              <a:rPr lang="en-US" sz="1800" spc="-10" dirty="0">
                <a:latin typeface="Lucida Sans Unicode"/>
                <a:cs typeface="Lucida Sans Unicode"/>
              </a:rPr>
              <a:t> </a:t>
            </a:r>
            <a:r>
              <a:rPr lang="en-US" sz="1800" spc="-5" dirty="0">
                <a:latin typeface="Lucida Sans Unicode"/>
                <a:cs typeface="Lucida Sans Unicode"/>
              </a:rPr>
              <a:t>higher</a:t>
            </a:r>
            <a:r>
              <a:rPr lang="en-US" sz="1800" spc="-15" dirty="0">
                <a:latin typeface="Lucida Sans Unicode"/>
                <a:cs typeface="Lucida Sans Unicode"/>
              </a:rPr>
              <a:t> </a:t>
            </a:r>
            <a:r>
              <a:rPr lang="en-US" sz="1800" spc="-5" dirty="0">
                <a:latin typeface="Lucida Sans Unicode"/>
                <a:cs typeface="Lucida Sans Unicode"/>
              </a:rPr>
              <a:t>precision</a:t>
            </a:r>
            <a:r>
              <a:rPr lang="en-US" sz="1800" spc="25" dirty="0">
                <a:latin typeface="Lucida Sans Unicode"/>
                <a:cs typeface="Lucida Sans Unicode"/>
              </a:rPr>
              <a:t> </a:t>
            </a:r>
            <a:r>
              <a:rPr lang="en-US" sz="1800" spc="-5" dirty="0">
                <a:latin typeface="Lucida Sans Unicode"/>
                <a:cs typeface="Lucida Sans Unicode"/>
              </a:rPr>
              <a:t>and</a:t>
            </a:r>
            <a:r>
              <a:rPr lang="en-US" sz="1800" dirty="0">
                <a:latin typeface="Lucida Sans Unicode"/>
                <a:cs typeface="Lucida Sans Unicode"/>
              </a:rPr>
              <a:t> </a:t>
            </a:r>
            <a:r>
              <a:rPr lang="en-US" sz="1800" spc="-5" dirty="0">
                <a:latin typeface="Lucida Sans Unicode"/>
                <a:cs typeface="Lucida Sans Unicode"/>
              </a:rPr>
              <a:t>more reliable</a:t>
            </a:r>
            <a:r>
              <a:rPr lang="en-US" sz="1800" spc="45" dirty="0">
                <a:latin typeface="Lucida Sans Unicode"/>
                <a:cs typeface="Lucida Sans Unicode"/>
              </a:rPr>
              <a:t> </a:t>
            </a:r>
            <a:r>
              <a:rPr lang="en-US" sz="1800" spc="-5" dirty="0">
                <a:latin typeface="Lucida Sans Unicode"/>
                <a:cs typeface="Lucida Sans Unicode"/>
              </a:rPr>
              <a:t>and</a:t>
            </a:r>
            <a:r>
              <a:rPr lang="en-US" sz="1800" spc="10" dirty="0">
                <a:latin typeface="Lucida Sans Unicode"/>
                <a:cs typeface="Lucida Sans Unicode"/>
              </a:rPr>
              <a:t> </a:t>
            </a:r>
            <a:r>
              <a:rPr lang="en-US" sz="1800" spc="-5" dirty="0">
                <a:latin typeface="Lucida Sans Unicode"/>
                <a:cs typeface="Lucida Sans Unicode"/>
              </a:rPr>
              <a:t>durable.</a:t>
            </a:r>
            <a:endParaRPr lang="en-US" sz="1800" dirty="0">
              <a:latin typeface="Lucida Sans Unicode"/>
              <a:cs typeface="Lucida Sans Unicode"/>
            </a:endParaRPr>
          </a:p>
          <a:p>
            <a:pPr marL="751205" lvl="1" indent="-282575">
              <a:lnSpc>
                <a:spcPts val="2030"/>
              </a:lnSpc>
              <a:buClr>
                <a:srgbClr val="2DA2BF"/>
              </a:buClr>
              <a:buFont typeface="Verdana"/>
              <a:buChar char="◦"/>
              <a:tabLst>
                <a:tab pos="751205" algn="l"/>
                <a:tab pos="751840" algn="l"/>
              </a:tabLst>
            </a:pPr>
            <a:r>
              <a:rPr lang="en-US" sz="1800" spc="-5" dirty="0">
                <a:latin typeface="Lucida Sans Unicode"/>
                <a:cs typeface="Lucida Sans Unicode"/>
              </a:rPr>
              <a:t>Capable</a:t>
            </a:r>
            <a:r>
              <a:rPr lang="en-US" sz="1800" spc="15" dirty="0">
                <a:latin typeface="Lucida Sans Unicode"/>
                <a:cs typeface="Lucida Sans Unicode"/>
              </a:rPr>
              <a:t> </a:t>
            </a:r>
            <a:r>
              <a:rPr lang="en-US" sz="1800" spc="-5" dirty="0">
                <a:latin typeface="Lucida Sans Unicode"/>
                <a:cs typeface="Lucida Sans Unicode"/>
              </a:rPr>
              <a:t>of both</a:t>
            </a:r>
            <a:r>
              <a:rPr lang="en-US" sz="1800" spc="15" dirty="0">
                <a:latin typeface="Lucida Sans Unicode"/>
                <a:cs typeface="Lucida Sans Unicode"/>
              </a:rPr>
              <a:t> </a:t>
            </a:r>
            <a:r>
              <a:rPr lang="en-US" sz="1800" spc="-5" dirty="0">
                <a:latin typeface="Lucida Sans Unicode"/>
                <a:cs typeface="Lucida Sans Unicode"/>
              </a:rPr>
              <a:t>digital</a:t>
            </a:r>
            <a:r>
              <a:rPr lang="en-US" sz="1800" spc="30" dirty="0">
                <a:latin typeface="Lucida Sans Unicode"/>
                <a:cs typeface="Lucida Sans Unicode"/>
              </a:rPr>
              <a:t> </a:t>
            </a:r>
            <a:r>
              <a:rPr lang="en-US" sz="1800" spc="-5" dirty="0">
                <a:latin typeface="Lucida Sans Unicode"/>
                <a:cs typeface="Lucida Sans Unicode"/>
              </a:rPr>
              <a:t>and</a:t>
            </a:r>
            <a:r>
              <a:rPr lang="en-US" sz="1800" spc="15" dirty="0">
                <a:latin typeface="Lucida Sans Unicode"/>
                <a:cs typeface="Lucida Sans Unicode"/>
              </a:rPr>
              <a:t> </a:t>
            </a:r>
            <a:r>
              <a:rPr lang="en-US" sz="1800" spc="-5" dirty="0">
                <a:latin typeface="Lucida Sans Unicode"/>
                <a:cs typeface="Lucida Sans Unicode"/>
              </a:rPr>
              <a:t>analog</a:t>
            </a:r>
            <a:r>
              <a:rPr lang="en-US" sz="1800" spc="5" dirty="0">
                <a:latin typeface="Lucida Sans Unicode"/>
                <a:cs typeface="Lucida Sans Unicode"/>
              </a:rPr>
              <a:t> </a:t>
            </a:r>
            <a:r>
              <a:rPr lang="en-US" sz="1800" dirty="0">
                <a:latin typeface="Lucida Sans Unicode"/>
                <a:cs typeface="Lucida Sans Unicode"/>
              </a:rPr>
              <a:t>I/O.</a:t>
            </a:r>
          </a:p>
          <a:p>
            <a:pPr marL="751205" lvl="1" indent="-282575">
              <a:lnSpc>
                <a:spcPts val="2095"/>
              </a:lnSpc>
              <a:buClr>
                <a:srgbClr val="2DA2BF"/>
              </a:buClr>
              <a:buFont typeface="Verdana"/>
              <a:buChar char="◦"/>
              <a:tabLst>
                <a:tab pos="751205" algn="l"/>
                <a:tab pos="751840" algn="l"/>
              </a:tabLst>
            </a:pPr>
            <a:r>
              <a:rPr lang="en-US" sz="1800" spc="-5" dirty="0">
                <a:latin typeface="Lucida Sans Unicode"/>
                <a:cs typeface="Lucida Sans Unicode"/>
              </a:rPr>
              <a:t>Higher</a:t>
            </a:r>
            <a:r>
              <a:rPr lang="en-US" sz="1800" spc="-50" dirty="0">
                <a:latin typeface="Lucida Sans Unicode"/>
                <a:cs typeface="Lucida Sans Unicode"/>
              </a:rPr>
              <a:t> </a:t>
            </a:r>
            <a:r>
              <a:rPr lang="en-US" sz="1800" spc="-5" dirty="0">
                <a:latin typeface="Lucida Sans Unicode"/>
                <a:cs typeface="Lucida Sans Unicode"/>
              </a:rPr>
              <a:t>cost</a:t>
            </a:r>
            <a:endParaRPr lang="en-US" sz="1800" dirty="0">
              <a:latin typeface="Lucida Sans Unicode"/>
              <a:cs typeface="Lucida Sans Unicode"/>
            </a:endParaRPr>
          </a:p>
          <a:p>
            <a:endParaRPr lang="en-IN" dirty="0"/>
          </a:p>
        </p:txBody>
      </p:sp>
      <p:sp>
        <p:nvSpPr>
          <p:cNvPr id="4" name="Slide Number Placeholder 3">
            <a:extLst>
              <a:ext uri="{FF2B5EF4-FFF2-40B4-BE49-F238E27FC236}">
                <a16:creationId xmlns:a16="http://schemas.microsoft.com/office/drawing/2014/main" id="{8E2B3D07-5F91-43E4-8D96-4707E197B458}"/>
              </a:ext>
            </a:extLst>
          </p:cNvPr>
          <p:cNvSpPr>
            <a:spLocks noGrp="1"/>
          </p:cNvSpPr>
          <p:nvPr>
            <p:ph type="sldNum" sz="quarter" idx="12"/>
          </p:nvPr>
        </p:nvSpPr>
        <p:spPr/>
        <p:txBody>
          <a:bodyPr/>
          <a:lstStyle/>
          <a:p>
            <a:fld id="{CA9F79F9-620A-454C-B44A-099229A02D1C}" type="slidenum">
              <a:rPr lang="en-IN" smtClean="0"/>
              <a:pPr/>
              <a:t>33</a:t>
            </a:fld>
            <a:endParaRPr lang="en-IN"/>
          </a:p>
        </p:txBody>
      </p:sp>
      <p:pic>
        <p:nvPicPr>
          <p:cNvPr id="5" name="object 8">
            <a:extLst>
              <a:ext uri="{FF2B5EF4-FFF2-40B4-BE49-F238E27FC236}">
                <a16:creationId xmlns:a16="http://schemas.microsoft.com/office/drawing/2014/main" id="{9CD54888-DA28-4B3C-BE7C-DC0AEBF81929}"/>
              </a:ext>
            </a:extLst>
          </p:cNvPr>
          <p:cNvPicPr/>
          <p:nvPr/>
        </p:nvPicPr>
        <p:blipFill>
          <a:blip r:embed="rId2" cstate="print"/>
          <a:stretch>
            <a:fillRect/>
          </a:stretch>
        </p:blipFill>
        <p:spPr>
          <a:xfrm>
            <a:off x="1097280" y="497150"/>
            <a:ext cx="7562088" cy="1140348"/>
          </a:xfrm>
          <a:prstGeom prst="rect">
            <a:avLst/>
          </a:prstGeom>
        </p:spPr>
      </p:pic>
      <p:pic>
        <p:nvPicPr>
          <p:cNvPr id="6" name="Picture 5">
            <a:extLst>
              <a:ext uri="{FF2B5EF4-FFF2-40B4-BE49-F238E27FC236}">
                <a16:creationId xmlns:a16="http://schemas.microsoft.com/office/drawing/2014/main" id="{6844D513-1BEF-47AA-802D-5E230830F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5537" y="251019"/>
            <a:ext cx="2290439" cy="737887"/>
          </a:xfrm>
          <a:prstGeom prst="rect">
            <a:avLst/>
          </a:prstGeom>
        </p:spPr>
      </p:pic>
    </p:spTree>
    <p:extLst>
      <p:ext uri="{BB962C8B-B14F-4D97-AF65-F5344CB8AC3E}">
        <p14:creationId xmlns:p14="http://schemas.microsoft.com/office/powerpoint/2010/main" val="1531652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2B3D07-5F91-43E4-8D96-4707E197B458}"/>
              </a:ext>
            </a:extLst>
          </p:cNvPr>
          <p:cNvSpPr>
            <a:spLocks noGrp="1"/>
          </p:cNvSpPr>
          <p:nvPr>
            <p:ph type="sldNum" sz="quarter" idx="12"/>
          </p:nvPr>
        </p:nvSpPr>
        <p:spPr/>
        <p:txBody>
          <a:bodyPr/>
          <a:lstStyle/>
          <a:p>
            <a:fld id="{CA9F79F9-620A-454C-B44A-099229A02D1C}" type="slidenum">
              <a:rPr lang="en-IN" smtClean="0"/>
              <a:pPr/>
              <a:t>34</a:t>
            </a:fld>
            <a:endParaRPr lang="en-IN"/>
          </a:p>
        </p:txBody>
      </p:sp>
      <p:pic>
        <p:nvPicPr>
          <p:cNvPr id="6" name="Picture 5">
            <a:extLst>
              <a:ext uri="{FF2B5EF4-FFF2-40B4-BE49-F238E27FC236}">
                <a16:creationId xmlns:a16="http://schemas.microsoft.com/office/drawing/2014/main" id="{6844D513-1BEF-47AA-802D-5E230830F9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537" y="251019"/>
            <a:ext cx="2290439" cy="737887"/>
          </a:xfrm>
          <a:prstGeom prst="rect">
            <a:avLst/>
          </a:prstGeom>
        </p:spPr>
      </p:pic>
      <p:pic>
        <p:nvPicPr>
          <p:cNvPr id="8" name="object 8">
            <a:extLst>
              <a:ext uri="{FF2B5EF4-FFF2-40B4-BE49-F238E27FC236}">
                <a16:creationId xmlns:a16="http://schemas.microsoft.com/office/drawing/2014/main" id="{FB09E5E0-17FF-4C83-8F41-533235611FBB}"/>
              </a:ext>
            </a:extLst>
          </p:cNvPr>
          <p:cNvPicPr/>
          <p:nvPr/>
        </p:nvPicPr>
        <p:blipFill>
          <a:blip r:embed="rId3" cstate="print"/>
          <a:stretch>
            <a:fillRect/>
          </a:stretch>
        </p:blipFill>
        <p:spPr>
          <a:xfrm>
            <a:off x="1003206" y="834419"/>
            <a:ext cx="5458967" cy="841248"/>
          </a:xfrm>
          <a:prstGeom prst="rect">
            <a:avLst/>
          </a:prstGeom>
        </p:spPr>
      </p:pic>
      <p:pic>
        <p:nvPicPr>
          <p:cNvPr id="9" name="object 9">
            <a:extLst>
              <a:ext uri="{FF2B5EF4-FFF2-40B4-BE49-F238E27FC236}">
                <a16:creationId xmlns:a16="http://schemas.microsoft.com/office/drawing/2014/main" id="{1D040B5C-4634-4AEE-AD9F-6AEC8045F7D1}"/>
              </a:ext>
            </a:extLst>
          </p:cNvPr>
          <p:cNvPicPr/>
          <p:nvPr/>
        </p:nvPicPr>
        <p:blipFill>
          <a:blip r:embed="rId4" cstate="print"/>
          <a:stretch>
            <a:fillRect/>
          </a:stretch>
        </p:blipFill>
        <p:spPr>
          <a:xfrm>
            <a:off x="617886" y="1845734"/>
            <a:ext cx="7194464" cy="4031283"/>
          </a:xfrm>
          <a:prstGeom prst="rect">
            <a:avLst/>
          </a:prstGeom>
        </p:spPr>
      </p:pic>
      <p:pic>
        <p:nvPicPr>
          <p:cNvPr id="10" name="object 10">
            <a:extLst>
              <a:ext uri="{FF2B5EF4-FFF2-40B4-BE49-F238E27FC236}">
                <a16:creationId xmlns:a16="http://schemas.microsoft.com/office/drawing/2014/main" id="{2AB139C9-6BB9-4D24-9210-808AA7207948}"/>
              </a:ext>
            </a:extLst>
          </p:cNvPr>
          <p:cNvPicPr/>
          <p:nvPr/>
        </p:nvPicPr>
        <p:blipFill>
          <a:blip r:embed="rId5" cstate="print"/>
          <a:stretch>
            <a:fillRect/>
          </a:stretch>
        </p:blipFill>
        <p:spPr>
          <a:xfrm>
            <a:off x="5353236" y="1845734"/>
            <a:ext cx="5095782" cy="4210553"/>
          </a:xfrm>
          <a:prstGeom prst="rect">
            <a:avLst/>
          </a:prstGeom>
        </p:spPr>
      </p:pic>
    </p:spTree>
    <p:extLst>
      <p:ext uri="{BB962C8B-B14F-4D97-AF65-F5344CB8AC3E}">
        <p14:creationId xmlns:p14="http://schemas.microsoft.com/office/powerpoint/2010/main" val="2733264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57E64-2FA0-441A-B6AA-E6A173809292}"/>
              </a:ext>
            </a:extLst>
          </p:cNvPr>
          <p:cNvSpPr>
            <a:spLocks noGrp="1"/>
          </p:cNvSpPr>
          <p:nvPr>
            <p:ph type="title"/>
          </p:nvPr>
        </p:nvSpPr>
        <p:spPr/>
        <p:txBody>
          <a:bodyPr/>
          <a:lstStyle/>
          <a:p>
            <a:r>
              <a:rPr lang="en-US" dirty="0"/>
              <a:t>Relay Definitions</a:t>
            </a:r>
            <a:endParaRPr lang="en-IN" dirty="0"/>
          </a:p>
        </p:txBody>
      </p:sp>
      <p:sp>
        <p:nvSpPr>
          <p:cNvPr id="3" name="Content Placeholder 2">
            <a:extLst>
              <a:ext uri="{FF2B5EF4-FFF2-40B4-BE49-F238E27FC236}">
                <a16:creationId xmlns:a16="http://schemas.microsoft.com/office/drawing/2014/main" id="{6C888406-FD2B-432E-ADAE-FD089780473E}"/>
              </a:ext>
            </a:extLst>
          </p:cNvPr>
          <p:cNvSpPr>
            <a:spLocks noGrp="1"/>
          </p:cNvSpPr>
          <p:nvPr>
            <p:ph idx="1"/>
          </p:nvPr>
        </p:nvSpPr>
        <p:spPr>
          <a:xfrm>
            <a:off x="1097280" y="1845734"/>
            <a:ext cx="11002984" cy="4023360"/>
          </a:xfrm>
        </p:spPr>
        <p:txBody>
          <a:bodyPr>
            <a:normAutofit fontScale="92500" lnSpcReduction="10000"/>
          </a:bodyPr>
          <a:lstStyle/>
          <a:p>
            <a:pPr marL="285115" indent="-273050">
              <a:lnSpc>
                <a:spcPct val="100000"/>
              </a:lnSpc>
              <a:spcBef>
                <a:spcPts val="700"/>
              </a:spcBef>
              <a:buClr>
                <a:srgbClr val="FE8637"/>
              </a:buClr>
              <a:buSzPct val="68750"/>
              <a:buFont typeface="Wingdings"/>
              <a:buChar char=""/>
              <a:tabLst>
                <a:tab pos="285750" algn="l"/>
              </a:tabLst>
            </a:pPr>
            <a:r>
              <a:rPr lang="en-US" sz="2000" b="1" spc="-50" dirty="0">
                <a:solidFill>
                  <a:srgbClr val="FF0000"/>
                </a:solidFill>
                <a:latin typeface="Cambria"/>
                <a:cs typeface="Cambria"/>
              </a:rPr>
              <a:t>Primary</a:t>
            </a:r>
            <a:r>
              <a:rPr lang="en-US" sz="2000" b="1" spc="45" dirty="0">
                <a:solidFill>
                  <a:srgbClr val="FF0000"/>
                </a:solidFill>
                <a:latin typeface="Cambria"/>
                <a:cs typeface="Cambria"/>
              </a:rPr>
              <a:t> </a:t>
            </a:r>
            <a:r>
              <a:rPr lang="en-US" sz="2000" b="1" spc="10" dirty="0">
                <a:solidFill>
                  <a:srgbClr val="FF0000"/>
                </a:solidFill>
                <a:latin typeface="Cambria"/>
                <a:cs typeface="Cambria"/>
              </a:rPr>
              <a:t>Relay</a:t>
            </a:r>
            <a:r>
              <a:rPr lang="en-US" sz="2000" spc="10" dirty="0">
                <a:latin typeface="Cambria"/>
                <a:cs typeface="Cambria"/>
              </a:rPr>
              <a:t>:</a:t>
            </a:r>
            <a:r>
              <a:rPr lang="en-US" sz="2000" spc="75" dirty="0">
                <a:latin typeface="Cambria"/>
                <a:cs typeface="Cambria"/>
              </a:rPr>
              <a:t> </a:t>
            </a:r>
            <a:r>
              <a:rPr lang="en-US" sz="2000" spc="25" dirty="0">
                <a:latin typeface="Cambria"/>
                <a:cs typeface="Cambria"/>
              </a:rPr>
              <a:t>relay</a:t>
            </a:r>
            <a:r>
              <a:rPr lang="en-US" sz="2000" spc="75" dirty="0">
                <a:latin typeface="Cambria"/>
                <a:cs typeface="Cambria"/>
              </a:rPr>
              <a:t> </a:t>
            </a:r>
            <a:r>
              <a:rPr lang="en-US" sz="2000" spc="20" dirty="0">
                <a:latin typeface="Cambria"/>
                <a:cs typeface="Cambria"/>
              </a:rPr>
              <a:t>connected</a:t>
            </a:r>
            <a:r>
              <a:rPr lang="en-US" sz="2000" spc="75" dirty="0">
                <a:latin typeface="Cambria"/>
                <a:cs typeface="Cambria"/>
              </a:rPr>
              <a:t> </a:t>
            </a:r>
            <a:r>
              <a:rPr lang="en-US" sz="2000" b="1" spc="-25" dirty="0">
                <a:solidFill>
                  <a:srgbClr val="CC0066"/>
                </a:solidFill>
                <a:latin typeface="Cambria"/>
                <a:cs typeface="Cambria"/>
              </a:rPr>
              <a:t>directly</a:t>
            </a:r>
            <a:r>
              <a:rPr lang="en-US" sz="2000" b="1" spc="50" dirty="0">
                <a:solidFill>
                  <a:srgbClr val="CC0066"/>
                </a:solidFill>
                <a:latin typeface="Cambria"/>
                <a:cs typeface="Cambria"/>
              </a:rPr>
              <a:t> </a:t>
            </a:r>
            <a:r>
              <a:rPr lang="en-US" sz="2000" spc="40" dirty="0">
                <a:latin typeface="Cambria"/>
                <a:cs typeface="Cambria"/>
              </a:rPr>
              <a:t>in</a:t>
            </a:r>
            <a:r>
              <a:rPr lang="en-US" sz="2000" spc="70" dirty="0">
                <a:latin typeface="Cambria"/>
                <a:cs typeface="Cambria"/>
              </a:rPr>
              <a:t> </a:t>
            </a:r>
            <a:r>
              <a:rPr lang="en-US" sz="2000" dirty="0">
                <a:latin typeface="Cambria"/>
                <a:cs typeface="Cambria"/>
              </a:rPr>
              <a:t>the</a:t>
            </a:r>
            <a:r>
              <a:rPr lang="en-US" sz="2000" spc="80" dirty="0">
                <a:latin typeface="Cambria"/>
                <a:cs typeface="Cambria"/>
              </a:rPr>
              <a:t> </a:t>
            </a:r>
            <a:r>
              <a:rPr lang="en-US" sz="2000" spc="15" dirty="0">
                <a:latin typeface="Cambria"/>
                <a:cs typeface="Cambria"/>
              </a:rPr>
              <a:t>circuit</a:t>
            </a:r>
            <a:endParaRPr lang="en-US" sz="2000" dirty="0">
              <a:latin typeface="Cambria"/>
              <a:cs typeface="Cambria"/>
            </a:endParaRPr>
          </a:p>
          <a:p>
            <a:pPr marL="285115" indent="-273050">
              <a:lnSpc>
                <a:spcPct val="100000"/>
              </a:lnSpc>
              <a:spcBef>
                <a:spcPts val="600"/>
              </a:spcBef>
              <a:buClr>
                <a:srgbClr val="FE8637"/>
              </a:buClr>
              <a:buSzPct val="68750"/>
              <a:buFont typeface="Wingdings"/>
              <a:buChar char=""/>
              <a:tabLst>
                <a:tab pos="285750" algn="l"/>
              </a:tabLst>
            </a:pPr>
            <a:r>
              <a:rPr lang="en-US" sz="2000" b="1" spc="-15" dirty="0">
                <a:solidFill>
                  <a:srgbClr val="FF0000"/>
                </a:solidFill>
                <a:latin typeface="Cambria"/>
                <a:cs typeface="Cambria"/>
              </a:rPr>
              <a:t>Secondary</a:t>
            </a:r>
            <a:r>
              <a:rPr lang="en-US" sz="2000" b="1" spc="140" dirty="0">
                <a:solidFill>
                  <a:srgbClr val="FF0000"/>
                </a:solidFill>
                <a:latin typeface="Cambria"/>
                <a:cs typeface="Cambria"/>
              </a:rPr>
              <a:t> </a:t>
            </a:r>
            <a:r>
              <a:rPr lang="en-US" sz="2000" b="1" spc="10" dirty="0">
                <a:solidFill>
                  <a:srgbClr val="FF0000"/>
                </a:solidFill>
                <a:latin typeface="Cambria"/>
                <a:cs typeface="Cambria"/>
              </a:rPr>
              <a:t>Relay</a:t>
            </a:r>
            <a:r>
              <a:rPr lang="en-US" sz="2000" spc="10" dirty="0">
                <a:latin typeface="Cambria"/>
                <a:cs typeface="Cambria"/>
              </a:rPr>
              <a:t>:</a:t>
            </a:r>
            <a:r>
              <a:rPr lang="en-US" sz="2000" spc="140" dirty="0">
                <a:latin typeface="Cambria"/>
                <a:cs typeface="Cambria"/>
              </a:rPr>
              <a:t> </a:t>
            </a:r>
            <a:r>
              <a:rPr lang="en-US" sz="2000" spc="25" dirty="0">
                <a:latin typeface="Cambria"/>
                <a:cs typeface="Cambria"/>
              </a:rPr>
              <a:t>relay</a:t>
            </a:r>
            <a:r>
              <a:rPr lang="en-US" sz="2000" spc="145" dirty="0">
                <a:latin typeface="Cambria"/>
                <a:cs typeface="Cambria"/>
              </a:rPr>
              <a:t> </a:t>
            </a:r>
            <a:r>
              <a:rPr lang="en-US" sz="2000" spc="25" dirty="0">
                <a:latin typeface="Cambria"/>
                <a:cs typeface="Cambria"/>
              </a:rPr>
              <a:t>connected</a:t>
            </a:r>
            <a:r>
              <a:rPr lang="en-US" sz="2000" spc="140" dirty="0">
                <a:latin typeface="Cambria"/>
                <a:cs typeface="Cambria"/>
              </a:rPr>
              <a:t> </a:t>
            </a:r>
            <a:r>
              <a:rPr lang="en-US" sz="2000" dirty="0">
                <a:latin typeface="Cambria"/>
                <a:cs typeface="Cambria"/>
              </a:rPr>
              <a:t>to</a:t>
            </a:r>
            <a:r>
              <a:rPr lang="en-US" sz="2000" spc="155" dirty="0">
                <a:latin typeface="Cambria"/>
                <a:cs typeface="Cambria"/>
              </a:rPr>
              <a:t> </a:t>
            </a:r>
            <a:r>
              <a:rPr lang="en-US" sz="2000" dirty="0">
                <a:latin typeface="Cambria"/>
                <a:cs typeface="Cambria"/>
              </a:rPr>
              <a:t>the</a:t>
            </a:r>
            <a:r>
              <a:rPr lang="en-US" sz="2000" spc="145" dirty="0">
                <a:latin typeface="Cambria"/>
                <a:cs typeface="Cambria"/>
              </a:rPr>
              <a:t> </a:t>
            </a:r>
            <a:r>
              <a:rPr lang="en-US" sz="2000" b="1" spc="-60" dirty="0">
                <a:solidFill>
                  <a:srgbClr val="CC0066"/>
                </a:solidFill>
                <a:latin typeface="Cambria"/>
                <a:cs typeface="Cambria"/>
              </a:rPr>
              <a:t>protected</a:t>
            </a:r>
            <a:r>
              <a:rPr lang="en-US" sz="2000" b="1" spc="140" dirty="0">
                <a:solidFill>
                  <a:srgbClr val="CC0066"/>
                </a:solidFill>
                <a:latin typeface="Cambria"/>
                <a:cs typeface="Cambria"/>
              </a:rPr>
              <a:t> </a:t>
            </a:r>
            <a:r>
              <a:rPr lang="en-US" sz="2000" b="1" spc="-40" dirty="0">
                <a:solidFill>
                  <a:srgbClr val="CC0066"/>
                </a:solidFill>
                <a:latin typeface="Cambria"/>
                <a:cs typeface="Cambria"/>
              </a:rPr>
              <a:t>circuit </a:t>
            </a:r>
            <a:r>
              <a:rPr lang="en-US" sz="2000" spc="50" dirty="0">
                <a:latin typeface="Cambria"/>
                <a:cs typeface="Cambria"/>
              </a:rPr>
              <a:t>through</a:t>
            </a:r>
            <a:r>
              <a:rPr lang="en-US" sz="2000" spc="70" dirty="0">
                <a:latin typeface="Cambria"/>
                <a:cs typeface="Cambria"/>
              </a:rPr>
              <a:t> </a:t>
            </a:r>
            <a:r>
              <a:rPr lang="en-US" sz="2000" spc="195" dirty="0">
                <a:latin typeface="Cambria"/>
                <a:cs typeface="Cambria"/>
              </a:rPr>
              <a:t>CT</a:t>
            </a:r>
            <a:r>
              <a:rPr lang="en-US" sz="2000" spc="40" dirty="0">
                <a:latin typeface="Cambria"/>
                <a:cs typeface="Cambria"/>
              </a:rPr>
              <a:t> </a:t>
            </a:r>
            <a:r>
              <a:rPr lang="en-US" sz="2000" spc="215" dirty="0">
                <a:latin typeface="Cambria"/>
                <a:cs typeface="Cambria"/>
              </a:rPr>
              <a:t>&amp;</a:t>
            </a:r>
            <a:r>
              <a:rPr lang="en-US" sz="2000" spc="55" dirty="0">
                <a:latin typeface="Cambria"/>
                <a:cs typeface="Cambria"/>
              </a:rPr>
              <a:t> </a:t>
            </a:r>
            <a:r>
              <a:rPr lang="en-US" sz="2000" spc="145" dirty="0">
                <a:latin typeface="Cambria"/>
                <a:cs typeface="Cambria"/>
              </a:rPr>
              <a:t>VT.</a:t>
            </a:r>
            <a:endParaRPr lang="en-US" sz="2000" dirty="0">
              <a:latin typeface="Cambria"/>
              <a:cs typeface="Cambria"/>
            </a:endParaRPr>
          </a:p>
          <a:p>
            <a:pPr marL="285115" marR="8255" indent="-273050">
              <a:lnSpc>
                <a:spcPct val="100000"/>
              </a:lnSpc>
              <a:spcBef>
                <a:spcPts val="600"/>
              </a:spcBef>
              <a:buClr>
                <a:srgbClr val="FE8637"/>
              </a:buClr>
              <a:buSzPct val="68750"/>
              <a:buFont typeface="Wingdings"/>
              <a:buChar char=""/>
              <a:tabLst>
                <a:tab pos="285750" algn="l"/>
              </a:tabLst>
            </a:pPr>
            <a:r>
              <a:rPr lang="en-US" sz="2000" b="1" spc="20" dirty="0">
                <a:solidFill>
                  <a:srgbClr val="FF0000"/>
                </a:solidFill>
                <a:latin typeface="Cambria"/>
                <a:cs typeface="Cambria"/>
              </a:rPr>
              <a:t>Auxiliary</a:t>
            </a:r>
            <a:r>
              <a:rPr lang="en-US" sz="2000" b="1" spc="280" dirty="0">
                <a:solidFill>
                  <a:srgbClr val="FF0000"/>
                </a:solidFill>
                <a:latin typeface="Cambria"/>
                <a:cs typeface="Cambria"/>
              </a:rPr>
              <a:t> </a:t>
            </a:r>
            <a:r>
              <a:rPr lang="en-US" sz="2000" b="1" spc="10" dirty="0">
                <a:solidFill>
                  <a:srgbClr val="FF0000"/>
                </a:solidFill>
                <a:latin typeface="Cambria"/>
                <a:cs typeface="Cambria"/>
              </a:rPr>
              <a:t>Relay</a:t>
            </a:r>
            <a:r>
              <a:rPr lang="en-US" sz="2000" spc="10" dirty="0">
                <a:latin typeface="Cambria"/>
                <a:cs typeface="Cambria"/>
              </a:rPr>
              <a:t>:</a:t>
            </a:r>
            <a:r>
              <a:rPr lang="en-US" sz="2000" spc="300" dirty="0">
                <a:latin typeface="Cambria"/>
                <a:cs typeface="Cambria"/>
              </a:rPr>
              <a:t> </a:t>
            </a:r>
            <a:r>
              <a:rPr lang="en-US" sz="2000" spc="25" dirty="0">
                <a:latin typeface="Cambria"/>
                <a:cs typeface="Cambria"/>
              </a:rPr>
              <a:t>relay</a:t>
            </a:r>
            <a:r>
              <a:rPr lang="en-US" sz="2000" spc="285" dirty="0">
                <a:latin typeface="Cambria"/>
                <a:cs typeface="Cambria"/>
              </a:rPr>
              <a:t> </a:t>
            </a:r>
            <a:r>
              <a:rPr lang="en-US" sz="2000" spc="5" dirty="0">
                <a:latin typeface="Cambria"/>
                <a:cs typeface="Cambria"/>
              </a:rPr>
              <a:t>operate</a:t>
            </a:r>
            <a:r>
              <a:rPr lang="en-US" sz="2000" spc="285" dirty="0">
                <a:latin typeface="Cambria"/>
                <a:cs typeface="Cambria"/>
              </a:rPr>
              <a:t> </a:t>
            </a:r>
            <a:r>
              <a:rPr lang="en-US" sz="2000" spc="45" dirty="0">
                <a:latin typeface="Cambria"/>
                <a:cs typeface="Cambria"/>
              </a:rPr>
              <a:t>in</a:t>
            </a:r>
            <a:r>
              <a:rPr lang="en-US" sz="2000" spc="280" dirty="0">
                <a:latin typeface="Cambria"/>
                <a:cs typeface="Cambria"/>
              </a:rPr>
              <a:t> </a:t>
            </a:r>
            <a:r>
              <a:rPr lang="en-US" sz="2000" spc="5" dirty="0">
                <a:latin typeface="Cambria"/>
                <a:cs typeface="Cambria"/>
              </a:rPr>
              <a:t>response</a:t>
            </a:r>
            <a:r>
              <a:rPr lang="en-US" sz="2000" spc="300" dirty="0">
                <a:latin typeface="Cambria"/>
                <a:cs typeface="Cambria"/>
              </a:rPr>
              <a:t> </a:t>
            </a:r>
            <a:r>
              <a:rPr lang="en-US" sz="2000" dirty="0">
                <a:latin typeface="Cambria"/>
                <a:cs typeface="Cambria"/>
              </a:rPr>
              <a:t>to</a:t>
            </a:r>
            <a:r>
              <a:rPr lang="en-US" sz="2000" spc="290" dirty="0">
                <a:latin typeface="Cambria"/>
                <a:cs typeface="Cambria"/>
              </a:rPr>
              <a:t> </a:t>
            </a:r>
            <a:r>
              <a:rPr lang="en-US" sz="2000" spc="60" dirty="0">
                <a:solidFill>
                  <a:srgbClr val="CC0066"/>
                </a:solidFill>
                <a:latin typeface="Cambria"/>
                <a:cs typeface="Cambria"/>
              </a:rPr>
              <a:t>opening</a:t>
            </a:r>
            <a:r>
              <a:rPr lang="en-US" sz="2000" spc="285" dirty="0">
                <a:solidFill>
                  <a:srgbClr val="CC0066"/>
                </a:solidFill>
                <a:latin typeface="Cambria"/>
                <a:cs typeface="Cambria"/>
              </a:rPr>
              <a:t> </a:t>
            </a:r>
            <a:r>
              <a:rPr lang="en-US" sz="2000" spc="-10" dirty="0">
                <a:latin typeface="Cambria"/>
                <a:cs typeface="Cambria"/>
              </a:rPr>
              <a:t>or </a:t>
            </a:r>
            <a:r>
              <a:rPr lang="en-US" sz="2000" spc="-515" dirty="0">
                <a:latin typeface="Cambria"/>
                <a:cs typeface="Cambria"/>
              </a:rPr>
              <a:t> </a:t>
            </a:r>
            <a:r>
              <a:rPr lang="en-US" sz="2000" spc="40" dirty="0">
                <a:solidFill>
                  <a:srgbClr val="CC0066"/>
                </a:solidFill>
                <a:latin typeface="Cambria"/>
                <a:cs typeface="Cambria"/>
              </a:rPr>
              <a:t>closing</a:t>
            </a:r>
            <a:r>
              <a:rPr lang="en-US" sz="2000" spc="60" dirty="0">
                <a:solidFill>
                  <a:srgbClr val="CC0066"/>
                </a:solidFill>
                <a:latin typeface="Cambria"/>
                <a:cs typeface="Cambria"/>
              </a:rPr>
              <a:t> </a:t>
            </a:r>
            <a:r>
              <a:rPr lang="en-US" sz="2000" spc="50" dirty="0">
                <a:latin typeface="Cambria"/>
                <a:cs typeface="Cambria"/>
              </a:rPr>
              <a:t>of</a:t>
            </a:r>
            <a:r>
              <a:rPr lang="en-US" sz="2000" spc="75" dirty="0">
                <a:latin typeface="Cambria"/>
                <a:cs typeface="Cambria"/>
              </a:rPr>
              <a:t> </a:t>
            </a:r>
            <a:r>
              <a:rPr lang="en-US" sz="2000" spc="10" dirty="0">
                <a:solidFill>
                  <a:srgbClr val="CC0066"/>
                </a:solidFill>
                <a:latin typeface="Cambria"/>
                <a:cs typeface="Cambria"/>
              </a:rPr>
              <a:t>another</a:t>
            </a:r>
            <a:r>
              <a:rPr lang="en-US" sz="2000" spc="95" dirty="0">
                <a:solidFill>
                  <a:srgbClr val="CC0066"/>
                </a:solidFill>
                <a:latin typeface="Cambria"/>
                <a:cs typeface="Cambria"/>
              </a:rPr>
              <a:t> </a:t>
            </a:r>
            <a:r>
              <a:rPr lang="en-US" sz="2000" spc="35" dirty="0">
                <a:latin typeface="Cambria"/>
                <a:cs typeface="Cambria"/>
              </a:rPr>
              <a:t>relay.</a:t>
            </a:r>
            <a:endParaRPr lang="en-US" sz="2000" dirty="0">
              <a:latin typeface="Cambria"/>
              <a:cs typeface="Cambria"/>
            </a:endParaRPr>
          </a:p>
          <a:p>
            <a:pPr marL="285115" marR="6985" indent="-273050">
              <a:lnSpc>
                <a:spcPct val="100000"/>
              </a:lnSpc>
              <a:spcBef>
                <a:spcPts val="600"/>
              </a:spcBef>
              <a:buClr>
                <a:srgbClr val="FE8637"/>
              </a:buClr>
              <a:buSzPct val="68750"/>
              <a:buFont typeface="Wingdings"/>
              <a:buChar char=""/>
              <a:tabLst>
                <a:tab pos="285750" algn="l"/>
                <a:tab pos="2042160" algn="l"/>
                <a:tab pos="3164205" algn="l"/>
                <a:tab pos="3616325" algn="l"/>
                <a:tab pos="5104130" algn="l"/>
                <a:tab pos="5775960" algn="l"/>
                <a:tab pos="7865745" algn="l"/>
              </a:tabLst>
            </a:pPr>
            <a:r>
              <a:rPr lang="en-US" sz="2000" b="1" spc="40" dirty="0">
                <a:solidFill>
                  <a:srgbClr val="FF0000"/>
                </a:solidFill>
                <a:latin typeface="Cambria"/>
                <a:cs typeface="Cambria"/>
              </a:rPr>
              <a:t>Meas</a:t>
            </a:r>
            <a:r>
              <a:rPr lang="en-US" sz="2000" b="1" spc="25" dirty="0">
                <a:solidFill>
                  <a:srgbClr val="FF0000"/>
                </a:solidFill>
                <a:latin typeface="Cambria"/>
                <a:cs typeface="Cambria"/>
              </a:rPr>
              <a:t>u</a:t>
            </a:r>
            <a:r>
              <a:rPr lang="en-US" sz="2000" b="1" spc="-175" dirty="0">
                <a:solidFill>
                  <a:srgbClr val="FF0000"/>
                </a:solidFill>
                <a:latin typeface="Cambria"/>
                <a:cs typeface="Cambria"/>
              </a:rPr>
              <a:t>r</a:t>
            </a:r>
            <a:r>
              <a:rPr lang="en-US" sz="2000" b="1" spc="40" dirty="0">
                <a:solidFill>
                  <a:srgbClr val="FF0000"/>
                </a:solidFill>
                <a:latin typeface="Cambria"/>
                <a:cs typeface="Cambria"/>
              </a:rPr>
              <a:t>i</a:t>
            </a:r>
            <a:r>
              <a:rPr lang="en-US" sz="2000" b="1" spc="10" dirty="0">
                <a:solidFill>
                  <a:srgbClr val="FF0000"/>
                </a:solidFill>
                <a:latin typeface="Cambria"/>
                <a:cs typeface="Cambria"/>
              </a:rPr>
              <a:t>n</a:t>
            </a:r>
            <a:r>
              <a:rPr lang="en-US" sz="2000" b="1" spc="85" dirty="0">
                <a:solidFill>
                  <a:srgbClr val="FF0000"/>
                </a:solidFill>
                <a:latin typeface="Cambria"/>
                <a:cs typeface="Cambria"/>
              </a:rPr>
              <a:t>g</a:t>
            </a:r>
            <a:r>
              <a:rPr lang="en-US" b="1" spc="85" dirty="0">
                <a:solidFill>
                  <a:srgbClr val="FF0000"/>
                </a:solidFill>
                <a:latin typeface="Cambria"/>
                <a:cs typeface="Cambria"/>
              </a:rPr>
              <a:t> </a:t>
            </a:r>
            <a:r>
              <a:rPr lang="en-US" sz="2000" b="1" spc="135" dirty="0">
                <a:solidFill>
                  <a:srgbClr val="FF0000"/>
                </a:solidFill>
                <a:latin typeface="Cambria"/>
                <a:cs typeface="Cambria"/>
              </a:rPr>
              <a:t>R</a:t>
            </a:r>
            <a:r>
              <a:rPr lang="en-US" sz="2000" b="1" spc="-10" dirty="0">
                <a:solidFill>
                  <a:srgbClr val="FF0000"/>
                </a:solidFill>
                <a:latin typeface="Cambria"/>
                <a:cs typeface="Cambria"/>
              </a:rPr>
              <a:t>el</a:t>
            </a:r>
            <a:r>
              <a:rPr lang="en-US" sz="2000" b="1" spc="-15" dirty="0">
                <a:solidFill>
                  <a:srgbClr val="FF0000"/>
                </a:solidFill>
                <a:latin typeface="Cambria"/>
                <a:cs typeface="Cambria"/>
              </a:rPr>
              <a:t>a</a:t>
            </a:r>
            <a:r>
              <a:rPr lang="en-US" sz="2000" b="1" spc="-20" dirty="0">
                <a:solidFill>
                  <a:srgbClr val="FF0000"/>
                </a:solidFill>
                <a:latin typeface="Cambria"/>
                <a:cs typeface="Cambria"/>
              </a:rPr>
              <a:t>y</a:t>
            </a:r>
            <a:r>
              <a:rPr lang="en-US" sz="2000" spc="-35" dirty="0">
                <a:latin typeface="Cambria"/>
                <a:cs typeface="Cambria"/>
              </a:rPr>
              <a:t>:</a:t>
            </a:r>
            <a:r>
              <a:rPr lang="en-US" spc="-35" dirty="0">
                <a:latin typeface="Cambria"/>
                <a:cs typeface="Cambria"/>
              </a:rPr>
              <a:t> </a:t>
            </a:r>
            <a:r>
              <a:rPr lang="en-US" sz="2000" spc="5" dirty="0">
                <a:latin typeface="Cambria"/>
                <a:cs typeface="Cambria"/>
              </a:rPr>
              <a:t>I</a:t>
            </a:r>
            <a:r>
              <a:rPr lang="en-US" sz="2000" dirty="0">
                <a:latin typeface="Cambria"/>
                <a:cs typeface="Cambria"/>
              </a:rPr>
              <a:t>t</a:t>
            </a:r>
            <a:r>
              <a:rPr lang="en-US" dirty="0">
                <a:latin typeface="Cambria"/>
                <a:cs typeface="Cambria"/>
              </a:rPr>
              <a:t> </a:t>
            </a:r>
            <a:r>
              <a:rPr lang="en-US" sz="2000" spc="40" dirty="0">
                <a:latin typeface="Cambria"/>
                <a:cs typeface="Cambria"/>
              </a:rPr>
              <a:t>pe</a:t>
            </a:r>
            <a:r>
              <a:rPr lang="en-US" sz="2000" spc="-45" dirty="0">
                <a:latin typeface="Cambria"/>
                <a:cs typeface="Cambria"/>
              </a:rPr>
              <a:t>r</a:t>
            </a:r>
            <a:r>
              <a:rPr lang="en-US" sz="2000" spc="70" dirty="0">
                <a:latin typeface="Cambria"/>
                <a:cs typeface="Cambria"/>
              </a:rPr>
              <a:t>f</a:t>
            </a:r>
            <a:r>
              <a:rPr lang="en-US" sz="2000" spc="-10" dirty="0">
                <a:latin typeface="Cambria"/>
                <a:cs typeface="Cambria"/>
              </a:rPr>
              <a:t>o</a:t>
            </a:r>
            <a:r>
              <a:rPr lang="en-US" sz="2000" spc="-5" dirty="0">
                <a:latin typeface="Cambria"/>
                <a:cs typeface="Cambria"/>
              </a:rPr>
              <a:t>r</a:t>
            </a:r>
            <a:r>
              <a:rPr lang="en-US" sz="2000" spc="125" dirty="0">
                <a:latin typeface="Cambria"/>
                <a:cs typeface="Cambria"/>
              </a:rPr>
              <a:t>m</a:t>
            </a:r>
            <a:r>
              <a:rPr lang="en-US" sz="2000" spc="-15" dirty="0">
                <a:latin typeface="Cambria"/>
                <a:cs typeface="Cambria"/>
              </a:rPr>
              <a:t>s</a:t>
            </a:r>
            <a:r>
              <a:rPr lang="en-US" sz="2000" dirty="0">
                <a:latin typeface="Cambria"/>
                <a:cs typeface="Cambria"/>
              </a:rPr>
              <a:t>	</a:t>
            </a:r>
            <a:r>
              <a:rPr lang="en-US" sz="2000" spc="-35" dirty="0">
                <a:latin typeface="Cambria"/>
                <a:cs typeface="Cambria"/>
              </a:rPr>
              <a:t>t</a:t>
            </a:r>
            <a:r>
              <a:rPr lang="en-US" sz="2000" spc="20" dirty="0">
                <a:latin typeface="Cambria"/>
                <a:cs typeface="Cambria"/>
              </a:rPr>
              <a:t>he</a:t>
            </a:r>
            <a:r>
              <a:rPr lang="en-US" spc="20" dirty="0">
                <a:latin typeface="Cambria"/>
                <a:cs typeface="Cambria"/>
              </a:rPr>
              <a:t> </a:t>
            </a:r>
            <a:r>
              <a:rPr lang="en-US" sz="2000" spc="125" dirty="0">
                <a:solidFill>
                  <a:srgbClr val="CC0066"/>
                </a:solidFill>
                <a:latin typeface="Cambria"/>
                <a:cs typeface="Cambria"/>
              </a:rPr>
              <a:t>m</a:t>
            </a:r>
            <a:r>
              <a:rPr lang="en-US" sz="2000" spc="-35" dirty="0">
                <a:solidFill>
                  <a:srgbClr val="CC0066"/>
                </a:solidFill>
                <a:latin typeface="Cambria"/>
                <a:cs typeface="Cambria"/>
              </a:rPr>
              <a:t>e</a:t>
            </a:r>
            <a:r>
              <a:rPr lang="en-US" sz="2000" spc="5" dirty="0">
                <a:solidFill>
                  <a:srgbClr val="CC0066"/>
                </a:solidFill>
                <a:latin typeface="Cambria"/>
                <a:cs typeface="Cambria"/>
              </a:rPr>
              <a:t>as</a:t>
            </a:r>
            <a:r>
              <a:rPr lang="en-US" sz="2000" spc="120" dirty="0">
                <a:solidFill>
                  <a:srgbClr val="CC0066"/>
                </a:solidFill>
                <a:latin typeface="Cambria"/>
                <a:cs typeface="Cambria"/>
              </a:rPr>
              <a:t>u</a:t>
            </a:r>
            <a:r>
              <a:rPr lang="en-US" sz="2000" spc="-45" dirty="0">
                <a:solidFill>
                  <a:srgbClr val="CC0066"/>
                </a:solidFill>
                <a:latin typeface="Cambria"/>
                <a:cs typeface="Cambria"/>
              </a:rPr>
              <a:t>r</a:t>
            </a:r>
            <a:r>
              <a:rPr lang="en-US" sz="2000" spc="50" dirty="0">
                <a:solidFill>
                  <a:srgbClr val="CC0066"/>
                </a:solidFill>
                <a:latin typeface="Cambria"/>
                <a:cs typeface="Cambria"/>
              </a:rPr>
              <a:t>em</a:t>
            </a:r>
            <a:r>
              <a:rPr lang="en-US" sz="2000" spc="15" dirty="0">
                <a:solidFill>
                  <a:srgbClr val="CC0066"/>
                </a:solidFill>
                <a:latin typeface="Cambria"/>
                <a:cs typeface="Cambria"/>
              </a:rPr>
              <a:t>e</a:t>
            </a:r>
            <a:r>
              <a:rPr lang="en-US" sz="2000" spc="10" dirty="0">
                <a:solidFill>
                  <a:srgbClr val="CC0066"/>
                </a:solidFill>
                <a:latin typeface="Cambria"/>
                <a:cs typeface="Cambria"/>
              </a:rPr>
              <a:t>n</a:t>
            </a:r>
            <a:r>
              <a:rPr lang="en-US" sz="2000" spc="-30" dirty="0">
                <a:solidFill>
                  <a:srgbClr val="CC0066"/>
                </a:solidFill>
                <a:latin typeface="Cambria"/>
                <a:cs typeface="Cambria"/>
              </a:rPr>
              <a:t>t</a:t>
            </a:r>
            <a:r>
              <a:rPr lang="en-US" spc="-30" dirty="0">
                <a:solidFill>
                  <a:srgbClr val="CC0066"/>
                </a:solidFill>
                <a:latin typeface="Cambria"/>
                <a:cs typeface="Cambria"/>
              </a:rPr>
              <a:t> </a:t>
            </a:r>
            <a:r>
              <a:rPr lang="en-US" sz="2000" spc="35" dirty="0">
                <a:latin typeface="Cambria"/>
                <a:cs typeface="Cambria"/>
              </a:rPr>
              <a:t>of  </a:t>
            </a:r>
            <a:r>
              <a:rPr lang="en-US" sz="2000" spc="35" dirty="0">
                <a:solidFill>
                  <a:srgbClr val="CC0066"/>
                </a:solidFill>
                <a:latin typeface="Cambria"/>
                <a:cs typeface="Cambria"/>
              </a:rPr>
              <a:t>normal</a:t>
            </a:r>
            <a:r>
              <a:rPr lang="en-US" sz="2000" spc="80" dirty="0">
                <a:solidFill>
                  <a:srgbClr val="CC0066"/>
                </a:solidFill>
                <a:latin typeface="Cambria"/>
                <a:cs typeface="Cambria"/>
              </a:rPr>
              <a:t> </a:t>
            </a:r>
            <a:r>
              <a:rPr lang="en-US" sz="2000" spc="215" dirty="0">
                <a:latin typeface="Cambria"/>
                <a:cs typeface="Cambria"/>
              </a:rPr>
              <a:t>&amp;</a:t>
            </a:r>
            <a:r>
              <a:rPr lang="en-US" sz="2000" spc="60" dirty="0">
                <a:latin typeface="Cambria"/>
                <a:cs typeface="Cambria"/>
              </a:rPr>
              <a:t> </a:t>
            </a:r>
            <a:r>
              <a:rPr lang="en-US" sz="2000" spc="30" dirty="0">
                <a:solidFill>
                  <a:srgbClr val="CC0066"/>
                </a:solidFill>
                <a:latin typeface="Cambria"/>
                <a:cs typeface="Cambria"/>
              </a:rPr>
              <a:t>abnormal</a:t>
            </a:r>
            <a:r>
              <a:rPr lang="en-US" sz="2000" spc="80" dirty="0">
                <a:solidFill>
                  <a:srgbClr val="CC0066"/>
                </a:solidFill>
                <a:latin typeface="Cambria"/>
                <a:cs typeface="Cambria"/>
              </a:rPr>
              <a:t> </a:t>
            </a:r>
            <a:r>
              <a:rPr lang="en-US" sz="2000" spc="30" dirty="0">
                <a:latin typeface="Cambria"/>
                <a:cs typeface="Cambria"/>
              </a:rPr>
              <a:t>conditions</a:t>
            </a:r>
            <a:r>
              <a:rPr lang="en-US" sz="2000" spc="100" dirty="0">
                <a:latin typeface="Cambria"/>
                <a:cs typeface="Cambria"/>
              </a:rPr>
              <a:t> </a:t>
            </a:r>
            <a:r>
              <a:rPr lang="en-US" sz="2000" spc="40" dirty="0">
                <a:latin typeface="Cambria"/>
                <a:cs typeface="Cambria"/>
              </a:rPr>
              <a:t>in</a:t>
            </a:r>
            <a:r>
              <a:rPr lang="en-US" sz="2000" spc="75" dirty="0">
                <a:latin typeface="Cambria"/>
                <a:cs typeface="Cambria"/>
              </a:rPr>
              <a:t> </a:t>
            </a:r>
            <a:r>
              <a:rPr lang="en-US" sz="2000" dirty="0">
                <a:latin typeface="Cambria"/>
                <a:cs typeface="Cambria"/>
              </a:rPr>
              <a:t>the</a:t>
            </a:r>
            <a:r>
              <a:rPr lang="en-US" sz="2000" spc="85" dirty="0">
                <a:latin typeface="Cambria"/>
                <a:cs typeface="Cambria"/>
              </a:rPr>
              <a:t> </a:t>
            </a:r>
            <a:r>
              <a:rPr lang="en-US" sz="2000" spc="40" dirty="0">
                <a:latin typeface="Cambria"/>
                <a:cs typeface="Cambria"/>
              </a:rPr>
              <a:t>power</a:t>
            </a:r>
            <a:r>
              <a:rPr lang="en-US" sz="2000" spc="70" dirty="0">
                <a:latin typeface="Cambria"/>
                <a:cs typeface="Cambria"/>
              </a:rPr>
              <a:t> </a:t>
            </a:r>
            <a:r>
              <a:rPr lang="en-US" sz="2000" spc="35" dirty="0">
                <a:latin typeface="Cambria"/>
                <a:cs typeface="Cambria"/>
              </a:rPr>
              <a:t>system.</a:t>
            </a:r>
            <a:endParaRPr lang="en-US" sz="2000" dirty="0">
              <a:latin typeface="Cambria"/>
              <a:cs typeface="Cambria"/>
            </a:endParaRPr>
          </a:p>
          <a:p>
            <a:pPr marL="285115" marR="6985" indent="-273050">
              <a:lnSpc>
                <a:spcPct val="100000"/>
              </a:lnSpc>
              <a:spcBef>
                <a:spcPts val="600"/>
              </a:spcBef>
              <a:buClr>
                <a:srgbClr val="FE8637"/>
              </a:buClr>
              <a:buSzPct val="68750"/>
              <a:buFont typeface="Wingdings"/>
              <a:buChar char=""/>
              <a:tabLst>
                <a:tab pos="285750" algn="l"/>
                <a:tab pos="1390015" algn="l"/>
                <a:tab pos="2833370" algn="l"/>
                <a:tab pos="3843654" algn="l"/>
                <a:tab pos="4185285" algn="l"/>
                <a:tab pos="5467985" algn="l"/>
                <a:tab pos="5951220" algn="l"/>
                <a:tab pos="6515100" algn="l"/>
                <a:tab pos="7865745" algn="l"/>
              </a:tabLst>
            </a:pPr>
            <a:r>
              <a:rPr lang="en-US" sz="2000" b="1" spc="70" dirty="0">
                <a:solidFill>
                  <a:srgbClr val="FF0000"/>
                </a:solidFill>
                <a:latin typeface="Cambria"/>
                <a:cs typeface="Cambria"/>
              </a:rPr>
              <a:t>E</a:t>
            </a:r>
            <a:r>
              <a:rPr lang="en-US" sz="2000" b="1" spc="55" dirty="0">
                <a:solidFill>
                  <a:srgbClr val="FF0000"/>
                </a:solidFill>
                <a:latin typeface="Cambria"/>
                <a:cs typeface="Cambria"/>
              </a:rPr>
              <a:t>l</a:t>
            </a:r>
            <a:r>
              <a:rPr lang="en-US" sz="2000" b="1" spc="-70" dirty="0">
                <a:solidFill>
                  <a:srgbClr val="FF0000"/>
                </a:solidFill>
                <a:latin typeface="Cambria"/>
                <a:cs typeface="Cambria"/>
              </a:rPr>
              <a:t>ec</a:t>
            </a:r>
            <a:r>
              <a:rPr lang="en-US" sz="2000" b="1" spc="-80" dirty="0">
                <a:solidFill>
                  <a:srgbClr val="FF0000"/>
                </a:solidFill>
                <a:latin typeface="Cambria"/>
                <a:cs typeface="Cambria"/>
              </a:rPr>
              <a:t>t</a:t>
            </a:r>
            <a:r>
              <a:rPr lang="en-US" sz="2000" b="1" spc="-105" dirty="0">
                <a:solidFill>
                  <a:srgbClr val="FF0000"/>
                </a:solidFill>
                <a:latin typeface="Cambria"/>
                <a:cs typeface="Cambria"/>
              </a:rPr>
              <a:t>ro</a:t>
            </a:r>
            <a:r>
              <a:rPr lang="en-US" b="1" spc="-105" dirty="0">
                <a:solidFill>
                  <a:srgbClr val="FF0000"/>
                </a:solidFill>
                <a:latin typeface="Cambria"/>
                <a:cs typeface="Cambria"/>
              </a:rPr>
              <a:t> –</a:t>
            </a:r>
            <a:r>
              <a:rPr lang="en-US" sz="2000" b="1" spc="130" dirty="0">
                <a:solidFill>
                  <a:srgbClr val="FF0000"/>
                </a:solidFill>
                <a:latin typeface="Cambria"/>
                <a:cs typeface="Cambria"/>
              </a:rPr>
              <a:t>Ma</a:t>
            </a:r>
            <a:r>
              <a:rPr lang="en-US" sz="2000" b="1" spc="95" dirty="0">
                <a:solidFill>
                  <a:srgbClr val="FF0000"/>
                </a:solidFill>
                <a:latin typeface="Cambria"/>
                <a:cs typeface="Cambria"/>
              </a:rPr>
              <a:t>g</a:t>
            </a:r>
            <a:r>
              <a:rPr lang="en-US" sz="2000" b="1" spc="10" dirty="0">
                <a:solidFill>
                  <a:srgbClr val="FF0000"/>
                </a:solidFill>
                <a:latin typeface="Cambria"/>
                <a:cs typeface="Cambria"/>
              </a:rPr>
              <a:t>n</a:t>
            </a:r>
            <a:r>
              <a:rPr lang="en-US" sz="2000" b="1" spc="-80" dirty="0">
                <a:solidFill>
                  <a:srgbClr val="FF0000"/>
                </a:solidFill>
                <a:latin typeface="Cambria"/>
                <a:cs typeface="Cambria"/>
              </a:rPr>
              <a:t>et</a:t>
            </a:r>
            <a:r>
              <a:rPr lang="en-US" sz="2000" b="1" spc="40" dirty="0">
                <a:solidFill>
                  <a:srgbClr val="FF0000"/>
                </a:solidFill>
                <a:latin typeface="Cambria"/>
                <a:cs typeface="Cambria"/>
              </a:rPr>
              <a:t>i</a:t>
            </a:r>
            <a:r>
              <a:rPr lang="en-US" sz="2000" b="1" spc="-60" dirty="0">
                <a:solidFill>
                  <a:srgbClr val="FF0000"/>
                </a:solidFill>
                <a:latin typeface="Cambria"/>
                <a:cs typeface="Cambria"/>
              </a:rPr>
              <a:t>c</a:t>
            </a:r>
            <a:r>
              <a:rPr lang="en-US" b="1" spc="-60" dirty="0">
                <a:solidFill>
                  <a:srgbClr val="FF0000"/>
                </a:solidFill>
                <a:latin typeface="Cambria"/>
                <a:cs typeface="Cambria"/>
              </a:rPr>
              <a:t> </a:t>
            </a:r>
            <a:r>
              <a:rPr lang="en-US" sz="2000" b="1" spc="135" dirty="0">
                <a:solidFill>
                  <a:srgbClr val="FF0000"/>
                </a:solidFill>
                <a:latin typeface="Cambria"/>
                <a:cs typeface="Cambria"/>
              </a:rPr>
              <a:t>R</a:t>
            </a:r>
            <a:r>
              <a:rPr lang="en-US" sz="2000" b="1" spc="-10" dirty="0">
                <a:solidFill>
                  <a:srgbClr val="FF0000"/>
                </a:solidFill>
                <a:latin typeface="Cambria"/>
                <a:cs typeface="Cambria"/>
              </a:rPr>
              <a:t>el</a:t>
            </a:r>
            <a:r>
              <a:rPr lang="en-US" sz="2000" b="1" spc="-15" dirty="0">
                <a:solidFill>
                  <a:srgbClr val="FF0000"/>
                </a:solidFill>
                <a:latin typeface="Cambria"/>
                <a:cs typeface="Cambria"/>
              </a:rPr>
              <a:t>a</a:t>
            </a:r>
            <a:r>
              <a:rPr lang="en-US" sz="2000" b="1" spc="-20" dirty="0">
                <a:solidFill>
                  <a:srgbClr val="FF0000"/>
                </a:solidFill>
                <a:latin typeface="Cambria"/>
                <a:cs typeface="Cambria"/>
              </a:rPr>
              <a:t>y</a:t>
            </a:r>
            <a:r>
              <a:rPr lang="en-US" sz="2000" spc="-35" dirty="0">
                <a:latin typeface="Cambria"/>
                <a:cs typeface="Cambria"/>
              </a:rPr>
              <a:t>:</a:t>
            </a:r>
            <a:r>
              <a:rPr lang="en-US" spc="-35" dirty="0">
                <a:latin typeface="Cambria"/>
                <a:cs typeface="Cambria"/>
              </a:rPr>
              <a:t> </a:t>
            </a:r>
            <a:r>
              <a:rPr lang="en-US" sz="2000" spc="5" dirty="0">
                <a:latin typeface="Cambria"/>
                <a:cs typeface="Cambria"/>
              </a:rPr>
              <a:t>I</a:t>
            </a:r>
            <a:r>
              <a:rPr lang="en-US" sz="2000" dirty="0">
                <a:latin typeface="Cambria"/>
                <a:cs typeface="Cambria"/>
              </a:rPr>
              <a:t>t</a:t>
            </a:r>
            <a:r>
              <a:rPr lang="en-US" dirty="0">
                <a:latin typeface="Cambria"/>
                <a:cs typeface="Cambria"/>
              </a:rPr>
              <a:t> </a:t>
            </a:r>
            <a:r>
              <a:rPr lang="en-US" sz="2000" spc="35" dirty="0">
                <a:latin typeface="Cambria"/>
                <a:cs typeface="Cambria"/>
              </a:rPr>
              <a:t>op</a:t>
            </a:r>
            <a:r>
              <a:rPr lang="en-US" sz="2000" spc="45" dirty="0">
                <a:latin typeface="Cambria"/>
                <a:cs typeface="Cambria"/>
              </a:rPr>
              <a:t>e</a:t>
            </a:r>
            <a:r>
              <a:rPr lang="en-US" sz="2000" spc="-45" dirty="0">
                <a:latin typeface="Cambria"/>
                <a:cs typeface="Cambria"/>
              </a:rPr>
              <a:t>r</a:t>
            </a:r>
            <a:r>
              <a:rPr lang="en-US" sz="2000" spc="-10" dirty="0">
                <a:latin typeface="Cambria"/>
                <a:cs typeface="Cambria"/>
              </a:rPr>
              <a:t>a</a:t>
            </a:r>
            <a:r>
              <a:rPr lang="en-US" sz="2000" spc="-5" dirty="0">
                <a:latin typeface="Cambria"/>
                <a:cs typeface="Cambria"/>
              </a:rPr>
              <a:t>t</a:t>
            </a:r>
            <a:r>
              <a:rPr lang="en-US" sz="2000" spc="-25" dirty="0">
                <a:latin typeface="Cambria"/>
                <a:cs typeface="Cambria"/>
              </a:rPr>
              <a:t>e</a:t>
            </a:r>
            <a:r>
              <a:rPr lang="en-US" sz="2000" spc="-15" dirty="0">
                <a:latin typeface="Cambria"/>
                <a:cs typeface="Cambria"/>
              </a:rPr>
              <a:t>s</a:t>
            </a:r>
            <a:r>
              <a:rPr lang="en-US" sz="2000" dirty="0">
                <a:latin typeface="Cambria"/>
                <a:cs typeface="Cambria"/>
              </a:rPr>
              <a:t>	</a:t>
            </a:r>
            <a:r>
              <a:rPr lang="en-US" sz="2000" spc="40" dirty="0">
                <a:latin typeface="Cambria"/>
                <a:cs typeface="Cambria"/>
              </a:rPr>
              <a:t>o</a:t>
            </a:r>
            <a:r>
              <a:rPr lang="en-US" sz="2000" spc="45" dirty="0">
                <a:latin typeface="Cambria"/>
                <a:cs typeface="Cambria"/>
              </a:rPr>
              <a:t>n </a:t>
            </a:r>
            <a:r>
              <a:rPr lang="en-US" sz="2000" spc="-25" dirty="0">
                <a:latin typeface="Cambria"/>
                <a:cs typeface="Cambria"/>
              </a:rPr>
              <a:t>t</a:t>
            </a:r>
            <a:r>
              <a:rPr lang="en-US" sz="2000" spc="30" dirty="0">
                <a:latin typeface="Cambria"/>
                <a:cs typeface="Cambria"/>
              </a:rPr>
              <a:t>h</a:t>
            </a:r>
            <a:r>
              <a:rPr lang="en-US" sz="2000" spc="20" dirty="0">
                <a:latin typeface="Cambria"/>
                <a:cs typeface="Cambria"/>
              </a:rPr>
              <a:t>e</a:t>
            </a:r>
            <a:r>
              <a:rPr lang="en-US" spc="20" dirty="0">
                <a:latin typeface="Cambria"/>
                <a:cs typeface="Cambria"/>
              </a:rPr>
              <a:t> </a:t>
            </a:r>
            <a:r>
              <a:rPr lang="en-US" sz="2000" spc="25" dirty="0">
                <a:latin typeface="Cambria"/>
                <a:cs typeface="Cambria"/>
              </a:rPr>
              <a:t>pr</a:t>
            </a:r>
            <a:r>
              <a:rPr lang="en-US" sz="2000" spc="35" dirty="0">
                <a:latin typeface="Cambria"/>
                <a:cs typeface="Cambria"/>
              </a:rPr>
              <a:t>in</a:t>
            </a:r>
            <a:r>
              <a:rPr lang="en-US" sz="2000" spc="5" dirty="0">
                <a:latin typeface="Cambria"/>
                <a:cs typeface="Cambria"/>
              </a:rPr>
              <a:t>c</a:t>
            </a:r>
            <a:r>
              <a:rPr lang="en-US" sz="2000" spc="30" dirty="0">
                <a:latin typeface="Cambria"/>
                <a:cs typeface="Cambria"/>
              </a:rPr>
              <a:t>ipl</a:t>
            </a:r>
            <a:r>
              <a:rPr lang="en-US" sz="2000" spc="50" dirty="0">
                <a:latin typeface="Cambria"/>
                <a:cs typeface="Cambria"/>
              </a:rPr>
              <a:t>e</a:t>
            </a:r>
            <a:r>
              <a:rPr lang="en-US" sz="2000" dirty="0">
                <a:latin typeface="Cambria"/>
                <a:cs typeface="Cambria"/>
              </a:rPr>
              <a:t>	</a:t>
            </a:r>
            <a:r>
              <a:rPr lang="en-US" sz="2000" spc="35" dirty="0">
                <a:latin typeface="Cambria"/>
                <a:cs typeface="Cambria"/>
              </a:rPr>
              <a:t>of  </a:t>
            </a:r>
            <a:r>
              <a:rPr lang="en-US" sz="2000" spc="25" dirty="0">
                <a:solidFill>
                  <a:srgbClr val="CC0066"/>
                </a:solidFill>
                <a:latin typeface="Cambria"/>
                <a:cs typeface="Cambria"/>
              </a:rPr>
              <a:t>Electromagnetic</a:t>
            </a:r>
            <a:r>
              <a:rPr lang="en-US" sz="2000" spc="80" dirty="0">
                <a:solidFill>
                  <a:srgbClr val="CC0066"/>
                </a:solidFill>
                <a:latin typeface="Cambria"/>
                <a:cs typeface="Cambria"/>
              </a:rPr>
              <a:t> </a:t>
            </a:r>
            <a:r>
              <a:rPr lang="en-US" sz="2000" spc="50" dirty="0">
                <a:solidFill>
                  <a:srgbClr val="CC0066"/>
                </a:solidFill>
                <a:latin typeface="Cambria"/>
                <a:cs typeface="Cambria"/>
              </a:rPr>
              <a:t>induction</a:t>
            </a:r>
            <a:r>
              <a:rPr lang="en-US" sz="2000" spc="50" dirty="0">
                <a:latin typeface="Cambria"/>
                <a:cs typeface="Cambria"/>
              </a:rPr>
              <a:t>.</a:t>
            </a:r>
            <a:endParaRPr lang="en-US" sz="2000" dirty="0">
              <a:latin typeface="Cambria"/>
              <a:cs typeface="Cambria"/>
            </a:endParaRPr>
          </a:p>
          <a:p>
            <a:pPr marL="285115" marR="5080" indent="-273050">
              <a:lnSpc>
                <a:spcPct val="100000"/>
              </a:lnSpc>
              <a:spcBef>
                <a:spcPts val="600"/>
              </a:spcBef>
              <a:buClr>
                <a:srgbClr val="FE8637"/>
              </a:buClr>
              <a:buSzPct val="68750"/>
              <a:buFont typeface="Wingdings"/>
              <a:buChar char=""/>
              <a:tabLst>
                <a:tab pos="285750" algn="l"/>
                <a:tab pos="1345565" algn="l"/>
                <a:tab pos="4015740" algn="l"/>
                <a:tab pos="5170805" algn="l"/>
                <a:tab pos="6132830" algn="l"/>
                <a:tab pos="6876415" algn="l"/>
                <a:tab pos="8058784" algn="l"/>
              </a:tabLst>
            </a:pPr>
            <a:r>
              <a:rPr lang="en-US" sz="2000" b="1" spc="225" dirty="0">
                <a:solidFill>
                  <a:srgbClr val="FF0000"/>
                </a:solidFill>
                <a:latin typeface="Cambria"/>
                <a:cs typeface="Cambria"/>
              </a:rPr>
              <a:t>S</a:t>
            </a:r>
            <a:r>
              <a:rPr lang="en-US" sz="2000" b="1" spc="-80" dirty="0">
                <a:solidFill>
                  <a:srgbClr val="FF0000"/>
                </a:solidFill>
                <a:latin typeface="Cambria"/>
                <a:cs typeface="Cambria"/>
              </a:rPr>
              <a:t>tat</a:t>
            </a:r>
            <a:r>
              <a:rPr lang="en-US" sz="2000" b="1" spc="30" dirty="0">
                <a:solidFill>
                  <a:srgbClr val="FF0000"/>
                </a:solidFill>
                <a:latin typeface="Cambria"/>
                <a:cs typeface="Cambria"/>
              </a:rPr>
              <a:t>i</a:t>
            </a:r>
            <a:r>
              <a:rPr lang="en-US" sz="2000" b="1" spc="-60" dirty="0">
                <a:solidFill>
                  <a:srgbClr val="FF0000"/>
                </a:solidFill>
                <a:latin typeface="Cambria"/>
                <a:cs typeface="Cambria"/>
              </a:rPr>
              <a:t>c</a:t>
            </a:r>
            <a:r>
              <a:rPr lang="en-US" b="1" spc="-60" dirty="0">
                <a:solidFill>
                  <a:srgbClr val="FF0000"/>
                </a:solidFill>
                <a:latin typeface="Cambria"/>
                <a:cs typeface="Cambria"/>
              </a:rPr>
              <a:t> </a:t>
            </a:r>
            <a:r>
              <a:rPr lang="en-US" sz="2000" b="1" spc="135" dirty="0">
                <a:solidFill>
                  <a:srgbClr val="FF0000"/>
                </a:solidFill>
                <a:latin typeface="Cambria"/>
                <a:cs typeface="Cambria"/>
              </a:rPr>
              <a:t>R</a:t>
            </a:r>
            <a:r>
              <a:rPr lang="en-US" sz="2000" b="1" spc="-10" dirty="0">
                <a:solidFill>
                  <a:srgbClr val="FF0000"/>
                </a:solidFill>
                <a:latin typeface="Cambria"/>
                <a:cs typeface="Cambria"/>
              </a:rPr>
              <a:t>el</a:t>
            </a:r>
            <a:r>
              <a:rPr lang="en-US" sz="2000" b="1" spc="-15" dirty="0">
                <a:solidFill>
                  <a:srgbClr val="FF0000"/>
                </a:solidFill>
                <a:latin typeface="Cambria"/>
                <a:cs typeface="Cambria"/>
              </a:rPr>
              <a:t>a</a:t>
            </a:r>
            <a:r>
              <a:rPr lang="en-US" sz="2000" b="1" spc="-25" dirty="0">
                <a:solidFill>
                  <a:srgbClr val="FF0000"/>
                </a:solidFill>
                <a:latin typeface="Cambria"/>
                <a:cs typeface="Cambria"/>
              </a:rPr>
              <a:t>y</a:t>
            </a:r>
            <a:r>
              <a:rPr lang="en-US" sz="2000" b="1" spc="20" dirty="0">
                <a:solidFill>
                  <a:srgbClr val="FF0000"/>
                </a:solidFill>
                <a:latin typeface="Cambria"/>
                <a:cs typeface="Cambria"/>
              </a:rPr>
              <a:t>(</a:t>
            </a:r>
            <a:r>
              <a:rPr lang="en-US" sz="2000" b="1" spc="25" dirty="0">
                <a:solidFill>
                  <a:srgbClr val="FF0000"/>
                </a:solidFill>
                <a:latin typeface="Cambria"/>
                <a:cs typeface="Cambria"/>
              </a:rPr>
              <a:t>S</a:t>
            </a:r>
            <a:r>
              <a:rPr lang="en-US" sz="2000" b="1" spc="-40" dirty="0">
                <a:solidFill>
                  <a:srgbClr val="FF0000"/>
                </a:solidFill>
                <a:latin typeface="Cambria"/>
                <a:cs typeface="Cambria"/>
              </a:rPr>
              <a:t>o</a:t>
            </a:r>
            <a:r>
              <a:rPr lang="en-US" sz="2000" b="1" spc="35" dirty="0">
                <a:solidFill>
                  <a:srgbClr val="FF0000"/>
                </a:solidFill>
                <a:latin typeface="Cambria"/>
                <a:cs typeface="Cambria"/>
              </a:rPr>
              <a:t>li</a:t>
            </a:r>
            <a:r>
              <a:rPr lang="en-US" sz="2000" b="1" spc="60" dirty="0">
                <a:solidFill>
                  <a:srgbClr val="FF0000"/>
                </a:solidFill>
                <a:latin typeface="Cambria"/>
                <a:cs typeface="Cambria"/>
              </a:rPr>
              <a:t>d</a:t>
            </a:r>
            <a:r>
              <a:rPr lang="en-US" sz="2000" b="1" spc="-10" dirty="0">
                <a:solidFill>
                  <a:srgbClr val="FF0000"/>
                </a:solidFill>
                <a:latin typeface="Cambria"/>
                <a:cs typeface="Cambria"/>
              </a:rPr>
              <a:t>-</a:t>
            </a:r>
            <a:r>
              <a:rPr lang="en-US" sz="2000" b="1" spc="-40" dirty="0">
                <a:solidFill>
                  <a:srgbClr val="FF0000"/>
                </a:solidFill>
                <a:latin typeface="Cambria"/>
                <a:cs typeface="Cambria"/>
              </a:rPr>
              <a:t>s</a:t>
            </a:r>
            <a:r>
              <a:rPr lang="en-US" sz="2000" b="1" spc="-95" dirty="0">
                <a:solidFill>
                  <a:srgbClr val="FF0000"/>
                </a:solidFill>
                <a:latin typeface="Cambria"/>
                <a:cs typeface="Cambria"/>
              </a:rPr>
              <a:t>ta</a:t>
            </a:r>
            <a:r>
              <a:rPr lang="en-US" sz="2000" b="1" spc="-60" dirty="0">
                <a:solidFill>
                  <a:srgbClr val="FF0000"/>
                </a:solidFill>
                <a:latin typeface="Cambria"/>
                <a:cs typeface="Cambria"/>
              </a:rPr>
              <a:t>t</a:t>
            </a:r>
            <a:r>
              <a:rPr lang="en-US" sz="2000" b="1" spc="-75" dirty="0">
                <a:solidFill>
                  <a:srgbClr val="FF0000"/>
                </a:solidFill>
                <a:latin typeface="Cambria"/>
                <a:cs typeface="Cambria"/>
              </a:rPr>
              <a:t>e</a:t>
            </a:r>
            <a:r>
              <a:rPr lang="en-US" b="1" spc="-75" dirty="0">
                <a:solidFill>
                  <a:srgbClr val="FF0000"/>
                </a:solidFill>
                <a:latin typeface="Cambria"/>
                <a:cs typeface="Cambria"/>
              </a:rPr>
              <a:t> </a:t>
            </a:r>
            <a:r>
              <a:rPr lang="en-US" sz="2000" b="1" spc="-175" dirty="0">
                <a:solidFill>
                  <a:srgbClr val="FF0000"/>
                </a:solidFill>
                <a:latin typeface="Cambria"/>
                <a:cs typeface="Cambria"/>
              </a:rPr>
              <a:t>r</a:t>
            </a:r>
            <a:r>
              <a:rPr lang="en-US" sz="2000" b="1" spc="-10" dirty="0">
                <a:solidFill>
                  <a:srgbClr val="FF0000"/>
                </a:solidFill>
                <a:latin typeface="Cambria"/>
                <a:cs typeface="Cambria"/>
              </a:rPr>
              <a:t>el</a:t>
            </a:r>
            <a:r>
              <a:rPr lang="en-US" sz="2000" b="1" spc="-15" dirty="0">
                <a:solidFill>
                  <a:srgbClr val="FF0000"/>
                </a:solidFill>
                <a:latin typeface="Cambria"/>
                <a:cs typeface="Cambria"/>
              </a:rPr>
              <a:t>a</a:t>
            </a:r>
            <a:r>
              <a:rPr lang="en-US" sz="2000" b="1" spc="-20" dirty="0">
                <a:solidFill>
                  <a:srgbClr val="FF0000"/>
                </a:solidFill>
                <a:latin typeface="Cambria"/>
                <a:cs typeface="Cambria"/>
              </a:rPr>
              <a:t>y</a:t>
            </a:r>
            <a:r>
              <a:rPr lang="en-US" sz="2000" b="1" spc="-185" dirty="0">
                <a:solidFill>
                  <a:srgbClr val="FF0000"/>
                </a:solidFill>
                <a:latin typeface="Cambria"/>
                <a:cs typeface="Cambria"/>
              </a:rPr>
              <a:t>)</a:t>
            </a:r>
            <a:r>
              <a:rPr lang="en-US" sz="2000" spc="-35" dirty="0">
                <a:latin typeface="Cambria"/>
                <a:cs typeface="Cambria"/>
              </a:rPr>
              <a:t>:</a:t>
            </a:r>
            <a:r>
              <a:rPr lang="en-US" spc="-35" dirty="0">
                <a:latin typeface="Cambria"/>
                <a:cs typeface="Cambria"/>
              </a:rPr>
              <a:t> </a:t>
            </a:r>
            <a:r>
              <a:rPr lang="en-US" sz="2000" spc="50" dirty="0">
                <a:latin typeface="Cambria"/>
                <a:cs typeface="Cambria"/>
              </a:rPr>
              <a:t>T</a:t>
            </a:r>
            <a:r>
              <a:rPr lang="en-US" sz="2000" spc="20" dirty="0">
                <a:latin typeface="Cambria"/>
                <a:cs typeface="Cambria"/>
              </a:rPr>
              <a:t>he</a:t>
            </a:r>
            <a:r>
              <a:rPr lang="en-US" sz="2000" spc="125" dirty="0">
                <a:latin typeface="Cambria"/>
                <a:cs typeface="Cambria"/>
              </a:rPr>
              <a:t>y</a:t>
            </a:r>
            <a:r>
              <a:rPr lang="en-US" spc="125" dirty="0">
                <a:latin typeface="Cambria"/>
                <a:cs typeface="Cambria"/>
              </a:rPr>
              <a:t> </a:t>
            </a:r>
            <a:r>
              <a:rPr lang="en-US" sz="2000" spc="135" dirty="0">
                <a:latin typeface="Cambria"/>
                <a:cs typeface="Cambria"/>
              </a:rPr>
              <a:t>u</a:t>
            </a:r>
            <a:r>
              <a:rPr lang="en-US" sz="2000" spc="-20" dirty="0">
                <a:latin typeface="Cambria"/>
                <a:cs typeface="Cambria"/>
              </a:rPr>
              <a:t>se</a:t>
            </a:r>
            <a:r>
              <a:rPr lang="en-US" spc="-20" dirty="0">
                <a:latin typeface="Cambria"/>
                <a:cs typeface="Cambria"/>
              </a:rPr>
              <a:t> </a:t>
            </a:r>
            <a:r>
              <a:rPr lang="en-US" sz="2000" spc="55" dirty="0">
                <a:solidFill>
                  <a:srgbClr val="CC0066"/>
                </a:solidFill>
                <a:latin typeface="Cambria"/>
                <a:cs typeface="Cambria"/>
              </a:rPr>
              <a:t>diod</a:t>
            </a:r>
            <a:r>
              <a:rPr lang="en-US" sz="2000" spc="60" dirty="0">
                <a:solidFill>
                  <a:srgbClr val="CC0066"/>
                </a:solidFill>
                <a:latin typeface="Cambria"/>
                <a:cs typeface="Cambria"/>
              </a:rPr>
              <a:t>e</a:t>
            </a:r>
            <a:r>
              <a:rPr lang="en-US" sz="2000" spc="-15" dirty="0">
                <a:solidFill>
                  <a:srgbClr val="CC0066"/>
                </a:solidFill>
                <a:latin typeface="Cambria"/>
                <a:cs typeface="Cambria"/>
              </a:rPr>
              <a:t>s</a:t>
            </a:r>
            <a:r>
              <a:rPr lang="en-US" spc="-15" dirty="0">
                <a:solidFill>
                  <a:srgbClr val="CC0066"/>
                </a:solidFill>
                <a:latin typeface="Cambria"/>
                <a:cs typeface="Cambria"/>
              </a:rPr>
              <a:t> </a:t>
            </a:r>
            <a:r>
              <a:rPr lang="en-US" sz="2000" spc="110" dirty="0">
                <a:latin typeface="Cambria"/>
                <a:cs typeface="Cambria"/>
              </a:rPr>
              <a:t>,  </a:t>
            </a:r>
            <a:r>
              <a:rPr lang="en-US" sz="2000" spc="-10" dirty="0">
                <a:solidFill>
                  <a:srgbClr val="CC0066"/>
                </a:solidFill>
                <a:latin typeface="Cambria"/>
                <a:cs typeface="Cambria"/>
              </a:rPr>
              <a:t>transistors</a:t>
            </a:r>
            <a:r>
              <a:rPr lang="en-US" sz="2000" spc="75" dirty="0">
                <a:solidFill>
                  <a:srgbClr val="CC0066"/>
                </a:solidFill>
                <a:latin typeface="Cambria"/>
                <a:cs typeface="Cambria"/>
              </a:rPr>
              <a:t> </a:t>
            </a:r>
            <a:r>
              <a:rPr lang="en-US" sz="2000" spc="105" dirty="0">
                <a:latin typeface="Cambria"/>
                <a:cs typeface="Cambria"/>
              </a:rPr>
              <a:t>,</a:t>
            </a:r>
            <a:r>
              <a:rPr lang="en-US" sz="2000" spc="70" dirty="0">
                <a:latin typeface="Cambria"/>
                <a:cs typeface="Cambria"/>
              </a:rPr>
              <a:t> </a:t>
            </a:r>
            <a:r>
              <a:rPr lang="en-US" sz="2000" spc="125" dirty="0">
                <a:solidFill>
                  <a:srgbClr val="CC0066"/>
                </a:solidFill>
                <a:latin typeface="Cambria"/>
                <a:cs typeface="Cambria"/>
              </a:rPr>
              <a:t>SCRs</a:t>
            </a:r>
            <a:r>
              <a:rPr lang="en-US" sz="2000" spc="60" dirty="0">
                <a:solidFill>
                  <a:srgbClr val="CC0066"/>
                </a:solidFill>
                <a:latin typeface="Cambria"/>
                <a:cs typeface="Cambria"/>
              </a:rPr>
              <a:t> </a:t>
            </a:r>
            <a:r>
              <a:rPr lang="en-US" sz="2000" spc="105" dirty="0">
                <a:latin typeface="Cambria"/>
                <a:cs typeface="Cambria"/>
              </a:rPr>
              <a:t>,</a:t>
            </a:r>
            <a:r>
              <a:rPr lang="en-US" sz="2000" spc="70" dirty="0">
                <a:latin typeface="Cambria"/>
                <a:cs typeface="Cambria"/>
              </a:rPr>
              <a:t> </a:t>
            </a:r>
            <a:r>
              <a:rPr lang="en-US" sz="2000" spc="75" dirty="0">
                <a:latin typeface="Cambria"/>
                <a:cs typeface="Cambria"/>
              </a:rPr>
              <a:t>Logic</a:t>
            </a:r>
            <a:r>
              <a:rPr lang="en-US" sz="2000" spc="70" dirty="0">
                <a:latin typeface="Cambria"/>
                <a:cs typeface="Cambria"/>
              </a:rPr>
              <a:t> </a:t>
            </a:r>
            <a:r>
              <a:rPr lang="en-US" sz="2000" spc="15" dirty="0">
                <a:latin typeface="Cambria"/>
                <a:cs typeface="Cambria"/>
              </a:rPr>
              <a:t>gates</a:t>
            </a:r>
            <a:r>
              <a:rPr lang="en-US" sz="2000" spc="85" dirty="0">
                <a:latin typeface="Cambria"/>
                <a:cs typeface="Cambria"/>
              </a:rPr>
              <a:t> </a:t>
            </a:r>
            <a:r>
              <a:rPr lang="en-US" sz="2000" spc="10" dirty="0">
                <a:latin typeface="Cambria"/>
                <a:cs typeface="Cambria"/>
              </a:rPr>
              <a:t>etc.</a:t>
            </a:r>
            <a:endParaRPr lang="en-US" sz="2000" dirty="0">
              <a:latin typeface="Cambria"/>
              <a:cs typeface="Cambria"/>
            </a:endParaRPr>
          </a:p>
          <a:p>
            <a:pPr marL="239395">
              <a:lnSpc>
                <a:spcPct val="100000"/>
              </a:lnSpc>
              <a:spcBef>
                <a:spcPts val="600"/>
              </a:spcBef>
            </a:pPr>
            <a:r>
              <a:rPr lang="en-US" sz="2000" spc="-10" dirty="0">
                <a:latin typeface="Cambria"/>
                <a:cs typeface="Cambria"/>
              </a:rPr>
              <a:t>(Static</a:t>
            </a:r>
            <a:r>
              <a:rPr lang="en-US" sz="2000" spc="85" dirty="0">
                <a:latin typeface="Cambria"/>
                <a:cs typeface="Cambria"/>
              </a:rPr>
              <a:t> </a:t>
            </a:r>
            <a:r>
              <a:rPr lang="en-US" sz="2000" spc="15" dirty="0">
                <a:latin typeface="Cambria"/>
                <a:cs typeface="Cambria"/>
              </a:rPr>
              <a:t>circuit</a:t>
            </a:r>
            <a:r>
              <a:rPr lang="en-US" sz="2000" spc="65" dirty="0">
                <a:latin typeface="Cambria"/>
                <a:cs typeface="Cambria"/>
              </a:rPr>
              <a:t> </a:t>
            </a:r>
            <a:r>
              <a:rPr lang="en-US" sz="2000" spc="5" dirty="0">
                <a:latin typeface="Cambria"/>
                <a:cs typeface="Cambria"/>
              </a:rPr>
              <a:t>is</a:t>
            </a:r>
            <a:r>
              <a:rPr lang="en-US" sz="2000" spc="70" dirty="0">
                <a:latin typeface="Cambria"/>
                <a:cs typeface="Cambria"/>
              </a:rPr>
              <a:t> </a:t>
            </a:r>
            <a:r>
              <a:rPr lang="en-US" sz="2000" dirty="0">
                <a:latin typeface="Cambria"/>
                <a:cs typeface="Cambria"/>
              </a:rPr>
              <a:t>the</a:t>
            </a:r>
            <a:r>
              <a:rPr lang="en-US" sz="2000" spc="85" dirty="0">
                <a:latin typeface="Cambria"/>
                <a:cs typeface="Cambria"/>
              </a:rPr>
              <a:t> </a:t>
            </a:r>
            <a:r>
              <a:rPr lang="en-US" sz="2000" spc="45" dirty="0">
                <a:latin typeface="Cambria"/>
                <a:cs typeface="Cambria"/>
              </a:rPr>
              <a:t>measuring</a:t>
            </a:r>
            <a:r>
              <a:rPr lang="en-US" sz="2000" spc="80" dirty="0">
                <a:latin typeface="Cambria"/>
                <a:cs typeface="Cambria"/>
              </a:rPr>
              <a:t> </a:t>
            </a:r>
            <a:r>
              <a:rPr lang="en-US" sz="2000" spc="15" dirty="0">
                <a:latin typeface="Cambria"/>
                <a:cs typeface="Cambria"/>
              </a:rPr>
              <a:t>circuit</a:t>
            </a:r>
            <a:r>
              <a:rPr lang="en-US" sz="2000" spc="65" dirty="0">
                <a:latin typeface="Cambria"/>
                <a:cs typeface="Cambria"/>
              </a:rPr>
              <a:t> </a:t>
            </a:r>
            <a:r>
              <a:rPr lang="en-US" sz="2000" spc="215" dirty="0">
                <a:latin typeface="Cambria"/>
                <a:cs typeface="Cambria"/>
              </a:rPr>
              <a:t>&amp;</a:t>
            </a:r>
            <a:r>
              <a:rPr lang="en-US" sz="2000" spc="75" dirty="0">
                <a:latin typeface="Cambria"/>
                <a:cs typeface="Cambria"/>
              </a:rPr>
              <a:t> </a:t>
            </a:r>
            <a:r>
              <a:rPr lang="en-US" sz="2000" spc="40" dirty="0">
                <a:latin typeface="Cambria"/>
                <a:cs typeface="Cambria"/>
              </a:rPr>
              <a:t>no</a:t>
            </a:r>
            <a:r>
              <a:rPr lang="en-US" sz="2000" spc="80" dirty="0">
                <a:latin typeface="Cambria"/>
                <a:cs typeface="Cambria"/>
              </a:rPr>
              <a:t> </a:t>
            </a:r>
            <a:r>
              <a:rPr lang="en-US" sz="2000" spc="85" dirty="0">
                <a:latin typeface="Cambria"/>
                <a:cs typeface="Cambria"/>
              </a:rPr>
              <a:t>moving</a:t>
            </a:r>
            <a:r>
              <a:rPr lang="en-US" sz="2000" spc="80" dirty="0">
                <a:latin typeface="Cambria"/>
                <a:cs typeface="Cambria"/>
              </a:rPr>
              <a:t> </a:t>
            </a:r>
            <a:r>
              <a:rPr lang="en-US" sz="2000" spc="-15" dirty="0">
                <a:latin typeface="Cambria"/>
                <a:cs typeface="Cambria"/>
              </a:rPr>
              <a:t>parts)</a:t>
            </a:r>
            <a:endParaRPr lang="en-US" sz="2000" dirty="0">
              <a:latin typeface="Cambria"/>
              <a:cs typeface="Cambria"/>
            </a:endParaRPr>
          </a:p>
          <a:p>
            <a:pPr marL="285115" marR="5715" indent="-273050">
              <a:lnSpc>
                <a:spcPct val="100000"/>
              </a:lnSpc>
              <a:spcBef>
                <a:spcPts val="600"/>
              </a:spcBef>
              <a:buClr>
                <a:srgbClr val="FE8637"/>
              </a:buClr>
              <a:buSzPct val="68750"/>
              <a:buFont typeface="Wingdings"/>
              <a:buChar char=""/>
              <a:tabLst>
                <a:tab pos="285750" algn="l"/>
              </a:tabLst>
            </a:pPr>
            <a:r>
              <a:rPr lang="en-US" sz="2000" b="1" spc="-35" dirty="0">
                <a:solidFill>
                  <a:srgbClr val="FF0000"/>
                </a:solidFill>
                <a:latin typeface="Cambria"/>
                <a:cs typeface="Cambria"/>
              </a:rPr>
              <a:t>Microprocessor</a:t>
            </a:r>
            <a:r>
              <a:rPr lang="en-US" sz="2000" b="1" spc="-30" dirty="0">
                <a:solidFill>
                  <a:srgbClr val="FF0000"/>
                </a:solidFill>
                <a:latin typeface="Cambria"/>
                <a:cs typeface="Cambria"/>
              </a:rPr>
              <a:t> Based</a:t>
            </a:r>
            <a:r>
              <a:rPr lang="en-US" sz="2000" b="1" spc="-25" dirty="0">
                <a:solidFill>
                  <a:srgbClr val="FF0000"/>
                </a:solidFill>
                <a:latin typeface="Cambria"/>
                <a:cs typeface="Cambria"/>
              </a:rPr>
              <a:t> </a:t>
            </a:r>
            <a:r>
              <a:rPr lang="en-US" sz="2000" b="1" spc="10" dirty="0">
                <a:solidFill>
                  <a:srgbClr val="FF0000"/>
                </a:solidFill>
                <a:latin typeface="Cambria"/>
                <a:cs typeface="Cambria"/>
              </a:rPr>
              <a:t>Relay</a:t>
            </a:r>
            <a:r>
              <a:rPr lang="en-US" sz="2000" spc="10" dirty="0">
                <a:latin typeface="Cambria"/>
                <a:cs typeface="Cambria"/>
              </a:rPr>
              <a:t>:</a:t>
            </a:r>
            <a:r>
              <a:rPr lang="en-US" sz="2000" spc="15" dirty="0">
                <a:latin typeface="Cambria"/>
                <a:cs typeface="Cambria"/>
              </a:rPr>
              <a:t> </a:t>
            </a:r>
            <a:r>
              <a:rPr lang="en-US" sz="2000" spc="155" dirty="0">
                <a:latin typeface="Cambria"/>
                <a:cs typeface="Cambria"/>
              </a:rPr>
              <a:t>All </a:t>
            </a:r>
            <a:r>
              <a:rPr lang="en-US" sz="2000" spc="35" dirty="0">
                <a:latin typeface="Cambria"/>
                <a:cs typeface="Cambria"/>
              </a:rPr>
              <a:t>functions </a:t>
            </a:r>
            <a:r>
              <a:rPr lang="en-US" sz="2000" spc="50" dirty="0">
                <a:latin typeface="Cambria"/>
                <a:cs typeface="Cambria"/>
              </a:rPr>
              <a:t>of </a:t>
            </a:r>
            <a:r>
              <a:rPr lang="en-US" sz="2000" spc="25" dirty="0">
                <a:latin typeface="Cambria"/>
                <a:cs typeface="Cambria"/>
              </a:rPr>
              <a:t>a relay </a:t>
            </a:r>
            <a:r>
              <a:rPr lang="en-US" sz="2000" spc="30" dirty="0">
                <a:latin typeface="Cambria"/>
                <a:cs typeface="Cambria"/>
              </a:rPr>
              <a:t>can </a:t>
            </a:r>
            <a:r>
              <a:rPr lang="en-US" sz="2000" spc="-515" dirty="0">
                <a:latin typeface="Cambria"/>
                <a:cs typeface="Cambria"/>
              </a:rPr>
              <a:t> </a:t>
            </a:r>
            <a:r>
              <a:rPr lang="en-US" sz="2000" spc="45" dirty="0">
                <a:latin typeface="Cambria"/>
                <a:cs typeface="Cambria"/>
              </a:rPr>
              <a:t>done</a:t>
            </a:r>
            <a:r>
              <a:rPr lang="en-US" sz="2000" spc="75" dirty="0">
                <a:latin typeface="Cambria"/>
                <a:cs typeface="Cambria"/>
              </a:rPr>
              <a:t> </a:t>
            </a:r>
            <a:r>
              <a:rPr lang="en-US" sz="2000" spc="65" dirty="0">
                <a:latin typeface="Cambria"/>
                <a:cs typeface="Cambria"/>
              </a:rPr>
              <a:t>by</a:t>
            </a:r>
            <a:r>
              <a:rPr lang="en-US" sz="2000" spc="75" dirty="0">
                <a:latin typeface="Cambria"/>
                <a:cs typeface="Cambria"/>
              </a:rPr>
              <a:t> </a:t>
            </a:r>
            <a:r>
              <a:rPr lang="en-US" sz="2000" spc="65" dirty="0">
                <a:latin typeface="Cambria"/>
                <a:cs typeface="Cambria"/>
              </a:rPr>
              <a:t>using</a:t>
            </a:r>
            <a:r>
              <a:rPr lang="en-US" sz="2000" spc="70" dirty="0">
                <a:latin typeface="Cambria"/>
                <a:cs typeface="Cambria"/>
              </a:rPr>
              <a:t> </a:t>
            </a:r>
            <a:r>
              <a:rPr lang="en-US" sz="2000" spc="10" dirty="0">
                <a:latin typeface="Cambria"/>
                <a:cs typeface="Cambria"/>
              </a:rPr>
              <a:t>microprocessor</a:t>
            </a:r>
            <a:r>
              <a:rPr lang="en-US" sz="2000" spc="80" dirty="0">
                <a:latin typeface="Cambria"/>
                <a:cs typeface="Cambria"/>
              </a:rPr>
              <a:t> </a:t>
            </a:r>
            <a:r>
              <a:rPr lang="en-US" sz="2000" spc="105" dirty="0">
                <a:latin typeface="Cambria"/>
                <a:cs typeface="Cambria"/>
              </a:rPr>
              <a:t>.</a:t>
            </a:r>
            <a:r>
              <a:rPr lang="en-US" sz="2000" spc="80" dirty="0">
                <a:latin typeface="Cambria"/>
                <a:cs typeface="Cambria"/>
              </a:rPr>
              <a:t> </a:t>
            </a:r>
            <a:r>
              <a:rPr lang="en-US" sz="2000" spc="40" dirty="0">
                <a:latin typeface="Cambria"/>
                <a:cs typeface="Cambria"/>
              </a:rPr>
              <a:t>Relays</a:t>
            </a:r>
            <a:r>
              <a:rPr lang="en-US" sz="2000" spc="65" dirty="0">
                <a:latin typeface="Cambria"/>
                <a:cs typeface="Cambria"/>
              </a:rPr>
              <a:t> </a:t>
            </a:r>
            <a:r>
              <a:rPr lang="en-US" sz="2000" spc="-15" dirty="0">
                <a:latin typeface="Cambria"/>
                <a:cs typeface="Cambria"/>
              </a:rPr>
              <a:t>are</a:t>
            </a:r>
            <a:r>
              <a:rPr lang="en-US" sz="2000" spc="80" dirty="0">
                <a:latin typeface="Cambria"/>
                <a:cs typeface="Cambria"/>
              </a:rPr>
              <a:t> </a:t>
            </a:r>
            <a:r>
              <a:rPr lang="en-US" sz="2000" spc="45" dirty="0">
                <a:solidFill>
                  <a:srgbClr val="CC0066"/>
                </a:solidFill>
                <a:latin typeface="Cambria"/>
                <a:cs typeface="Cambria"/>
              </a:rPr>
              <a:t>programmable</a:t>
            </a:r>
            <a:r>
              <a:rPr lang="en-US" sz="2000" spc="45" dirty="0">
                <a:latin typeface="Cambria"/>
                <a:cs typeface="Cambria"/>
              </a:rPr>
              <a:t>.</a:t>
            </a:r>
            <a:endParaRPr lang="en-US" sz="2000" dirty="0">
              <a:latin typeface="Cambria"/>
              <a:cs typeface="Cambria"/>
            </a:endParaRPr>
          </a:p>
          <a:p>
            <a:pPr marL="927100">
              <a:lnSpc>
                <a:spcPct val="100000"/>
              </a:lnSpc>
              <a:spcBef>
                <a:spcPts val="600"/>
              </a:spcBef>
            </a:pPr>
            <a:r>
              <a:rPr lang="en-US" sz="2000" spc="75" dirty="0">
                <a:latin typeface="Cambria"/>
                <a:cs typeface="Cambria"/>
              </a:rPr>
              <a:t>µP</a:t>
            </a:r>
            <a:r>
              <a:rPr lang="en-US" sz="2000" spc="55" dirty="0">
                <a:latin typeface="Cambria"/>
                <a:cs typeface="Cambria"/>
              </a:rPr>
              <a:t> </a:t>
            </a:r>
            <a:r>
              <a:rPr lang="en-US" sz="2000" spc="30" dirty="0">
                <a:latin typeface="Cambria"/>
                <a:cs typeface="Cambria"/>
              </a:rPr>
              <a:t>can</a:t>
            </a:r>
            <a:r>
              <a:rPr lang="en-US" sz="2000" spc="75" dirty="0">
                <a:latin typeface="Cambria"/>
                <a:cs typeface="Cambria"/>
              </a:rPr>
              <a:t> </a:t>
            </a:r>
            <a:r>
              <a:rPr lang="en-US" sz="2000" spc="30" dirty="0">
                <a:solidFill>
                  <a:srgbClr val="CC0066"/>
                </a:solidFill>
                <a:latin typeface="Cambria"/>
                <a:cs typeface="Cambria"/>
              </a:rPr>
              <a:t>compare</a:t>
            </a:r>
            <a:r>
              <a:rPr lang="en-US" sz="2000" spc="60" dirty="0">
                <a:solidFill>
                  <a:srgbClr val="CC0066"/>
                </a:solidFill>
                <a:latin typeface="Cambria"/>
                <a:cs typeface="Cambria"/>
              </a:rPr>
              <a:t> </a:t>
            </a:r>
            <a:r>
              <a:rPr lang="en-US" sz="2000" spc="105" dirty="0">
                <a:latin typeface="Cambria"/>
                <a:cs typeface="Cambria"/>
              </a:rPr>
              <a:t>,</a:t>
            </a:r>
            <a:r>
              <a:rPr lang="en-US" sz="2000" spc="70" dirty="0">
                <a:latin typeface="Cambria"/>
                <a:cs typeface="Cambria"/>
              </a:rPr>
              <a:t> </a:t>
            </a:r>
            <a:r>
              <a:rPr lang="en-US" sz="2000" spc="45" dirty="0">
                <a:solidFill>
                  <a:srgbClr val="CC0066"/>
                </a:solidFill>
                <a:latin typeface="Cambria"/>
                <a:cs typeface="Cambria"/>
              </a:rPr>
              <a:t>compute</a:t>
            </a:r>
            <a:r>
              <a:rPr lang="en-US" sz="2000" spc="80" dirty="0">
                <a:solidFill>
                  <a:srgbClr val="CC0066"/>
                </a:solidFill>
                <a:latin typeface="Cambria"/>
                <a:cs typeface="Cambria"/>
              </a:rPr>
              <a:t> </a:t>
            </a:r>
            <a:r>
              <a:rPr lang="en-US" sz="2000" spc="70" dirty="0">
                <a:latin typeface="Cambria"/>
                <a:cs typeface="Cambria"/>
              </a:rPr>
              <a:t>and</a:t>
            </a:r>
            <a:r>
              <a:rPr lang="en-US" sz="2000" spc="65" dirty="0">
                <a:latin typeface="Cambria"/>
                <a:cs typeface="Cambria"/>
              </a:rPr>
              <a:t> </a:t>
            </a:r>
            <a:r>
              <a:rPr lang="en-US" sz="2000" spc="35" dirty="0">
                <a:solidFill>
                  <a:srgbClr val="CC0066"/>
                </a:solidFill>
                <a:latin typeface="Cambria"/>
                <a:cs typeface="Cambria"/>
              </a:rPr>
              <a:t>send</a:t>
            </a:r>
            <a:r>
              <a:rPr lang="en-US" sz="2000" spc="65" dirty="0">
                <a:solidFill>
                  <a:srgbClr val="CC0066"/>
                </a:solidFill>
                <a:latin typeface="Cambria"/>
                <a:cs typeface="Cambria"/>
              </a:rPr>
              <a:t> </a:t>
            </a:r>
            <a:r>
              <a:rPr lang="en-US" sz="2000" spc="10" dirty="0">
                <a:solidFill>
                  <a:srgbClr val="CC0066"/>
                </a:solidFill>
                <a:latin typeface="Cambria"/>
                <a:cs typeface="Cambria"/>
              </a:rPr>
              <a:t>trip</a:t>
            </a:r>
            <a:r>
              <a:rPr lang="en-US" sz="2000" spc="80" dirty="0">
                <a:solidFill>
                  <a:srgbClr val="CC0066"/>
                </a:solidFill>
                <a:latin typeface="Cambria"/>
                <a:cs typeface="Cambria"/>
              </a:rPr>
              <a:t> </a:t>
            </a:r>
            <a:r>
              <a:rPr lang="en-US" sz="2000" spc="45" dirty="0">
                <a:latin typeface="Cambria"/>
                <a:cs typeface="Cambria"/>
              </a:rPr>
              <a:t>signals.</a:t>
            </a:r>
            <a:endParaRPr lang="en-US" sz="2000" dirty="0">
              <a:latin typeface="Cambria"/>
              <a:cs typeface="Cambria"/>
            </a:endParaRPr>
          </a:p>
          <a:p>
            <a:endParaRPr lang="en-IN" dirty="0"/>
          </a:p>
        </p:txBody>
      </p:sp>
      <p:sp>
        <p:nvSpPr>
          <p:cNvPr id="4" name="Slide Number Placeholder 3">
            <a:extLst>
              <a:ext uri="{FF2B5EF4-FFF2-40B4-BE49-F238E27FC236}">
                <a16:creationId xmlns:a16="http://schemas.microsoft.com/office/drawing/2014/main" id="{9F85027B-A588-4A09-B911-FED6CFAB37B8}"/>
              </a:ext>
            </a:extLst>
          </p:cNvPr>
          <p:cNvSpPr>
            <a:spLocks noGrp="1"/>
          </p:cNvSpPr>
          <p:nvPr>
            <p:ph type="sldNum" sz="quarter" idx="12"/>
          </p:nvPr>
        </p:nvSpPr>
        <p:spPr/>
        <p:txBody>
          <a:bodyPr/>
          <a:lstStyle/>
          <a:p>
            <a:fld id="{CA9F79F9-620A-454C-B44A-099229A02D1C}" type="slidenum">
              <a:rPr lang="en-IN" smtClean="0"/>
              <a:pPr/>
              <a:t>35</a:t>
            </a:fld>
            <a:endParaRPr lang="en-IN"/>
          </a:p>
        </p:txBody>
      </p:sp>
      <p:pic>
        <p:nvPicPr>
          <p:cNvPr id="5" name="Picture 4">
            <a:extLst>
              <a:ext uri="{FF2B5EF4-FFF2-40B4-BE49-F238E27FC236}">
                <a16:creationId xmlns:a16="http://schemas.microsoft.com/office/drawing/2014/main" id="{3DE60554-0EE3-4E3A-837F-648885FEC9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537" y="251019"/>
            <a:ext cx="2290439" cy="737887"/>
          </a:xfrm>
          <a:prstGeom prst="rect">
            <a:avLst/>
          </a:prstGeom>
        </p:spPr>
      </p:pic>
    </p:spTree>
    <p:extLst>
      <p:ext uri="{BB962C8B-B14F-4D97-AF65-F5344CB8AC3E}">
        <p14:creationId xmlns:p14="http://schemas.microsoft.com/office/powerpoint/2010/main" val="2472445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57E64-2FA0-441A-B6AA-E6A173809292}"/>
              </a:ext>
            </a:extLst>
          </p:cNvPr>
          <p:cNvSpPr>
            <a:spLocks noGrp="1"/>
          </p:cNvSpPr>
          <p:nvPr>
            <p:ph type="title"/>
          </p:nvPr>
        </p:nvSpPr>
        <p:spPr/>
        <p:txBody>
          <a:bodyPr/>
          <a:lstStyle/>
          <a:p>
            <a:r>
              <a:rPr lang="en-US" dirty="0"/>
              <a:t>Relay Definitions</a:t>
            </a:r>
            <a:endParaRPr lang="en-IN" dirty="0"/>
          </a:p>
        </p:txBody>
      </p:sp>
      <p:sp>
        <p:nvSpPr>
          <p:cNvPr id="3" name="Content Placeholder 2">
            <a:extLst>
              <a:ext uri="{FF2B5EF4-FFF2-40B4-BE49-F238E27FC236}">
                <a16:creationId xmlns:a16="http://schemas.microsoft.com/office/drawing/2014/main" id="{6C888406-FD2B-432E-ADAE-FD089780473E}"/>
              </a:ext>
            </a:extLst>
          </p:cNvPr>
          <p:cNvSpPr>
            <a:spLocks noGrp="1"/>
          </p:cNvSpPr>
          <p:nvPr>
            <p:ph idx="1"/>
          </p:nvPr>
        </p:nvSpPr>
        <p:spPr>
          <a:xfrm>
            <a:off x="1097280" y="1845734"/>
            <a:ext cx="10408180" cy="4023360"/>
          </a:xfrm>
        </p:spPr>
        <p:txBody>
          <a:bodyPr>
            <a:normAutofit/>
          </a:bodyPr>
          <a:lstStyle/>
          <a:p>
            <a:pPr marL="285115" marR="6985" indent="-273050">
              <a:lnSpc>
                <a:spcPct val="100000"/>
              </a:lnSpc>
              <a:spcBef>
                <a:spcPts val="100"/>
              </a:spcBef>
              <a:buClr>
                <a:srgbClr val="FE8637"/>
              </a:buClr>
              <a:buSzPct val="68750"/>
              <a:buFont typeface="Wingdings"/>
              <a:buChar char=""/>
              <a:tabLst>
                <a:tab pos="285750" algn="l"/>
                <a:tab pos="1614170" algn="l"/>
                <a:tab pos="2630805" algn="l"/>
                <a:tab pos="2978150" algn="l"/>
                <a:tab pos="4264025" algn="l"/>
                <a:tab pos="4751705" algn="l"/>
                <a:tab pos="5318760" algn="l"/>
                <a:tab pos="6675120" algn="l"/>
                <a:tab pos="7086600" algn="l"/>
              </a:tabLst>
            </a:pPr>
            <a:r>
              <a:rPr lang="en-US" sz="2000" b="1" spc="60" dirty="0">
                <a:solidFill>
                  <a:srgbClr val="FF0000"/>
                </a:solidFill>
                <a:latin typeface="Cambria"/>
                <a:cs typeface="Cambria"/>
              </a:rPr>
              <a:t>T</a:t>
            </a:r>
            <a:r>
              <a:rPr lang="en-US" sz="2000" b="1" spc="25" dirty="0">
                <a:solidFill>
                  <a:srgbClr val="FF0000"/>
                </a:solidFill>
                <a:latin typeface="Cambria"/>
                <a:cs typeface="Cambria"/>
              </a:rPr>
              <a:t>h</a:t>
            </a:r>
            <a:r>
              <a:rPr lang="en-US" sz="2000" b="1" spc="-125" dirty="0">
                <a:solidFill>
                  <a:srgbClr val="FF0000"/>
                </a:solidFill>
                <a:latin typeface="Cambria"/>
                <a:cs typeface="Cambria"/>
              </a:rPr>
              <a:t>er</a:t>
            </a:r>
            <a:r>
              <a:rPr lang="en-US" sz="2000" b="1" spc="-5" dirty="0">
                <a:solidFill>
                  <a:srgbClr val="FF0000"/>
                </a:solidFill>
                <a:latin typeface="Cambria"/>
                <a:cs typeface="Cambria"/>
              </a:rPr>
              <a:t>m</a:t>
            </a:r>
            <a:r>
              <a:rPr lang="en-US" sz="2000" b="1" spc="-15" dirty="0">
                <a:solidFill>
                  <a:srgbClr val="FF0000"/>
                </a:solidFill>
                <a:latin typeface="Cambria"/>
                <a:cs typeface="Cambria"/>
              </a:rPr>
              <a:t>al</a:t>
            </a:r>
            <a:r>
              <a:rPr lang="en-US" sz="2000" b="1" dirty="0">
                <a:solidFill>
                  <a:srgbClr val="FF0000"/>
                </a:solidFill>
                <a:latin typeface="Cambria"/>
                <a:cs typeface="Cambria"/>
              </a:rPr>
              <a:t>	</a:t>
            </a:r>
            <a:r>
              <a:rPr lang="en-US" sz="2000" b="1" spc="150" dirty="0">
                <a:solidFill>
                  <a:srgbClr val="FF0000"/>
                </a:solidFill>
                <a:latin typeface="Cambria"/>
                <a:cs typeface="Cambria"/>
              </a:rPr>
              <a:t>R</a:t>
            </a:r>
            <a:r>
              <a:rPr lang="en-US" sz="2000" b="1" spc="-10" dirty="0">
                <a:solidFill>
                  <a:srgbClr val="FF0000"/>
                </a:solidFill>
                <a:latin typeface="Cambria"/>
                <a:cs typeface="Cambria"/>
              </a:rPr>
              <a:t>el</a:t>
            </a:r>
            <a:r>
              <a:rPr lang="en-US" sz="2000" b="1" spc="-15" dirty="0">
                <a:solidFill>
                  <a:srgbClr val="FF0000"/>
                </a:solidFill>
                <a:latin typeface="Cambria"/>
                <a:cs typeface="Cambria"/>
              </a:rPr>
              <a:t>a</a:t>
            </a:r>
            <a:r>
              <a:rPr lang="en-US" sz="2000" b="1" spc="-20" dirty="0">
                <a:solidFill>
                  <a:srgbClr val="FF0000"/>
                </a:solidFill>
                <a:latin typeface="Cambria"/>
                <a:cs typeface="Cambria"/>
              </a:rPr>
              <a:t>y</a:t>
            </a:r>
            <a:r>
              <a:rPr lang="en-US" sz="2000" spc="-35" dirty="0">
                <a:latin typeface="Cambria"/>
                <a:cs typeface="Cambria"/>
              </a:rPr>
              <a:t>:</a:t>
            </a:r>
            <a:r>
              <a:rPr lang="en-US" sz="2000" dirty="0">
                <a:latin typeface="Cambria"/>
                <a:cs typeface="Cambria"/>
              </a:rPr>
              <a:t>	</a:t>
            </a:r>
            <a:r>
              <a:rPr lang="en-US" sz="2000" spc="5" dirty="0">
                <a:latin typeface="Cambria"/>
                <a:cs typeface="Cambria"/>
              </a:rPr>
              <a:t>I</a:t>
            </a:r>
            <a:r>
              <a:rPr lang="en-US" sz="2000" dirty="0">
                <a:latin typeface="Cambria"/>
                <a:cs typeface="Cambria"/>
              </a:rPr>
              <a:t>t	</a:t>
            </a:r>
            <a:r>
              <a:rPr lang="en-US" sz="2000" spc="35" dirty="0">
                <a:latin typeface="Cambria"/>
                <a:cs typeface="Cambria"/>
              </a:rPr>
              <a:t>ope</a:t>
            </a:r>
            <a:r>
              <a:rPr lang="en-US" sz="2000" spc="-45" dirty="0">
                <a:latin typeface="Cambria"/>
                <a:cs typeface="Cambria"/>
              </a:rPr>
              <a:t>r</a:t>
            </a:r>
            <a:r>
              <a:rPr lang="en-US" sz="2000" spc="-10" dirty="0">
                <a:latin typeface="Cambria"/>
                <a:cs typeface="Cambria"/>
              </a:rPr>
              <a:t>a</a:t>
            </a:r>
            <a:r>
              <a:rPr lang="en-US" sz="2000" spc="-5" dirty="0">
                <a:latin typeface="Cambria"/>
                <a:cs typeface="Cambria"/>
              </a:rPr>
              <a:t>t</a:t>
            </a:r>
            <a:r>
              <a:rPr lang="en-US" sz="2000" spc="-25" dirty="0">
                <a:latin typeface="Cambria"/>
                <a:cs typeface="Cambria"/>
              </a:rPr>
              <a:t>e</a:t>
            </a:r>
            <a:r>
              <a:rPr lang="en-US" sz="2000" spc="-15" dirty="0">
                <a:latin typeface="Cambria"/>
                <a:cs typeface="Cambria"/>
              </a:rPr>
              <a:t>s</a:t>
            </a:r>
            <a:r>
              <a:rPr lang="en-US" sz="2000" dirty="0">
                <a:latin typeface="Cambria"/>
                <a:cs typeface="Cambria"/>
              </a:rPr>
              <a:t>	</a:t>
            </a:r>
            <a:r>
              <a:rPr lang="en-US" sz="2000" spc="40" dirty="0">
                <a:latin typeface="Cambria"/>
                <a:cs typeface="Cambria"/>
              </a:rPr>
              <a:t>o</a:t>
            </a:r>
            <a:r>
              <a:rPr lang="en-US" sz="2000" spc="45" dirty="0">
                <a:latin typeface="Cambria"/>
                <a:cs typeface="Cambria"/>
              </a:rPr>
              <a:t>n</a:t>
            </a:r>
            <a:r>
              <a:rPr lang="en-US" sz="2000" dirty="0">
                <a:latin typeface="Cambria"/>
                <a:cs typeface="Cambria"/>
              </a:rPr>
              <a:t>	</a:t>
            </a:r>
            <a:r>
              <a:rPr lang="en-US" sz="2000" spc="-25" dirty="0">
                <a:latin typeface="Cambria"/>
                <a:cs typeface="Cambria"/>
              </a:rPr>
              <a:t>t</a:t>
            </a:r>
            <a:r>
              <a:rPr lang="en-US" sz="2000" spc="20" dirty="0">
                <a:latin typeface="Cambria"/>
                <a:cs typeface="Cambria"/>
              </a:rPr>
              <a:t>he</a:t>
            </a:r>
            <a:r>
              <a:rPr lang="en-US" sz="2000" dirty="0">
                <a:latin typeface="Cambria"/>
                <a:cs typeface="Cambria"/>
              </a:rPr>
              <a:t>	</a:t>
            </a:r>
            <a:r>
              <a:rPr lang="en-US" sz="2000" spc="25" dirty="0">
                <a:latin typeface="Cambria"/>
                <a:cs typeface="Cambria"/>
              </a:rPr>
              <a:t>pr</a:t>
            </a:r>
            <a:r>
              <a:rPr lang="en-US" sz="2000" spc="35" dirty="0">
                <a:latin typeface="Cambria"/>
                <a:cs typeface="Cambria"/>
              </a:rPr>
              <a:t>i</a:t>
            </a:r>
            <a:r>
              <a:rPr lang="en-US" sz="2000" spc="50" dirty="0">
                <a:latin typeface="Cambria"/>
                <a:cs typeface="Cambria"/>
              </a:rPr>
              <a:t>n</a:t>
            </a:r>
            <a:r>
              <a:rPr lang="en-US" sz="2000" spc="5" dirty="0">
                <a:latin typeface="Cambria"/>
                <a:cs typeface="Cambria"/>
              </a:rPr>
              <a:t>c</a:t>
            </a:r>
            <a:r>
              <a:rPr lang="en-US" sz="2000" spc="65" dirty="0">
                <a:latin typeface="Cambria"/>
                <a:cs typeface="Cambria"/>
              </a:rPr>
              <a:t>ip</a:t>
            </a:r>
            <a:r>
              <a:rPr lang="en-US" sz="2000" spc="50" dirty="0">
                <a:latin typeface="Cambria"/>
                <a:cs typeface="Cambria"/>
              </a:rPr>
              <a:t>l</a:t>
            </a:r>
            <a:r>
              <a:rPr lang="en-US" sz="2000" spc="-25" dirty="0">
                <a:latin typeface="Cambria"/>
                <a:cs typeface="Cambria"/>
              </a:rPr>
              <a:t>e</a:t>
            </a:r>
            <a:r>
              <a:rPr lang="en-US" sz="2000" dirty="0">
                <a:latin typeface="Cambria"/>
                <a:cs typeface="Cambria"/>
              </a:rPr>
              <a:t>	</a:t>
            </a:r>
            <a:r>
              <a:rPr lang="en-US" sz="2000" spc="60" dirty="0">
                <a:latin typeface="Cambria"/>
                <a:cs typeface="Cambria"/>
              </a:rPr>
              <a:t>o</a:t>
            </a:r>
            <a:r>
              <a:rPr lang="en-US" sz="2000" spc="35" dirty="0">
                <a:latin typeface="Cambria"/>
                <a:cs typeface="Cambria"/>
              </a:rPr>
              <a:t>f</a:t>
            </a:r>
            <a:r>
              <a:rPr lang="en-US" sz="2000" dirty="0">
                <a:latin typeface="Cambria"/>
                <a:cs typeface="Cambria"/>
              </a:rPr>
              <a:t>	</a:t>
            </a:r>
            <a:r>
              <a:rPr lang="en-US" sz="2000" spc="30" dirty="0">
                <a:solidFill>
                  <a:srgbClr val="CC0066"/>
                </a:solidFill>
                <a:latin typeface="Cambria"/>
                <a:cs typeface="Cambria"/>
              </a:rPr>
              <a:t>El</a:t>
            </a:r>
            <a:r>
              <a:rPr lang="en-US" sz="2000" spc="40" dirty="0">
                <a:solidFill>
                  <a:srgbClr val="CC0066"/>
                </a:solidFill>
                <a:latin typeface="Cambria"/>
                <a:cs typeface="Cambria"/>
              </a:rPr>
              <a:t>e</a:t>
            </a:r>
            <a:r>
              <a:rPr lang="en-US" sz="2000" spc="5" dirty="0">
                <a:solidFill>
                  <a:srgbClr val="CC0066"/>
                </a:solidFill>
                <a:latin typeface="Cambria"/>
                <a:cs typeface="Cambria"/>
              </a:rPr>
              <a:t>c</a:t>
            </a:r>
            <a:r>
              <a:rPr lang="en-US" sz="2000" spc="-40" dirty="0">
                <a:solidFill>
                  <a:srgbClr val="CC0066"/>
                </a:solidFill>
                <a:latin typeface="Cambria"/>
                <a:cs typeface="Cambria"/>
              </a:rPr>
              <a:t>t</a:t>
            </a:r>
            <a:r>
              <a:rPr lang="en-US" sz="2000" spc="-35" dirty="0">
                <a:solidFill>
                  <a:srgbClr val="CC0066"/>
                </a:solidFill>
                <a:latin typeface="Cambria"/>
                <a:cs typeface="Cambria"/>
              </a:rPr>
              <a:t>r</a:t>
            </a:r>
            <a:r>
              <a:rPr lang="en-US" sz="2000" spc="30" dirty="0">
                <a:solidFill>
                  <a:srgbClr val="CC0066"/>
                </a:solidFill>
                <a:latin typeface="Cambria"/>
                <a:cs typeface="Cambria"/>
              </a:rPr>
              <a:t>o</a:t>
            </a:r>
            <a:r>
              <a:rPr lang="en-US" sz="2000" dirty="0">
                <a:solidFill>
                  <a:srgbClr val="CC0066"/>
                </a:solidFill>
                <a:latin typeface="Cambria"/>
                <a:cs typeface="Cambria"/>
              </a:rPr>
              <a:t>-  </a:t>
            </a:r>
            <a:r>
              <a:rPr lang="en-US" sz="2000" spc="20" dirty="0">
                <a:solidFill>
                  <a:srgbClr val="CC0066"/>
                </a:solidFill>
                <a:latin typeface="Cambria"/>
                <a:cs typeface="Cambria"/>
              </a:rPr>
              <a:t>thermal</a:t>
            </a:r>
            <a:r>
              <a:rPr lang="en-US" sz="2000" spc="75" dirty="0">
                <a:solidFill>
                  <a:srgbClr val="CC0066"/>
                </a:solidFill>
                <a:latin typeface="Cambria"/>
                <a:cs typeface="Cambria"/>
              </a:rPr>
              <a:t> </a:t>
            </a:r>
            <a:r>
              <a:rPr lang="en-US" sz="2000" spc="25" dirty="0">
                <a:latin typeface="Cambria"/>
                <a:cs typeface="Cambria"/>
              </a:rPr>
              <a:t>effect.</a:t>
            </a:r>
            <a:endParaRPr lang="en-US" sz="2000" dirty="0">
              <a:latin typeface="Cambria"/>
              <a:cs typeface="Cambria"/>
            </a:endParaRPr>
          </a:p>
          <a:p>
            <a:pPr marL="285115" marR="5080" indent="-273050">
              <a:lnSpc>
                <a:spcPct val="100000"/>
              </a:lnSpc>
              <a:spcBef>
                <a:spcPts val="600"/>
              </a:spcBef>
              <a:buClr>
                <a:srgbClr val="FE8637"/>
              </a:buClr>
              <a:buSzPct val="68750"/>
              <a:buFont typeface="Wingdings"/>
              <a:buChar char=""/>
              <a:tabLst>
                <a:tab pos="285750" algn="l"/>
                <a:tab pos="1771014" algn="l"/>
                <a:tab pos="2910840" algn="l"/>
                <a:tab pos="3857625" algn="l"/>
                <a:tab pos="5402580" algn="l"/>
                <a:tab pos="6092825" algn="l"/>
                <a:tab pos="7847330" algn="l"/>
              </a:tabLst>
            </a:pPr>
            <a:r>
              <a:rPr lang="en-US" sz="2000" b="1" spc="105" dirty="0">
                <a:solidFill>
                  <a:srgbClr val="FF0000"/>
                </a:solidFill>
                <a:latin typeface="Cambria"/>
                <a:cs typeface="Cambria"/>
              </a:rPr>
              <a:t>Dis</a:t>
            </a:r>
            <a:r>
              <a:rPr lang="en-US" sz="2000" b="1" spc="-70" dirty="0">
                <a:solidFill>
                  <a:srgbClr val="FF0000"/>
                </a:solidFill>
                <a:latin typeface="Cambria"/>
                <a:cs typeface="Cambria"/>
              </a:rPr>
              <a:t>t</a:t>
            </a:r>
            <a:r>
              <a:rPr lang="en-US" sz="2000" b="1" spc="-114" dirty="0">
                <a:solidFill>
                  <a:srgbClr val="FF0000"/>
                </a:solidFill>
                <a:latin typeface="Cambria"/>
                <a:cs typeface="Cambria"/>
              </a:rPr>
              <a:t>a</a:t>
            </a:r>
            <a:r>
              <a:rPr lang="en-US" sz="2000" b="1" spc="10" dirty="0">
                <a:solidFill>
                  <a:srgbClr val="FF0000"/>
                </a:solidFill>
                <a:latin typeface="Cambria"/>
                <a:cs typeface="Cambria"/>
              </a:rPr>
              <a:t>n</a:t>
            </a:r>
            <a:r>
              <a:rPr lang="en-US" sz="2000" b="1" spc="-60" dirty="0">
                <a:solidFill>
                  <a:srgbClr val="FF0000"/>
                </a:solidFill>
                <a:latin typeface="Cambria"/>
                <a:cs typeface="Cambria"/>
              </a:rPr>
              <a:t>c</a:t>
            </a:r>
            <a:r>
              <a:rPr lang="en-US" sz="2000" b="1" spc="-75" dirty="0">
                <a:solidFill>
                  <a:srgbClr val="FF0000"/>
                </a:solidFill>
                <a:latin typeface="Cambria"/>
                <a:cs typeface="Cambria"/>
              </a:rPr>
              <a:t>e</a:t>
            </a:r>
            <a:r>
              <a:rPr lang="en-US" sz="2000" b="1" dirty="0">
                <a:solidFill>
                  <a:srgbClr val="FF0000"/>
                </a:solidFill>
                <a:latin typeface="Cambria"/>
                <a:cs typeface="Cambria"/>
              </a:rPr>
              <a:t>	</a:t>
            </a:r>
            <a:r>
              <a:rPr lang="en-US" sz="2000" b="1" spc="135" dirty="0">
                <a:solidFill>
                  <a:srgbClr val="FF0000"/>
                </a:solidFill>
                <a:latin typeface="Cambria"/>
                <a:cs typeface="Cambria"/>
              </a:rPr>
              <a:t>R</a:t>
            </a:r>
            <a:r>
              <a:rPr lang="en-US" sz="2000" b="1" spc="-10" dirty="0">
                <a:solidFill>
                  <a:srgbClr val="FF0000"/>
                </a:solidFill>
                <a:latin typeface="Cambria"/>
                <a:cs typeface="Cambria"/>
              </a:rPr>
              <a:t>el</a:t>
            </a:r>
            <a:r>
              <a:rPr lang="en-US" sz="2000" b="1" spc="-15" dirty="0">
                <a:solidFill>
                  <a:srgbClr val="FF0000"/>
                </a:solidFill>
                <a:latin typeface="Cambria"/>
                <a:cs typeface="Cambria"/>
              </a:rPr>
              <a:t>a</a:t>
            </a:r>
            <a:r>
              <a:rPr lang="en-US" sz="2000" b="1" spc="-20" dirty="0">
                <a:solidFill>
                  <a:srgbClr val="FF0000"/>
                </a:solidFill>
                <a:latin typeface="Cambria"/>
                <a:cs typeface="Cambria"/>
              </a:rPr>
              <a:t>y</a:t>
            </a:r>
            <a:r>
              <a:rPr lang="en-US" sz="2000" spc="-35" dirty="0">
                <a:latin typeface="Cambria"/>
                <a:cs typeface="Cambria"/>
              </a:rPr>
              <a:t>:</a:t>
            </a:r>
            <a:r>
              <a:rPr lang="en-US" sz="2000" dirty="0">
                <a:latin typeface="Cambria"/>
                <a:cs typeface="Cambria"/>
              </a:rPr>
              <a:t>	</a:t>
            </a:r>
            <a:r>
              <a:rPr lang="en-US" sz="2000" spc="-35" dirty="0">
                <a:latin typeface="Cambria"/>
                <a:cs typeface="Cambria"/>
              </a:rPr>
              <a:t>re</a:t>
            </a:r>
            <a:r>
              <a:rPr lang="en-US" sz="2000" spc="50" dirty="0">
                <a:latin typeface="Cambria"/>
                <a:cs typeface="Cambria"/>
              </a:rPr>
              <a:t>l</a:t>
            </a:r>
            <a:r>
              <a:rPr lang="en-US" sz="2000" spc="75" dirty="0">
                <a:latin typeface="Cambria"/>
                <a:cs typeface="Cambria"/>
              </a:rPr>
              <a:t>ay</a:t>
            </a:r>
            <a:r>
              <a:rPr lang="en-US" sz="2000" dirty="0">
                <a:latin typeface="Cambria"/>
                <a:cs typeface="Cambria"/>
              </a:rPr>
              <a:t>	</a:t>
            </a:r>
            <a:r>
              <a:rPr lang="en-US" sz="2000" spc="125" dirty="0">
                <a:latin typeface="Cambria"/>
                <a:cs typeface="Cambria"/>
              </a:rPr>
              <a:t>m</a:t>
            </a:r>
            <a:r>
              <a:rPr lang="en-US" sz="2000" spc="-5" dirty="0">
                <a:latin typeface="Cambria"/>
                <a:cs typeface="Cambria"/>
              </a:rPr>
              <a:t>eas</a:t>
            </a:r>
            <a:r>
              <a:rPr lang="en-US" sz="2000" spc="110" dirty="0">
                <a:latin typeface="Cambria"/>
                <a:cs typeface="Cambria"/>
              </a:rPr>
              <a:t>u</a:t>
            </a:r>
            <a:r>
              <a:rPr lang="en-US" sz="2000" spc="-45" dirty="0">
                <a:latin typeface="Cambria"/>
                <a:cs typeface="Cambria"/>
              </a:rPr>
              <a:t>r</a:t>
            </a:r>
            <a:r>
              <a:rPr lang="en-US" sz="2000" spc="-20" dirty="0">
                <a:latin typeface="Cambria"/>
                <a:cs typeface="Cambria"/>
              </a:rPr>
              <a:t>es</a:t>
            </a:r>
            <a:r>
              <a:rPr lang="en-US" sz="2000" dirty="0">
                <a:latin typeface="Cambria"/>
                <a:cs typeface="Cambria"/>
              </a:rPr>
              <a:t>	</a:t>
            </a:r>
            <a:r>
              <a:rPr lang="en-US" sz="2000" spc="-35" dirty="0">
                <a:latin typeface="Cambria"/>
                <a:cs typeface="Cambria"/>
              </a:rPr>
              <a:t>t</a:t>
            </a:r>
            <a:r>
              <a:rPr lang="en-US" sz="2000" spc="20" dirty="0">
                <a:latin typeface="Cambria"/>
                <a:cs typeface="Cambria"/>
              </a:rPr>
              <a:t>he</a:t>
            </a:r>
            <a:r>
              <a:rPr lang="en-US" sz="2000" dirty="0">
                <a:latin typeface="Cambria"/>
                <a:cs typeface="Cambria"/>
              </a:rPr>
              <a:t>	</a:t>
            </a:r>
            <a:r>
              <a:rPr lang="en-US" sz="2000" spc="35" dirty="0">
                <a:solidFill>
                  <a:srgbClr val="CC0066"/>
                </a:solidFill>
                <a:latin typeface="Cambria"/>
                <a:cs typeface="Cambria"/>
              </a:rPr>
              <a:t>i</a:t>
            </a:r>
            <a:r>
              <a:rPr lang="en-US" sz="2000" spc="125" dirty="0">
                <a:solidFill>
                  <a:srgbClr val="CC0066"/>
                </a:solidFill>
                <a:latin typeface="Cambria"/>
                <a:cs typeface="Cambria"/>
              </a:rPr>
              <a:t>m</a:t>
            </a:r>
            <a:r>
              <a:rPr lang="en-US" sz="2000" spc="40" dirty="0">
                <a:solidFill>
                  <a:srgbClr val="CC0066"/>
                </a:solidFill>
                <a:latin typeface="Cambria"/>
                <a:cs typeface="Cambria"/>
              </a:rPr>
              <a:t>pe</a:t>
            </a:r>
            <a:r>
              <a:rPr lang="en-US" sz="2000" spc="50" dirty="0">
                <a:solidFill>
                  <a:srgbClr val="CC0066"/>
                </a:solidFill>
                <a:latin typeface="Cambria"/>
                <a:cs typeface="Cambria"/>
              </a:rPr>
              <a:t>dan</a:t>
            </a:r>
            <a:r>
              <a:rPr lang="en-US" sz="2000" spc="45" dirty="0">
                <a:solidFill>
                  <a:srgbClr val="CC0066"/>
                </a:solidFill>
                <a:latin typeface="Cambria"/>
                <a:cs typeface="Cambria"/>
              </a:rPr>
              <a:t>c</a:t>
            </a:r>
            <a:r>
              <a:rPr lang="en-US" sz="2000" spc="-25" dirty="0">
                <a:solidFill>
                  <a:srgbClr val="CC0066"/>
                </a:solidFill>
                <a:latin typeface="Cambria"/>
                <a:cs typeface="Cambria"/>
              </a:rPr>
              <a:t>e</a:t>
            </a:r>
            <a:r>
              <a:rPr lang="en-US" sz="2000" dirty="0">
                <a:solidFill>
                  <a:srgbClr val="CC0066"/>
                </a:solidFill>
                <a:latin typeface="Cambria"/>
                <a:cs typeface="Cambria"/>
              </a:rPr>
              <a:t>	</a:t>
            </a:r>
            <a:r>
              <a:rPr lang="en-US" sz="2000" spc="-10" dirty="0">
                <a:latin typeface="Cambria"/>
                <a:cs typeface="Cambria"/>
              </a:rPr>
              <a:t>or  </a:t>
            </a:r>
            <a:r>
              <a:rPr lang="en-US" sz="2000" dirty="0">
                <a:solidFill>
                  <a:srgbClr val="CC0066"/>
                </a:solidFill>
                <a:latin typeface="Cambria"/>
                <a:cs typeface="Cambria"/>
              </a:rPr>
              <a:t>reactance</a:t>
            </a:r>
            <a:r>
              <a:rPr lang="en-US" sz="2000" spc="55" dirty="0">
                <a:solidFill>
                  <a:srgbClr val="CC0066"/>
                </a:solidFill>
                <a:latin typeface="Cambria"/>
                <a:cs typeface="Cambria"/>
              </a:rPr>
              <a:t> </a:t>
            </a:r>
            <a:r>
              <a:rPr lang="en-US" sz="2000" spc="-10" dirty="0">
                <a:latin typeface="Cambria"/>
                <a:cs typeface="Cambria"/>
              </a:rPr>
              <a:t>or</a:t>
            </a:r>
            <a:r>
              <a:rPr lang="en-US" sz="2000" spc="80" dirty="0">
                <a:latin typeface="Cambria"/>
                <a:cs typeface="Cambria"/>
              </a:rPr>
              <a:t> </a:t>
            </a:r>
            <a:r>
              <a:rPr lang="en-US" sz="2000" spc="35" dirty="0">
                <a:solidFill>
                  <a:srgbClr val="CC0066"/>
                </a:solidFill>
                <a:latin typeface="Cambria"/>
                <a:cs typeface="Cambria"/>
              </a:rPr>
              <a:t>admittance</a:t>
            </a:r>
            <a:r>
              <a:rPr lang="en-US" sz="2000" spc="35" dirty="0">
                <a:latin typeface="Cambria"/>
                <a:cs typeface="Cambria"/>
              </a:rPr>
              <a:t>.</a:t>
            </a:r>
            <a:endParaRPr lang="en-US" sz="2000" dirty="0">
              <a:latin typeface="Cambria"/>
              <a:cs typeface="Cambria"/>
            </a:endParaRPr>
          </a:p>
          <a:p>
            <a:pPr marL="285115" marR="6985" indent="-273050">
              <a:lnSpc>
                <a:spcPct val="100000"/>
              </a:lnSpc>
              <a:spcBef>
                <a:spcPts val="600"/>
              </a:spcBef>
              <a:buClr>
                <a:srgbClr val="FE8637"/>
              </a:buClr>
              <a:buSzPct val="68750"/>
              <a:buFont typeface="Wingdings"/>
              <a:buChar char=""/>
              <a:tabLst>
                <a:tab pos="285750" algn="l"/>
              </a:tabLst>
            </a:pPr>
            <a:r>
              <a:rPr lang="en-US" sz="2000" b="1" spc="-15" dirty="0">
                <a:solidFill>
                  <a:srgbClr val="FF0000"/>
                </a:solidFill>
                <a:latin typeface="Cambria"/>
                <a:cs typeface="Cambria"/>
              </a:rPr>
              <a:t>Impedance</a:t>
            </a:r>
            <a:r>
              <a:rPr lang="en-US" sz="2000" b="1" spc="450" dirty="0">
                <a:solidFill>
                  <a:srgbClr val="FF0000"/>
                </a:solidFill>
                <a:latin typeface="Cambria"/>
                <a:cs typeface="Cambria"/>
              </a:rPr>
              <a:t> </a:t>
            </a:r>
            <a:r>
              <a:rPr lang="en-US" sz="2000" b="1" spc="10" dirty="0">
                <a:solidFill>
                  <a:srgbClr val="FF0000"/>
                </a:solidFill>
                <a:latin typeface="Cambria"/>
                <a:cs typeface="Cambria"/>
              </a:rPr>
              <a:t>Relay</a:t>
            </a:r>
            <a:r>
              <a:rPr lang="en-US" sz="2000" spc="10" dirty="0">
                <a:latin typeface="Cambria"/>
                <a:cs typeface="Cambria"/>
              </a:rPr>
              <a:t>:</a:t>
            </a:r>
            <a:r>
              <a:rPr lang="en-US" sz="2000" spc="459" dirty="0">
                <a:latin typeface="Cambria"/>
                <a:cs typeface="Cambria"/>
              </a:rPr>
              <a:t> </a:t>
            </a:r>
            <a:r>
              <a:rPr lang="en-US" sz="2000" spc="25" dirty="0">
                <a:latin typeface="Cambria"/>
                <a:cs typeface="Cambria"/>
              </a:rPr>
              <a:t>relay</a:t>
            </a:r>
            <a:r>
              <a:rPr lang="en-US" sz="2000" spc="459" dirty="0">
                <a:latin typeface="Cambria"/>
                <a:cs typeface="Cambria"/>
              </a:rPr>
              <a:t> </a:t>
            </a:r>
            <a:r>
              <a:rPr lang="en-US" sz="2000" spc="15" dirty="0">
                <a:latin typeface="Cambria"/>
                <a:cs typeface="Cambria"/>
              </a:rPr>
              <a:t>measures</a:t>
            </a:r>
            <a:r>
              <a:rPr lang="en-US" sz="2000" spc="465" dirty="0">
                <a:latin typeface="Cambria"/>
                <a:cs typeface="Cambria"/>
              </a:rPr>
              <a:t> </a:t>
            </a:r>
            <a:r>
              <a:rPr lang="en-US" sz="2000" dirty="0">
                <a:latin typeface="Cambria"/>
                <a:cs typeface="Cambria"/>
              </a:rPr>
              <a:t>the</a:t>
            </a:r>
            <a:r>
              <a:rPr lang="en-US" sz="2000" spc="465" dirty="0">
                <a:latin typeface="Cambria"/>
                <a:cs typeface="Cambria"/>
              </a:rPr>
              <a:t> </a:t>
            </a:r>
            <a:r>
              <a:rPr lang="en-US" sz="2000" spc="45" dirty="0">
                <a:solidFill>
                  <a:srgbClr val="CC0066"/>
                </a:solidFill>
                <a:latin typeface="Cambria"/>
                <a:cs typeface="Cambria"/>
              </a:rPr>
              <a:t>impedance</a:t>
            </a:r>
            <a:r>
              <a:rPr lang="en-US" sz="2000" spc="465" dirty="0">
                <a:solidFill>
                  <a:srgbClr val="CC0066"/>
                </a:solidFill>
                <a:latin typeface="Cambria"/>
                <a:cs typeface="Cambria"/>
              </a:rPr>
              <a:t> </a:t>
            </a:r>
            <a:r>
              <a:rPr lang="en-US" sz="2000" spc="50" dirty="0">
                <a:latin typeface="Cambria"/>
                <a:cs typeface="Cambria"/>
              </a:rPr>
              <a:t>of</a:t>
            </a:r>
            <a:r>
              <a:rPr lang="en-US" sz="2000" spc="455" dirty="0">
                <a:latin typeface="Cambria"/>
                <a:cs typeface="Cambria"/>
              </a:rPr>
              <a:t> </a:t>
            </a:r>
            <a:r>
              <a:rPr lang="en-US" sz="2000" spc="5" dirty="0">
                <a:latin typeface="Cambria"/>
                <a:cs typeface="Cambria"/>
              </a:rPr>
              <a:t>the </a:t>
            </a:r>
            <a:r>
              <a:rPr lang="en-US" sz="2000" spc="-515" dirty="0">
                <a:latin typeface="Cambria"/>
                <a:cs typeface="Cambria"/>
              </a:rPr>
              <a:t> </a:t>
            </a:r>
            <a:r>
              <a:rPr lang="en-US" sz="2000" spc="15" dirty="0">
                <a:latin typeface="Cambria"/>
                <a:cs typeface="Cambria"/>
              </a:rPr>
              <a:t>transmission</a:t>
            </a:r>
            <a:r>
              <a:rPr lang="en-US" sz="2000" spc="60" dirty="0">
                <a:latin typeface="Cambria"/>
                <a:cs typeface="Cambria"/>
              </a:rPr>
              <a:t> </a:t>
            </a:r>
            <a:r>
              <a:rPr lang="en-US" sz="2000" spc="40" dirty="0">
                <a:latin typeface="Cambria"/>
                <a:cs typeface="Cambria"/>
              </a:rPr>
              <a:t>line.</a:t>
            </a:r>
            <a:endParaRPr lang="en-US" sz="2000" dirty="0">
              <a:latin typeface="Cambria"/>
              <a:cs typeface="Cambria"/>
            </a:endParaRPr>
          </a:p>
          <a:p>
            <a:pPr marL="285115" marR="7620" indent="-273050">
              <a:lnSpc>
                <a:spcPct val="100000"/>
              </a:lnSpc>
              <a:spcBef>
                <a:spcPts val="600"/>
              </a:spcBef>
              <a:buClr>
                <a:srgbClr val="FE8637"/>
              </a:buClr>
              <a:buSzPct val="68750"/>
              <a:buFont typeface="Wingdings"/>
              <a:buChar char=""/>
              <a:tabLst>
                <a:tab pos="285750" algn="l"/>
                <a:tab pos="1850389" algn="l"/>
                <a:tab pos="2901950" algn="l"/>
                <a:tab pos="3758565" algn="l"/>
                <a:tab pos="5215255" algn="l"/>
                <a:tab pos="5815965" algn="l"/>
                <a:tab pos="7260590" algn="l"/>
                <a:tab pos="7708265" algn="l"/>
              </a:tabLst>
            </a:pPr>
            <a:r>
              <a:rPr lang="en-US" sz="2000" b="1" spc="135" dirty="0">
                <a:solidFill>
                  <a:srgbClr val="FF0000"/>
                </a:solidFill>
                <a:latin typeface="Cambria"/>
                <a:cs typeface="Cambria"/>
              </a:rPr>
              <a:t>R</a:t>
            </a:r>
            <a:r>
              <a:rPr lang="en-US" sz="2000" b="1" spc="-75" dirty="0">
                <a:solidFill>
                  <a:srgbClr val="FF0000"/>
                </a:solidFill>
                <a:latin typeface="Cambria"/>
                <a:cs typeface="Cambria"/>
              </a:rPr>
              <a:t>eac</a:t>
            </a:r>
            <a:r>
              <a:rPr lang="en-US" sz="2000" b="1" spc="-80" dirty="0">
                <a:solidFill>
                  <a:srgbClr val="FF0000"/>
                </a:solidFill>
                <a:latin typeface="Cambria"/>
                <a:cs typeface="Cambria"/>
              </a:rPr>
              <a:t>t</a:t>
            </a:r>
            <a:r>
              <a:rPr lang="en-US" sz="2000" b="1" spc="-35" dirty="0">
                <a:solidFill>
                  <a:srgbClr val="FF0000"/>
                </a:solidFill>
                <a:latin typeface="Cambria"/>
                <a:cs typeface="Cambria"/>
              </a:rPr>
              <a:t>a</a:t>
            </a:r>
            <a:r>
              <a:rPr lang="en-US" sz="2000" b="1" spc="-45" dirty="0">
                <a:solidFill>
                  <a:srgbClr val="FF0000"/>
                </a:solidFill>
                <a:latin typeface="Cambria"/>
                <a:cs typeface="Cambria"/>
              </a:rPr>
              <a:t>n</a:t>
            </a:r>
            <a:r>
              <a:rPr lang="en-US" sz="2000" b="1" spc="-60" dirty="0">
                <a:solidFill>
                  <a:srgbClr val="FF0000"/>
                </a:solidFill>
                <a:latin typeface="Cambria"/>
                <a:cs typeface="Cambria"/>
              </a:rPr>
              <a:t>c</a:t>
            </a:r>
            <a:r>
              <a:rPr lang="en-US" sz="2000" b="1" spc="-75" dirty="0">
                <a:solidFill>
                  <a:srgbClr val="FF0000"/>
                </a:solidFill>
                <a:latin typeface="Cambria"/>
                <a:cs typeface="Cambria"/>
              </a:rPr>
              <a:t>e</a:t>
            </a:r>
            <a:r>
              <a:rPr lang="en-US" sz="2000" b="1" dirty="0">
                <a:solidFill>
                  <a:srgbClr val="FF0000"/>
                </a:solidFill>
                <a:latin typeface="Cambria"/>
                <a:cs typeface="Cambria"/>
              </a:rPr>
              <a:t>	</a:t>
            </a:r>
            <a:r>
              <a:rPr lang="en-US" sz="2000" b="1" spc="135" dirty="0">
                <a:solidFill>
                  <a:srgbClr val="FF0000"/>
                </a:solidFill>
                <a:latin typeface="Cambria"/>
                <a:cs typeface="Cambria"/>
              </a:rPr>
              <a:t>R</a:t>
            </a:r>
            <a:r>
              <a:rPr lang="en-US" sz="2000" b="1" spc="-10" dirty="0">
                <a:solidFill>
                  <a:srgbClr val="FF0000"/>
                </a:solidFill>
                <a:latin typeface="Cambria"/>
                <a:cs typeface="Cambria"/>
              </a:rPr>
              <a:t>el</a:t>
            </a:r>
            <a:r>
              <a:rPr lang="en-US" sz="2000" b="1" spc="-15" dirty="0">
                <a:solidFill>
                  <a:srgbClr val="FF0000"/>
                </a:solidFill>
                <a:latin typeface="Cambria"/>
                <a:cs typeface="Cambria"/>
              </a:rPr>
              <a:t>a</a:t>
            </a:r>
            <a:r>
              <a:rPr lang="en-US" sz="2000" b="1" spc="-20" dirty="0">
                <a:solidFill>
                  <a:srgbClr val="FF0000"/>
                </a:solidFill>
                <a:latin typeface="Cambria"/>
                <a:cs typeface="Cambria"/>
              </a:rPr>
              <a:t>y</a:t>
            </a:r>
            <a:r>
              <a:rPr lang="en-US" sz="2000" spc="-35" dirty="0">
                <a:latin typeface="Cambria"/>
                <a:cs typeface="Cambria"/>
              </a:rPr>
              <a:t>:</a:t>
            </a:r>
            <a:r>
              <a:rPr lang="en-US" sz="2000" dirty="0">
                <a:latin typeface="Cambria"/>
                <a:cs typeface="Cambria"/>
              </a:rPr>
              <a:t>	</a:t>
            </a:r>
            <a:r>
              <a:rPr lang="en-US" sz="2000" spc="-35" dirty="0">
                <a:latin typeface="Cambria"/>
                <a:cs typeface="Cambria"/>
              </a:rPr>
              <a:t>r</a:t>
            </a:r>
            <a:r>
              <a:rPr lang="en-US" sz="2000" spc="-30" dirty="0">
                <a:latin typeface="Cambria"/>
                <a:cs typeface="Cambria"/>
              </a:rPr>
              <a:t>e</a:t>
            </a:r>
            <a:r>
              <a:rPr lang="en-US" sz="2000" spc="40" dirty="0">
                <a:latin typeface="Cambria"/>
                <a:cs typeface="Cambria"/>
              </a:rPr>
              <a:t>l</a:t>
            </a:r>
            <a:r>
              <a:rPr lang="en-US" sz="2000" spc="75" dirty="0">
                <a:latin typeface="Cambria"/>
                <a:cs typeface="Cambria"/>
              </a:rPr>
              <a:t>ay</a:t>
            </a:r>
            <a:r>
              <a:rPr lang="en-US" sz="2000" dirty="0">
                <a:latin typeface="Cambria"/>
                <a:cs typeface="Cambria"/>
              </a:rPr>
              <a:t>	</a:t>
            </a:r>
            <a:r>
              <a:rPr lang="en-US" sz="2000" spc="125" dirty="0">
                <a:latin typeface="Cambria"/>
                <a:cs typeface="Cambria"/>
              </a:rPr>
              <a:t>m</a:t>
            </a:r>
            <a:r>
              <a:rPr lang="en-US" sz="2000" spc="-5" dirty="0">
                <a:latin typeface="Cambria"/>
                <a:cs typeface="Cambria"/>
              </a:rPr>
              <a:t>eas</a:t>
            </a:r>
            <a:r>
              <a:rPr lang="en-US" sz="2000" spc="120" dirty="0">
                <a:latin typeface="Cambria"/>
                <a:cs typeface="Cambria"/>
              </a:rPr>
              <a:t>u</a:t>
            </a:r>
            <a:r>
              <a:rPr lang="en-US" sz="2000" spc="-45" dirty="0">
                <a:latin typeface="Cambria"/>
                <a:cs typeface="Cambria"/>
              </a:rPr>
              <a:t>r</a:t>
            </a:r>
            <a:r>
              <a:rPr lang="en-US" sz="2000" spc="-20" dirty="0">
                <a:latin typeface="Cambria"/>
                <a:cs typeface="Cambria"/>
              </a:rPr>
              <a:t>es</a:t>
            </a:r>
            <a:r>
              <a:rPr lang="en-US" sz="2000" dirty="0">
                <a:latin typeface="Cambria"/>
                <a:cs typeface="Cambria"/>
              </a:rPr>
              <a:t>	</a:t>
            </a:r>
            <a:r>
              <a:rPr lang="en-US" sz="2000" spc="-35" dirty="0">
                <a:latin typeface="Cambria"/>
                <a:cs typeface="Cambria"/>
              </a:rPr>
              <a:t>t</a:t>
            </a:r>
            <a:r>
              <a:rPr lang="en-US" sz="2000" spc="20" dirty="0">
                <a:latin typeface="Cambria"/>
                <a:cs typeface="Cambria"/>
              </a:rPr>
              <a:t>he</a:t>
            </a:r>
            <a:r>
              <a:rPr lang="en-US" sz="2000" dirty="0">
                <a:latin typeface="Cambria"/>
                <a:cs typeface="Cambria"/>
              </a:rPr>
              <a:t>	</a:t>
            </a:r>
            <a:r>
              <a:rPr lang="en-US" sz="2000" spc="-35" dirty="0">
                <a:solidFill>
                  <a:srgbClr val="CC0066"/>
                </a:solidFill>
                <a:latin typeface="Cambria"/>
                <a:cs typeface="Cambria"/>
              </a:rPr>
              <a:t>r</a:t>
            </a:r>
            <a:r>
              <a:rPr lang="en-US" sz="2000" spc="-30" dirty="0">
                <a:solidFill>
                  <a:srgbClr val="CC0066"/>
                </a:solidFill>
                <a:latin typeface="Cambria"/>
                <a:cs typeface="Cambria"/>
              </a:rPr>
              <a:t>e</a:t>
            </a:r>
            <a:r>
              <a:rPr lang="en-US" sz="2000" spc="15" dirty="0">
                <a:solidFill>
                  <a:srgbClr val="CC0066"/>
                </a:solidFill>
                <a:latin typeface="Cambria"/>
                <a:cs typeface="Cambria"/>
              </a:rPr>
              <a:t>ac</a:t>
            </a:r>
            <a:r>
              <a:rPr lang="en-US" sz="2000" spc="-35" dirty="0">
                <a:solidFill>
                  <a:srgbClr val="CC0066"/>
                </a:solidFill>
                <a:latin typeface="Cambria"/>
                <a:cs typeface="Cambria"/>
              </a:rPr>
              <a:t>t</a:t>
            </a:r>
            <a:r>
              <a:rPr lang="en-US" sz="2000" spc="35" dirty="0">
                <a:solidFill>
                  <a:srgbClr val="CC0066"/>
                </a:solidFill>
                <a:latin typeface="Cambria"/>
                <a:cs typeface="Cambria"/>
              </a:rPr>
              <a:t>a</a:t>
            </a:r>
            <a:r>
              <a:rPr lang="en-US" sz="2000" spc="40" dirty="0">
                <a:solidFill>
                  <a:srgbClr val="CC0066"/>
                </a:solidFill>
                <a:latin typeface="Cambria"/>
                <a:cs typeface="Cambria"/>
              </a:rPr>
              <a:t>n</a:t>
            </a:r>
            <a:r>
              <a:rPr lang="en-US" sz="2000" spc="5" dirty="0">
                <a:solidFill>
                  <a:srgbClr val="CC0066"/>
                </a:solidFill>
                <a:latin typeface="Cambria"/>
                <a:cs typeface="Cambria"/>
              </a:rPr>
              <a:t>c</a:t>
            </a:r>
            <a:r>
              <a:rPr lang="en-US" sz="2000" spc="-25" dirty="0">
                <a:solidFill>
                  <a:srgbClr val="CC0066"/>
                </a:solidFill>
                <a:latin typeface="Cambria"/>
                <a:cs typeface="Cambria"/>
              </a:rPr>
              <a:t>e</a:t>
            </a:r>
            <a:r>
              <a:rPr lang="en-US" sz="2000" dirty="0">
                <a:solidFill>
                  <a:srgbClr val="CC0066"/>
                </a:solidFill>
                <a:latin typeface="Cambria"/>
                <a:cs typeface="Cambria"/>
              </a:rPr>
              <a:t>	</a:t>
            </a:r>
            <a:r>
              <a:rPr lang="en-US" sz="2000" spc="60" dirty="0">
                <a:latin typeface="Cambria"/>
                <a:cs typeface="Cambria"/>
              </a:rPr>
              <a:t>o</a:t>
            </a:r>
            <a:r>
              <a:rPr lang="en-US" sz="2000" spc="35" dirty="0">
                <a:latin typeface="Cambria"/>
                <a:cs typeface="Cambria"/>
              </a:rPr>
              <a:t>f</a:t>
            </a:r>
            <a:r>
              <a:rPr lang="en-US" sz="2000" dirty="0">
                <a:latin typeface="Cambria"/>
                <a:cs typeface="Cambria"/>
              </a:rPr>
              <a:t>	</a:t>
            </a:r>
            <a:r>
              <a:rPr lang="en-US" sz="2000" spc="-25" dirty="0">
                <a:latin typeface="Cambria"/>
                <a:cs typeface="Cambria"/>
              </a:rPr>
              <a:t>t</a:t>
            </a:r>
            <a:r>
              <a:rPr lang="en-US" sz="2000" spc="10" dirty="0">
                <a:latin typeface="Cambria"/>
                <a:cs typeface="Cambria"/>
              </a:rPr>
              <a:t>he  </a:t>
            </a:r>
            <a:r>
              <a:rPr lang="en-US" sz="2000" spc="15" dirty="0">
                <a:latin typeface="Cambria"/>
                <a:cs typeface="Cambria"/>
              </a:rPr>
              <a:t>transmission</a:t>
            </a:r>
            <a:r>
              <a:rPr lang="en-US" sz="2000" spc="60" dirty="0">
                <a:latin typeface="Cambria"/>
                <a:cs typeface="Cambria"/>
              </a:rPr>
              <a:t> </a:t>
            </a:r>
            <a:r>
              <a:rPr lang="en-US" sz="2000" spc="40" dirty="0">
                <a:latin typeface="Cambria"/>
                <a:cs typeface="Cambria"/>
              </a:rPr>
              <a:t>line.</a:t>
            </a:r>
            <a:endParaRPr lang="en-US" sz="2000" dirty="0">
              <a:latin typeface="Cambria"/>
              <a:cs typeface="Cambria"/>
            </a:endParaRPr>
          </a:p>
          <a:p>
            <a:pPr marL="285115" marR="6350" indent="-273050">
              <a:lnSpc>
                <a:spcPct val="100000"/>
              </a:lnSpc>
              <a:spcBef>
                <a:spcPts val="600"/>
              </a:spcBef>
              <a:buClr>
                <a:srgbClr val="FE8637"/>
              </a:buClr>
              <a:buSzPct val="68750"/>
              <a:buFont typeface="Wingdings"/>
              <a:buChar char=""/>
              <a:tabLst>
                <a:tab pos="285750" algn="l"/>
                <a:tab pos="2281555" algn="l"/>
                <a:tab pos="3352800" algn="l"/>
                <a:tab pos="4229100" algn="l"/>
                <a:tab pos="5573395" algn="l"/>
                <a:tab pos="6527165" algn="l"/>
                <a:tab pos="7149465" algn="l"/>
              </a:tabLst>
            </a:pPr>
            <a:r>
              <a:rPr lang="en-US" sz="2000" b="1" spc="330" dirty="0">
                <a:solidFill>
                  <a:srgbClr val="FF0000"/>
                </a:solidFill>
                <a:latin typeface="Cambria"/>
                <a:cs typeface="Cambria"/>
              </a:rPr>
              <a:t>O</a:t>
            </a:r>
            <a:r>
              <a:rPr lang="en-US" sz="2000" b="1" spc="-70" dirty="0">
                <a:solidFill>
                  <a:srgbClr val="FF0000"/>
                </a:solidFill>
                <a:latin typeface="Cambria"/>
                <a:cs typeface="Cambria"/>
              </a:rPr>
              <a:t>ve</a:t>
            </a:r>
            <a:r>
              <a:rPr lang="en-US" sz="2000" b="1" spc="-60" dirty="0">
                <a:solidFill>
                  <a:srgbClr val="FF0000"/>
                </a:solidFill>
                <a:latin typeface="Cambria"/>
                <a:cs typeface="Cambria"/>
              </a:rPr>
              <a:t>r</a:t>
            </a:r>
            <a:r>
              <a:rPr lang="en-US" sz="2000" b="1" spc="-10" dirty="0">
                <a:solidFill>
                  <a:srgbClr val="FF0000"/>
                </a:solidFill>
                <a:latin typeface="Cambria"/>
                <a:cs typeface="Cambria"/>
              </a:rPr>
              <a:t>-</a:t>
            </a:r>
            <a:r>
              <a:rPr lang="en-US" sz="2000" b="1" spc="-15" dirty="0">
                <a:solidFill>
                  <a:srgbClr val="FF0000"/>
                </a:solidFill>
                <a:latin typeface="Cambria"/>
                <a:cs typeface="Cambria"/>
              </a:rPr>
              <a:t>c</a:t>
            </a:r>
            <a:r>
              <a:rPr lang="en-US" sz="2000" b="1" spc="-25" dirty="0">
                <a:solidFill>
                  <a:srgbClr val="FF0000"/>
                </a:solidFill>
                <a:latin typeface="Cambria"/>
                <a:cs typeface="Cambria"/>
              </a:rPr>
              <a:t>u</a:t>
            </a:r>
            <a:r>
              <a:rPr lang="en-US" sz="2000" b="1" spc="-95" dirty="0">
                <a:solidFill>
                  <a:srgbClr val="FF0000"/>
                </a:solidFill>
                <a:latin typeface="Cambria"/>
                <a:cs typeface="Cambria"/>
              </a:rPr>
              <a:t>rre</a:t>
            </a:r>
            <a:r>
              <a:rPr lang="en-US" sz="2000" b="1" spc="-130" dirty="0">
                <a:solidFill>
                  <a:srgbClr val="FF0000"/>
                </a:solidFill>
                <a:latin typeface="Cambria"/>
                <a:cs typeface="Cambria"/>
              </a:rPr>
              <a:t>n</a:t>
            </a:r>
            <a:r>
              <a:rPr lang="en-US" sz="2000" b="1" spc="-80" dirty="0">
                <a:solidFill>
                  <a:srgbClr val="FF0000"/>
                </a:solidFill>
                <a:latin typeface="Cambria"/>
                <a:cs typeface="Cambria"/>
              </a:rPr>
              <a:t>t</a:t>
            </a:r>
            <a:r>
              <a:rPr lang="en-US" sz="2000" b="1" dirty="0">
                <a:solidFill>
                  <a:srgbClr val="FF0000"/>
                </a:solidFill>
                <a:latin typeface="Cambria"/>
                <a:cs typeface="Cambria"/>
              </a:rPr>
              <a:t>	</a:t>
            </a:r>
            <a:r>
              <a:rPr lang="en-US" sz="2000" b="1" spc="135" dirty="0">
                <a:solidFill>
                  <a:srgbClr val="FF0000"/>
                </a:solidFill>
                <a:latin typeface="Cambria"/>
                <a:cs typeface="Cambria"/>
              </a:rPr>
              <a:t>R</a:t>
            </a:r>
            <a:r>
              <a:rPr lang="en-US" sz="2000" b="1" spc="-10" dirty="0">
                <a:solidFill>
                  <a:srgbClr val="FF0000"/>
                </a:solidFill>
                <a:latin typeface="Cambria"/>
                <a:cs typeface="Cambria"/>
              </a:rPr>
              <a:t>el</a:t>
            </a:r>
            <a:r>
              <a:rPr lang="en-US" sz="2000" b="1" spc="-15" dirty="0">
                <a:solidFill>
                  <a:srgbClr val="FF0000"/>
                </a:solidFill>
                <a:latin typeface="Cambria"/>
                <a:cs typeface="Cambria"/>
              </a:rPr>
              <a:t>a</a:t>
            </a:r>
            <a:r>
              <a:rPr lang="en-US" sz="2000" b="1" spc="-20" dirty="0">
                <a:solidFill>
                  <a:srgbClr val="FF0000"/>
                </a:solidFill>
                <a:latin typeface="Cambria"/>
                <a:cs typeface="Cambria"/>
              </a:rPr>
              <a:t>y</a:t>
            </a:r>
            <a:r>
              <a:rPr lang="en-US" sz="2000" spc="-35" dirty="0">
                <a:latin typeface="Cambria"/>
                <a:cs typeface="Cambria"/>
              </a:rPr>
              <a:t>:</a:t>
            </a:r>
            <a:r>
              <a:rPr lang="en-US" sz="2000" dirty="0">
                <a:latin typeface="Cambria"/>
                <a:cs typeface="Cambria"/>
              </a:rPr>
              <a:t>	</a:t>
            </a:r>
            <a:r>
              <a:rPr lang="en-US" sz="2000" spc="-35" dirty="0">
                <a:latin typeface="Cambria"/>
                <a:cs typeface="Cambria"/>
              </a:rPr>
              <a:t>re</a:t>
            </a:r>
            <a:r>
              <a:rPr lang="en-US" sz="2000" spc="40" dirty="0">
                <a:latin typeface="Cambria"/>
                <a:cs typeface="Cambria"/>
              </a:rPr>
              <a:t>l</a:t>
            </a:r>
            <a:r>
              <a:rPr lang="en-US" sz="2000" spc="75" dirty="0">
                <a:latin typeface="Cambria"/>
                <a:cs typeface="Cambria"/>
              </a:rPr>
              <a:t>ay</a:t>
            </a:r>
            <a:r>
              <a:rPr lang="en-US" sz="2000" dirty="0">
                <a:latin typeface="Cambria"/>
                <a:cs typeface="Cambria"/>
              </a:rPr>
              <a:t>	</a:t>
            </a:r>
            <a:r>
              <a:rPr lang="en-US" sz="2000" spc="35" dirty="0">
                <a:latin typeface="Cambria"/>
                <a:cs typeface="Cambria"/>
              </a:rPr>
              <a:t>ope</a:t>
            </a:r>
            <a:r>
              <a:rPr lang="en-US" sz="2000" spc="-35" dirty="0">
                <a:latin typeface="Cambria"/>
                <a:cs typeface="Cambria"/>
              </a:rPr>
              <a:t>r</a:t>
            </a:r>
            <a:r>
              <a:rPr lang="en-US" sz="2000" spc="-10" dirty="0">
                <a:latin typeface="Cambria"/>
                <a:cs typeface="Cambria"/>
              </a:rPr>
              <a:t>a</a:t>
            </a:r>
            <a:r>
              <a:rPr lang="en-US" sz="2000" spc="-5" dirty="0">
                <a:latin typeface="Cambria"/>
                <a:cs typeface="Cambria"/>
              </a:rPr>
              <a:t>t</a:t>
            </a:r>
            <a:r>
              <a:rPr lang="en-US" sz="2000" spc="-25" dirty="0">
                <a:latin typeface="Cambria"/>
                <a:cs typeface="Cambria"/>
              </a:rPr>
              <a:t>e</a:t>
            </a:r>
            <a:r>
              <a:rPr lang="en-US" sz="2000" spc="-15" dirty="0">
                <a:latin typeface="Cambria"/>
                <a:cs typeface="Cambria"/>
              </a:rPr>
              <a:t>s</a:t>
            </a:r>
            <a:r>
              <a:rPr lang="en-US" sz="2000" dirty="0">
                <a:latin typeface="Cambria"/>
                <a:cs typeface="Cambria"/>
              </a:rPr>
              <a:t>	</a:t>
            </a:r>
            <a:r>
              <a:rPr lang="en-US" sz="2000" spc="125" dirty="0">
                <a:latin typeface="Cambria"/>
                <a:cs typeface="Cambria"/>
              </a:rPr>
              <a:t>w</a:t>
            </a:r>
            <a:r>
              <a:rPr lang="en-US" sz="2000" spc="80" dirty="0">
                <a:latin typeface="Cambria"/>
                <a:cs typeface="Cambria"/>
              </a:rPr>
              <a:t>h</a:t>
            </a:r>
            <a:r>
              <a:rPr lang="en-US" sz="2000" spc="15" dirty="0">
                <a:latin typeface="Cambria"/>
                <a:cs typeface="Cambria"/>
              </a:rPr>
              <a:t>en</a:t>
            </a:r>
            <a:r>
              <a:rPr lang="en-US" sz="2000" dirty="0">
                <a:latin typeface="Cambria"/>
                <a:cs typeface="Cambria"/>
              </a:rPr>
              <a:t>	</a:t>
            </a:r>
            <a:r>
              <a:rPr lang="en-US" sz="2000" spc="-35" dirty="0">
                <a:latin typeface="Cambria"/>
                <a:cs typeface="Cambria"/>
              </a:rPr>
              <a:t>t</a:t>
            </a:r>
            <a:r>
              <a:rPr lang="en-US" sz="2000" spc="20" dirty="0">
                <a:latin typeface="Cambria"/>
                <a:cs typeface="Cambria"/>
              </a:rPr>
              <a:t>he</a:t>
            </a:r>
            <a:r>
              <a:rPr lang="en-US" sz="2000" dirty="0">
                <a:latin typeface="Cambria"/>
                <a:cs typeface="Cambria"/>
              </a:rPr>
              <a:t>	</a:t>
            </a:r>
            <a:r>
              <a:rPr lang="en-US" sz="2000" spc="5" dirty="0">
                <a:solidFill>
                  <a:srgbClr val="CC0066"/>
                </a:solidFill>
                <a:latin typeface="Cambria"/>
                <a:cs typeface="Cambria"/>
              </a:rPr>
              <a:t>c</a:t>
            </a:r>
            <a:r>
              <a:rPr lang="en-US" sz="2000" spc="120" dirty="0">
                <a:solidFill>
                  <a:srgbClr val="CC0066"/>
                </a:solidFill>
                <a:latin typeface="Cambria"/>
                <a:cs typeface="Cambria"/>
              </a:rPr>
              <a:t>u</a:t>
            </a:r>
            <a:r>
              <a:rPr lang="en-US" sz="2000" spc="-40" dirty="0">
                <a:solidFill>
                  <a:srgbClr val="CC0066"/>
                </a:solidFill>
                <a:latin typeface="Cambria"/>
                <a:cs typeface="Cambria"/>
              </a:rPr>
              <a:t>rre</a:t>
            </a:r>
            <a:r>
              <a:rPr lang="en-US" sz="2000" spc="50" dirty="0">
                <a:solidFill>
                  <a:srgbClr val="CC0066"/>
                </a:solidFill>
                <a:latin typeface="Cambria"/>
                <a:cs typeface="Cambria"/>
              </a:rPr>
              <a:t>n</a:t>
            </a:r>
            <a:r>
              <a:rPr lang="en-US" sz="2000" spc="-25" dirty="0">
                <a:solidFill>
                  <a:srgbClr val="CC0066"/>
                </a:solidFill>
                <a:latin typeface="Cambria"/>
                <a:cs typeface="Cambria"/>
              </a:rPr>
              <a:t>t  </a:t>
            </a:r>
            <a:r>
              <a:rPr lang="en-US" sz="2000" spc="15" dirty="0">
                <a:solidFill>
                  <a:srgbClr val="CC0066"/>
                </a:solidFill>
                <a:latin typeface="Cambria"/>
                <a:cs typeface="Cambria"/>
              </a:rPr>
              <a:t>exceeds</a:t>
            </a:r>
            <a:r>
              <a:rPr lang="en-US" sz="2000" spc="30" dirty="0">
                <a:solidFill>
                  <a:srgbClr val="CC0066"/>
                </a:solidFill>
                <a:latin typeface="Cambria"/>
                <a:cs typeface="Cambria"/>
              </a:rPr>
              <a:t> </a:t>
            </a:r>
            <a:r>
              <a:rPr lang="en-US" sz="2000" spc="25" dirty="0">
                <a:latin typeface="Cambria"/>
                <a:cs typeface="Cambria"/>
              </a:rPr>
              <a:t>a</a:t>
            </a:r>
            <a:r>
              <a:rPr lang="en-US" sz="2000" spc="70" dirty="0">
                <a:latin typeface="Cambria"/>
                <a:cs typeface="Cambria"/>
              </a:rPr>
              <a:t> </a:t>
            </a:r>
            <a:r>
              <a:rPr lang="en-US" sz="2000" spc="-5" dirty="0">
                <a:latin typeface="Cambria"/>
                <a:cs typeface="Cambria"/>
              </a:rPr>
              <a:t>pre-set</a:t>
            </a:r>
            <a:r>
              <a:rPr lang="en-US" sz="2000" spc="65" dirty="0">
                <a:latin typeface="Cambria"/>
                <a:cs typeface="Cambria"/>
              </a:rPr>
              <a:t> </a:t>
            </a:r>
            <a:r>
              <a:rPr lang="en-US" sz="2000" spc="70" dirty="0">
                <a:latin typeface="Cambria"/>
                <a:cs typeface="Cambria"/>
              </a:rPr>
              <a:t>value.</a:t>
            </a:r>
            <a:endParaRPr lang="en-US" sz="2000" dirty="0">
              <a:latin typeface="Cambria"/>
              <a:cs typeface="Cambria"/>
            </a:endParaRPr>
          </a:p>
          <a:p>
            <a:pPr marL="285115" marR="6985" indent="-273050">
              <a:lnSpc>
                <a:spcPct val="100000"/>
              </a:lnSpc>
              <a:spcBef>
                <a:spcPts val="600"/>
              </a:spcBef>
              <a:buClr>
                <a:srgbClr val="FE8637"/>
              </a:buClr>
              <a:buSzPct val="68750"/>
              <a:buFont typeface="Wingdings"/>
              <a:buChar char=""/>
              <a:tabLst>
                <a:tab pos="285750" algn="l"/>
                <a:tab pos="2447925" algn="l"/>
                <a:tab pos="3484245" algn="l"/>
                <a:tab pos="4324985" algn="l"/>
                <a:tab pos="5631180" algn="l"/>
                <a:tab pos="6550025" algn="l"/>
                <a:tab pos="7135495" algn="l"/>
              </a:tabLst>
            </a:pPr>
            <a:r>
              <a:rPr lang="en-US" sz="2000" b="1" spc="245" dirty="0">
                <a:solidFill>
                  <a:srgbClr val="FF0000"/>
                </a:solidFill>
                <a:latin typeface="Cambria"/>
                <a:cs typeface="Cambria"/>
              </a:rPr>
              <a:t>U</a:t>
            </a:r>
            <a:r>
              <a:rPr lang="en-US" sz="2000" b="1" spc="-60" dirty="0">
                <a:solidFill>
                  <a:srgbClr val="FF0000"/>
                </a:solidFill>
                <a:latin typeface="Cambria"/>
                <a:cs typeface="Cambria"/>
              </a:rPr>
              <a:t>nde</a:t>
            </a:r>
            <a:r>
              <a:rPr lang="en-US" sz="2000" b="1" spc="-45" dirty="0">
                <a:solidFill>
                  <a:srgbClr val="FF0000"/>
                </a:solidFill>
                <a:latin typeface="Cambria"/>
                <a:cs typeface="Cambria"/>
              </a:rPr>
              <a:t>r</a:t>
            </a:r>
            <a:r>
              <a:rPr lang="en-US" sz="2000" b="1" spc="-10" dirty="0">
                <a:solidFill>
                  <a:srgbClr val="FF0000"/>
                </a:solidFill>
                <a:latin typeface="Cambria"/>
                <a:cs typeface="Cambria"/>
              </a:rPr>
              <a:t>-</a:t>
            </a:r>
            <a:r>
              <a:rPr lang="en-US" sz="2000" b="1" spc="25" dirty="0">
                <a:solidFill>
                  <a:srgbClr val="FF0000"/>
                </a:solidFill>
                <a:latin typeface="Cambria"/>
                <a:cs typeface="Cambria"/>
              </a:rPr>
              <a:t>vo</a:t>
            </a:r>
            <a:r>
              <a:rPr lang="en-US" sz="2000" b="1" spc="15" dirty="0">
                <a:solidFill>
                  <a:srgbClr val="FF0000"/>
                </a:solidFill>
                <a:latin typeface="Cambria"/>
                <a:cs typeface="Cambria"/>
              </a:rPr>
              <a:t>l</a:t>
            </a:r>
            <a:r>
              <a:rPr lang="en-US" sz="2000" b="1" spc="-90" dirty="0">
                <a:solidFill>
                  <a:srgbClr val="FF0000"/>
                </a:solidFill>
                <a:latin typeface="Cambria"/>
                <a:cs typeface="Cambria"/>
              </a:rPr>
              <a:t>t</a:t>
            </a:r>
            <a:r>
              <a:rPr lang="en-US" sz="2000" b="1" spc="-5" dirty="0">
                <a:solidFill>
                  <a:srgbClr val="FF0000"/>
                </a:solidFill>
                <a:latin typeface="Cambria"/>
                <a:cs typeface="Cambria"/>
              </a:rPr>
              <a:t>a</a:t>
            </a:r>
            <a:r>
              <a:rPr lang="en-US" sz="2000" b="1" dirty="0">
                <a:solidFill>
                  <a:srgbClr val="FF0000"/>
                </a:solidFill>
                <a:latin typeface="Cambria"/>
                <a:cs typeface="Cambria"/>
              </a:rPr>
              <a:t>g</a:t>
            </a:r>
            <a:r>
              <a:rPr lang="en-US" sz="2000" b="1" spc="-75" dirty="0">
                <a:solidFill>
                  <a:srgbClr val="FF0000"/>
                </a:solidFill>
                <a:latin typeface="Cambria"/>
                <a:cs typeface="Cambria"/>
              </a:rPr>
              <a:t>e</a:t>
            </a:r>
            <a:r>
              <a:rPr lang="en-US" sz="2000" b="1" dirty="0">
                <a:solidFill>
                  <a:srgbClr val="FF0000"/>
                </a:solidFill>
                <a:latin typeface="Cambria"/>
                <a:cs typeface="Cambria"/>
              </a:rPr>
              <a:t>	</a:t>
            </a:r>
            <a:r>
              <a:rPr lang="en-US" sz="2000" b="1" spc="135" dirty="0">
                <a:solidFill>
                  <a:srgbClr val="FF0000"/>
                </a:solidFill>
                <a:latin typeface="Cambria"/>
                <a:cs typeface="Cambria"/>
              </a:rPr>
              <a:t>R</a:t>
            </a:r>
            <a:r>
              <a:rPr lang="en-US" sz="2000" b="1" spc="-10" dirty="0">
                <a:solidFill>
                  <a:srgbClr val="FF0000"/>
                </a:solidFill>
                <a:latin typeface="Cambria"/>
                <a:cs typeface="Cambria"/>
              </a:rPr>
              <a:t>el</a:t>
            </a:r>
            <a:r>
              <a:rPr lang="en-US" sz="2000" b="1" spc="-15" dirty="0">
                <a:solidFill>
                  <a:srgbClr val="FF0000"/>
                </a:solidFill>
                <a:latin typeface="Cambria"/>
                <a:cs typeface="Cambria"/>
              </a:rPr>
              <a:t>a</a:t>
            </a:r>
            <a:r>
              <a:rPr lang="en-US" sz="2000" b="1" spc="-20" dirty="0">
                <a:solidFill>
                  <a:srgbClr val="FF0000"/>
                </a:solidFill>
                <a:latin typeface="Cambria"/>
                <a:cs typeface="Cambria"/>
              </a:rPr>
              <a:t>y</a:t>
            </a:r>
            <a:r>
              <a:rPr lang="en-US" sz="2000" spc="-35" dirty="0">
                <a:latin typeface="Cambria"/>
                <a:cs typeface="Cambria"/>
              </a:rPr>
              <a:t>:</a:t>
            </a:r>
            <a:r>
              <a:rPr lang="en-US" sz="2000" dirty="0">
                <a:latin typeface="Cambria"/>
                <a:cs typeface="Cambria"/>
              </a:rPr>
              <a:t>	</a:t>
            </a:r>
            <a:r>
              <a:rPr lang="en-US" sz="2000" spc="-35" dirty="0">
                <a:latin typeface="Cambria"/>
                <a:cs typeface="Cambria"/>
              </a:rPr>
              <a:t>re</a:t>
            </a:r>
            <a:r>
              <a:rPr lang="en-US" sz="2000" spc="40" dirty="0">
                <a:latin typeface="Cambria"/>
                <a:cs typeface="Cambria"/>
              </a:rPr>
              <a:t>l</a:t>
            </a:r>
            <a:r>
              <a:rPr lang="en-US" sz="2000" spc="75" dirty="0">
                <a:latin typeface="Cambria"/>
                <a:cs typeface="Cambria"/>
              </a:rPr>
              <a:t>ay</a:t>
            </a:r>
            <a:r>
              <a:rPr lang="en-US" sz="2000" dirty="0">
                <a:latin typeface="Cambria"/>
                <a:cs typeface="Cambria"/>
              </a:rPr>
              <a:t>	</a:t>
            </a:r>
            <a:r>
              <a:rPr lang="en-US" sz="2000" spc="35" dirty="0">
                <a:latin typeface="Cambria"/>
                <a:cs typeface="Cambria"/>
              </a:rPr>
              <a:t>ope</a:t>
            </a:r>
            <a:r>
              <a:rPr lang="en-US" sz="2000" spc="-45" dirty="0">
                <a:latin typeface="Cambria"/>
                <a:cs typeface="Cambria"/>
              </a:rPr>
              <a:t>r</a:t>
            </a:r>
            <a:r>
              <a:rPr lang="en-US" sz="2000" spc="-10" dirty="0">
                <a:latin typeface="Cambria"/>
                <a:cs typeface="Cambria"/>
              </a:rPr>
              <a:t>a</a:t>
            </a:r>
            <a:r>
              <a:rPr lang="en-US" sz="2000" spc="-5" dirty="0">
                <a:latin typeface="Cambria"/>
                <a:cs typeface="Cambria"/>
              </a:rPr>
              <a:t>t</a:t>
            </a:r>
            <a:r>
              <a:rPr lang="en-US" sz="2000" spc="-25" dirty="0">
                <a:latin typeface="Cambria"/>
                <a:cs typeface="Cambria"/>
              </a:rPr>
              <a:t>e</a:t>
            </a:r>
            <a:r>
              <a:rPr lang="en-US" sz="2000" spc="-15" dirty="0">
                <a:latin typeface="Cambria"/>
                <a:cs typeface="Cambria"/>
              </a:rPr>
              <a:t>s</a:t>
            </a:r>
            <a:r>
              <a:rPr lang="en-US" sz="2000" dirty="0">
                <a:latin typeface="Cambria"/>
                <a:cs typeface="Cambria"/>
              </a:rPr>
              <a:t>	</a:t>
            </a:r>
            <a:r>
              <a:rPr lang="en-US" sz="2000" spc="125" dirty="0">
                <a:latin typeface="Cambria"/>
                <a:cs typeface="Cambria"/>
              </a:rPr>
              <a:t>w</a:t>
            </a:r>
            <a:r>
              <a:rPr lang="en-US" sz="2000" spc="80" dirty="0">
                <a:latin typeface="Cambria"/>
                <a:cs typeface="Cambria"/>
              </a:rPr>
              <a:t>h</a:t>
            </a:r>
            <a:r>
              <a:rPr lang="en-US" sz="2000" spc="15" dirty="0">
                <a:latin typeface="Cambria"/>
                <a:cs typeface="Cambria"/>
              </a:rPr>
              <a:t>en</a:t>
            </a:r>
            <a:r>
              <a:rPr lang="en-US" sz="2000" dirty="0">
                <a:latin typeface="Cambria"/>
                <a:cs typeface="Cambria"/>
              </a:rPr>
              <a:t>	</a:t>
            </a:r>
            <a:r>
              <a:rPr lang="en-US" sz="2000" spc="-35" dirty="0">
                <a:latin typeface="Cambria"/>
                <a:cs typeface="Cambria"/>
              </a:rPr>
              <a:t>t</a:t>
            </a:r>
            <a:r>
              <a:rPr lang="en-US" sz="2000" spc="20" dirty="0">
                <a:latin typeface="Cambria"/>
                <a:cs typeface="Cambria"/>
              </a:rPr>
              <a:t>he</a:t>
            </a:r>
            <a:r>
              <a:rPr lang="en-US" sz="2000" dirty="0">
                <a:latin typeface="Cambria"/>
                <a:cs typeface="Cambria"/>
              </a:rPr>
              <a:t>	</a:t>
            </a:r>
            <a:r>
              <a:rPr lang="en-US" sz="2000" spc="145" dirty="0">
                <a:solidFill>
                  <a:srgbClr val="CC0066"/>
                </a:solidFill>
                <a:latin typeface="Cambria"/>
                <a:cs typeface="Cambria"/>
              </a:rPr>
              <a:t>v</a:t>
            </a:r>
            <a:r>
              <a:rPr lang="en-US" sz="2000" spc="40" dirty="0">
                <a:solidFill>
                  <a:srgbClr val="CC0066"/>
                </a:solidFill>
                <a:latin typeface="Cambria"/>
                <a:cs typeface="Cambria"/>
              </a:rPr>
              <a:t>o</a:t>
            </a:r>
            <a:r>
              <a:rPr lang="en-US" sz="2000" dirty="0">
                <a:solidFill>
                  <a:srgbClr val="CC0066"/>
                </a:solidFill>
                <a:latin typeface="Cambria"/>
                <a:cs typeface="Cambria"/>
              </a:rPr>
              <a:t>l</a:t>
            </a:r>
            <a:r>
              <a:rPr lang="en-US" sz="2000" spc="10" dirty="0">
                <a:solidFill>
                  <a:srgbClr val="CC0066"/>
                </a:solidFill>
                <a:latin typeface="Cambria"/>
                <a:cs typeface="Cambria"/>
              </a:rPr>
              <a:t>t</a:t>
            </a:r>
            <a:r>
              <a:rPr lang="en-US" sz="2000" spc="80" dirty="0">
                <a:solidFill>
                  <a:srgbClr val="CC0066"/>
                </a:solidFill>
                <a:latin typeface="Cambria"/>
                <a:cs typeface="Cambria"/>
              </a:rPr>
              <a:t>a</a:t>
            </a:r>
            <a:r>
              <a:rPr lang="en-US" sz="2000" spc="85" dirty="0">
                <a:solidFill>
                  <a:srgbClr val="CC0066"/>
                </a:solidFill>
                <a:latin typeface="Cambria"/>
                <a:cs typeface="Cambria"/>
              </a:rPr>
              <a:t>g</a:t>
            </a:r>
            <a:r>
              <a:rPr lang="en-US" sz="2000" spc="-15" dirty="0">
                <a:solidFill>
                  <a:srgbClr val="CC0066"/>
                </a:solidFill>
                <a:latin typeface="Cambria"/>
                <a:cs typeface="Cambria"/>
              </a:rPr>
              <a:t>e  </a:t>
            </a:r>
            <a:r>
              <a:rPr lang="en-US" sz="2000" spc="30" dirty="0">
                <a:solidFill>
                  <a:srgbClr val="CC0066"/>
                </a:solidFill>
                <a:latin typeface="Cambria"/>
                <a:cs typeface="Cambria"/>
              </a:rPr>
              <a:t>falls</a:t>
            </a:r>
            <a:r>
              <a:rPr lang="en-US" sz="2000" spc="55" dirty="0">
                <a:solidFill>
                  <a:srgbClr val="CC0066"/>
                </a:solidFill>
                <a:latin typeface="Cambria"/>
                <a:cs typeface="Cambria"/>
              </a:rPr>
              <a:t> </a:t>
            </a:r>
            <a:r>
              <a:rPr lang="en-US" sz="2000" spc="25" dirty="0">
                <a:latin typeface="Cambria"/>
                <a:cs typeface="Cambria"/>
              </a:rPr>
              <a:t>a</a:t>
            </a:r>
            <a:r>
              <a:rPr lang="en-US" sz="2000" spc="70" dirty="0">
                <a:latin typeface="Cambria"/>
                <a:cs typeface="Cambria"/>
              </a:rPr>
              <a:t> </a:t>
            </a:r>
            <a:r>
              <a:rPr lang="en-US" sz="2000" spc="-5" dirty="0">
                <a:latin typeface="Cambria"/>
                <a:cs typeface="Cambria"/>
              </a:rPr>
              <a:t>pre-set</a:t>
            </a:r>
            <a:r>
              <a:rPr lang="en-US" sz="2000" spc="55" dirty="0">
                <a:latin typeface="Cambria"/>
                <a:cs typeface="Cambria"/>
              </a:rPr>
              <a:t> </a:t>
            </a:r>
            <a:r>
              <a:rPr lang="en-US" sz="2000" spc="70" dirty="0">
                <a:latin typeface="Cambria"/>
                <a:cs typeface="Cambria"/>
              </a:rPr>
              <a:t>value.</a:t>
            </a:r>
            <a:endParaRPr lang="en-US" sz="2000" dirty="0">
              <a:latin typeface="Cambria"/>
              <a:cs typeface="Cambria"/>
            </a:endParaRPr>
          </a:p>
          <a:p>
            <a:pPr marL="285115" marR="5080" indent="-273050">
              <a:lnSpc>
                <a:spcPct val="100000"/>
              </a:lnSpc>
              <a:spcBef>
                <a:spcPts val="600"/>
              </a:spcBef>
              <a:buClr>
                <a:srgbClr val="FE8637"/>
              </a:buClr>
              <a:buSzPct val="68750"/>
              <a:buFont typeface="Wingdings"/>
              <a:buChar char=""/>
              <a:tabLst>
                <a:tab pos="285750" algn="l"/>
              </a:tabLst>
            </a:pPr>
            <a:r>
              <a:rPr lang="en-US" sz="2000" b="1" spc="-5" dirty="0">
                <a:solidFill>
                  <a:srgbClr val="FF0000"/>
                </a:solidFill>
                <a:latin typeface="Cambria"/>
                <a:cs typeface="Cambria"/>
              </a:rPr>
              <a:t>Directional</a:t>
            </a:r>
            <a:r>
              <a:rPr lang="en-US" sz="2000" b="1" spc="75" dirty="0">
                <a:solidFill>
                  <a:srgbClr val="FF0000"/>
                </a:solidFill>
                <a:latin typeface="Cambria"/>
                <a:cs typeface="Cambria"/>
              </a:rPr>
              <a:t> </a:t>
            </a:r>
            <a:r>
              <a:rPr lang="en-US" sz="2000" b="1" spc="10" dirty="0">
                <a:solidFill>
                  <a:srgbClr val="FF0000"/>
                </a:solidFill>
                <a:latin typeface="Cambria"/>
                <a:cs typeface="Cambria"/>
              </a:rPr>
              <a:t>Relay</a:t>
            </a:r>
            <a:r>
              <a:rPr lang="en-US" sz="2000" spc="10" dirty="0">
                <a:latin typeface="Cambria"/>
                <a:cs typeface="Cambria"/>
              </a:rPr>
              <a:t>:</a:t>
            </a:r>
            <a:r>
              <a:rPr lang="en-US" sz="2000" spc="75" dirty="0">
                <a:latin typeface="Cambria"/>
                <a:cs typeface="Cambria"/>
              </a:rPr>
              <a:t> </a:t>
            </a:r>
            <a:r>
              <a:rPr lang="en-US" sz="2000" spc="30" dirty="0">
                <a:latin typeface="Cambria"/>
                <a:cs typeface="Cambria"/>
              </a:rPr>
              <a:t>relay</a:t>
            </a:r>
            <a:r>
              <a:rPr lang="en-US" sz="2000" spc="75" dirty="0">
                <a:latin typeface="Cambria"/>
                <a:cs typeface="Cambria"/>
              </a:rPr>
              <a:t> </a:t>
            </a:r>
            <a:r>
              <a:rPr lang="en-US" sz="2000" spc="15" dirty="0">
                <a:latin typeface="Cambria"/>
                <a:cs typeface="Cambria"/>
              </a:rPr>
              <a:t>able</a:t>
            </a:r>
            <a:r>
              <a:rPr lang="en-US" sz="2000" spc="80" dirty="0">
                <a:latin typeface="Cambria"/>
                <a:cs typeface="Cambria"/>
              </a:rPr>
              <a:t> </a:t>
            </a:r>
            <a:r>
              <a:rPr lang="en-US" sz="2000" spc="5" dirty="0">
                <a:latin typeface="Cambria"/>
                <a:cs typeface="Cambria"/>
              </a:rPr>
              <a:t>to</a:t>
            </a:r>
            <a:r>
              <a:rPr lang="en-US" sz="2000" spc="75" dirty="0">
                <a:latin typeface="Cambria"/>
                <a:cs typeface="Cambria"/>
              </a:rPr>
              <a:t> </a:t>
            </a:r>
            <a:r>
              <a:rPr lang="en-US" sz="2000" spc="-5" dirty="0">
                <a:latin typeface="Cambria"/>
                <a:cs typeface="Cambria"/>
              </a:rPr>
              <a:t>sense</a:t>
            </a:r>
            <a:r>
              <a:rPr lang="en-US" sz="2000" spc="80" dirty="0">
                <a:latin typeface="Cambria"/>
                <a:cs typeface="Cambria"/>
              </a:rPr>
              <a:t> </a:t>
            </a:r>
            <a:r>
              <a:rPr lang="en-US" sz="2000" spc="25" dirty="0">
                <a:latin typeface="Cambria"/>
                <a:cs typeface="Cambria"/>
              </a:rPr>
              <a:t>whether</a:t>
            </a:r>
            <a:r>
              <a:rPr lang="en-US" sz="2000" spc="80" dirty="0">
                <a:latin typeface="Cambria"/>
                <a:cs typeface="Cambria"/>
              </a:rPr>
              <a:t> </a:t>
            </a:r>
            <a:r>
              <a:rPr lang="en-US" sz="2000" spc="45" dirty="0">
                <a:latin typeface="Cambria"/>
                <a:cs typeface="Cambria"/>
              </a:rPr>
              <a:t>fault</a:t>
            </a:r>
            <a:r>
              <a:rPr lang="en-US" sz="2000" spc="85" dirty="0">
                <a:latin typeface="Cambria"/>
                <a:cs typeface="Cambria"/>
              </a:rPr>
              <a:t> </a:t>
            </a:r>
            <a:r>
              <a:rPr lang="en-US" sz="2000" spc="5" dirty="0">
                <a:latin typeface="Cambria"/>
                <a:cs typeface="Cambria"/>
              </a:rPr>
              <a:t>lies</a:t>
            </a:r>
            <a:r>
              <a:rPr lang="en-US" sz="2000" spc="80" dirty="0">
                <a:latin typeface="Cambria"/>
                <a:cs typeface="Cambria"/>
              </a:rPr>
              <a:t> </a:t>
            </a:r>
            <a:r>
              <a:rPr lang="en-US" sz="2000" spc="35" dirty="0">
                <a:latin typeface="Cambria"/>
                <a:cs typeface="Cambria"/>
              </a:rPr>
              <a:t>in </a:t>
            </a:r>
            <a:r>
              <a:rPr lang="en-US" sz="2000" spc="-515" dirty="0">
                <a:latin typeface="Cambria"/>
                <a:cs typeface="Cambria"/>
              </a:rPr>
              <a:t> </a:t>
            </a:r>
            <a:r>
              <a:rPr lang="en-US" sz="2000" spc="45" dirty="0">
                <a:solidFill>
                  <a:srgbClr val="CC0066"/>
                </a:solidFill>
                <a:latin typeface="Cambria"/>
                <a:cs typeface="Cambria"/>
              </a:rPr>
              <a:t>forward</a:t>
            </a:r>
            <a:r>
              <a:rPr lang="en-US" sz="2000" spc="50" dirty="0">
                <a:solidFill>
                  <a:srgbClr val="CC0066"/>
                </a:solidFill>
                <a:latin typeface="Cambria"/>
                <a:cs typeface="Cambria"/>
              </a:rPr>
              <a:t> </a:t>
            </a:r>
            <a:r>
              <a:rPr lang="en-US" sz="2000" spc="-10" dirty="0">
                <a:latin typeface="Cambria"/>
                <a:cs typeface="Cambria"/>
              </a:rPr>
              <a:t>or</a:t>
            </a:r>
            <a:r>
              <a:rPr lang="en-US" sz="2000" spc="70" dirty="0">
                <a:latin typeface="Cambria"/>
                <a:cs typeface="Cambria"/>
              </a:rPr>
              <a:t> </a:t>
            </a:r>
            <a:r>
              <a:rPr lang="en-US" sz="2000" spc="-5" dirty="0">
                <a:solidFill>
                  <a:srgbClr val="CC0066"/>
                </a:solidFill>
                <a:latin typeface="Cambria"/>
                <a:cs typeface="Cambria"/>
              </a:rPr>
              <a:t>reverse</a:t>
            </a:r>
            <a:r>
              <a:rPr lang="en-US" sz="2000" spc="60" dirty="0">
                <a:solidFill>
                  <a:srgbClr val="CC0066"/>
                </a:solidFill>
                <a:latin typeface="Cambria"/>
                <a:cs typeface="Cambria"/>
              </a:rPr>
              <a:t> </a:t>
            </a:r>
            <a:r>
              <a:rPr lang="en-US" sz="2000" spc="25" dirty="0">
                <a:solidFill>
                  <a:srgbClr val="CC0066"/>
                </a:solidFill>
                <a:latin typeface="Cambria"/>
                <a:cs typeface="Cambria"/>
              </a:rPr>
              <a:t>direction</a:t>
            </a:r>
            <a:r>
              <a:rPr lang="en-US" sz="2000" spc="25" dirty="0">
                <a:latin typeface="Cambria"/>
                <a:cs typeface="Cambria"/>
              </a:rPr>
              <a:t>.</a:t>
            </a:r>
            <a:endParaRPr lang="en-US" sz="2000" dirty="0">
              <a:latin typeface="Cambria"/>
              <a:cs typeface="Cambria"/>
            </a:endParaRPr>
          </a:p>
          <a:p>
            <a:pPr marL="285115" marR="6985" indent="-273050">
              <a:lnSpc>
                <a:spcPct val="100000"/>
              </a:lnSpc>
              <a:spcBef>
                <a:spcPts val="600"/>
              </a:spcBef>
              <a:buClr>
                <a:srgbClr val="FE8637"/>
              </a:buClr>
              <a:buSzPct val="68750"/>
              <a:buFont typeface="Wingdings"/>
              <a:buChar char=""/>
              <a:tabLst>
                <a:tab pos="285750" algn="l"/>
                <a:tab pos="1749425" algn="l"/>
                <a:tab pos="2766060" algn="l"/>
                <a:tab pos="3589020" algn="l"/>
                <a:tab pos="4886325" algn="l"/>
                <a:tab pos="5374005" algn="l"/>
                <a:tab pos="5942330" algn="l"/>
                <a:tab pos="7295515" algn="l"/>
                <a:tab pos="7708265" algn="l"/>
              </a:tabLst>
            </a:pPr>
            <a:r>
              <a:rPr lang="en-US" sz="2000" b="1" spc="-15" dirty="0">
                <a:solidFill>
                  <a:srgbClr val="FF0000"/>
                </a:solidFill>
                <a:latin typeface="Cambria"/>
                <a:cs typeface="Cambria"/>
              </a:rPr>
              <a:t>P</a:t>
            </a:r>
            <a:r>
              <a:rPr lang="en-US" sz="2000" b="1" spc="-40" dirty="0">
                <a:solidFill>
                  <a:srgbClr val="FF0000"/>
                </a:solidFill>
                <a:latin typeface="Cambria"/>
                <a:cs typeface="Cambria"/>
              </a:rPr>
              <a:t>o</a:t>
            </a:r>
            <a:r>
              <a:rPr lang="en-US" sz="2000" b="1" spc="55" dirty="0">
                <a:solidFill>
                  <a:srgbClr val="FF0000"/>
                </a:solidFill>
                <a:latin typeface="Cambria"/>
                <a:cs typeface="Cambria"/>
              </a:rPr>
              <a:t>l</a:t>
            </a:r>
            <a:r>
              <a:rPr lang="en-US" sz="2000" b="1" spc="-130" dirty="0">
                <a:solidFill>
                  <a:srgbClr val="FF0000"/>
                </a:solidFill>
                <a:latin typeface="Cambria"/>
                <a:cs typeface="Cambria"/>
              </a:rPr>
              <a:t>ar</a:t>
            </a:r>
            <a:r>
              <a:rPr lang="en-US" sz="2000" b="1" spc="40" dirty="0">
                <a:solidFill>
                  <a:srgbClr val="FF0000"/>
                </a:solidFill>
                <a:latin typeface="Cambria"/>
                <a:cs typeface="Cambria"/>
              </a:rPr>
              <a:t>i</a:t>
            </a:r>
            <a:r>
              <a:rPr lang="en-US" sz="2000" b="1" dirty="0">
                <a:solidFill>
                  <a:srgbClr val="FF0000"/>
                </a:solidFill>
                <a:latin typeface="Cambria"/>
                <a:cs typeface="Cambria"/>
              </a:rPr>
              <a:t>zed	</a:t>
            </a:r>
            <a:r>
              <a:rPr lang="en-US" sz="2000" b="1" spc="135" dirty="0">
                <a:solidFill>
                  <a:srgbClr val="FF0000"/>
                </a:solidFill>
                <a:latin typeface="Cambria"/>
                <a:cs typeface="Cambria"/>
              </a:rPr>
              <a:t>R</a:t>
            </a:r>
            <a:r>
              <a:rPr lang="en-US" sz="2000" b="1" spc="-10" dirty="0">
                <a:solidFill>
                  <a:srgbClr val="FF0000"/>
                </a:solidFill>
                <a:latin typeface="Cambria"/>
                <a:cs typeface="Cambria"/>
              </a:rPr>
              <a:t>el</a:t>
            </a:r>
            <a:r>
              <a:rPr lang="en-US" sz="2000" b="1" spc="-15" dirty="0">
                <a:solidFill>
                  <a:srgbClr val="FF0000"/>
                </a:solidFill>
                <a:latin typeface="Cambria"/>
                <a:cs typeface="Cambria"/>
              </a:rPr>
              <a:t>a</a:t>
            </a:r>
            <a:r>
              <a:rPr lang="en-US" sz="2000" b="1" spc="-20" dirty="0">
                <a:solidFill>
                  <a:srgbClr val="FF0000"/>
                </a:solidFill>
                <a:latin typeface="Cambria"/>
                <a:cs typeface="Cambria"/>
              </a:rPr>
              <a:t>y</a:t>
            </a:r>
            <a:r>
              <a:rPr lang="en-US" sz="2000" spc="-35" dirty="0">
                <a:latin typeface="Cambria"/>
                <a:cs typeface="Cambria"/>
              </a:rPr>
              <a:t>:</a:t>
            </a:r>
            <a:r>
              <a:rPr lang="en-US" sz="2000" dirty="0">
                <a:latin typeface="Cambria"/>
                <a:cs typeface="Cambria"/>
              </a:rPr>
              <a:t>	</a:t>
            </a:r>
            <a:r>
              <a:rPr lang="en-US" sz="2000" spc="-45" dirty="0">
                <a:latin typeface="Cambria"/>
                <a:cs typeface="Cambria"/>
              </a:rPr>
              <a:t>r</a:t>
            </a:r>
            <a:r>
              <a:rPr lang="en-US" sz="2000" spc="-25" dirty="0">
                <a:latin typeface="Cambria"/>
                <a:cs typeface="Cambria"/>
              </a:rPr>
              <a:t>e</a:t>
            </a:r>
            <a:r>
              <a:rPr lang="en-US" sz="2000" spc="20" dirty="0">
                <a:latin typeface="Cambria"/>
                <a:cs typeface="Cambria"/>
              </a:rPr>
              <a:t>l</a:t>
            </a:r>
            <a:r>
              <a:rPr lang="en-US" sz="2000" spc="55" dirty="0">
                <a:latin typeface="Cambria"/>
                <a:cs typeface="Cambria"/>
              </a:rPr>
              <a:t>a</a:t>
            </a:r>
            <a:r>
              <a:rPr lang="en-US" sz="2000" spc="125" dirty="0">
                <a:latin typeface="Cambria"/>
                <a:cs typeface="Cambria"/>
              </a:rPr>
              <a:t>y</a:t>
            </a:r>
            <a:r>
              <a:rPr lang="en-US" sz="2000" dirty="0">
                <a:latin typeface="Cambria"/>
                <a:cs typeface="Cambria"/>
              </a:rPr>
              <a:t>	</a:t>
            </a:r>
            <a:r>
              <a:rPr lang="en-US" sz="2000" spc="55" dirty="0">
                <a:latin typeface="Cambria"/>
                <a:cs typeface="Cambria"/>
              </a:rPr>
              <a:t>d</a:t>
            </a:r>
            <a:r>
              <a:rPr lang="en-US" sz="2000" spc="50" dirty="0">
                <a:latin typeface="Cambria"/>
                <a:cs typeface="Cambria"/>
              </a:rPr>
              <a:t>e</a:t>
            </a:r>
            <a:r>
              <a:rPr lang="en-US" sz="2000" spc="40" dirty="0">
                <a:latin typeface="Cambria"/>
                <a:cs typeface="Cambria"/>
              </a:rPr>
              <a:t>pe</a:t>
            </a:r>
            <a:r>
              <a:rPr lang="en-US" sz="2000" spc="50" dirty="0">
                <a:latin typeface="Cambria"/>
                <a:cs typeface="Cambria"/>
              </a:rPr>
              <a:t>n</a:t>
            </a:r>
            <a:r>
              <a:rPr lang="en-US" sz="2000" spc="60" dirty="0">
                <a:latin typeface="Cambria"/>
                <a:cs typeface="Cambria"/>
              </a:rPr>
              <a:t>d</a:t>
            </a:r>
            <a:r>
              <a:rPr lang="en-US" sz="2000" spc="50" dirty="0">
                <a:latin typeface="Cambria"/>
                <a:cs typeface="Cambria"/>
              </a:rPr>
              <a:t>s</a:t>
            </a:r>
            <a:r>
              <a:rPr lang="en-US" sz="2000" dirty="0">
                <a:latin typeface="Cambria"/>
                <a:cs typeface="Cambria"/>
              </a:rPr>
              <a:t>	</a:t>
            </a:r>
            <a:r>
              <a:rPr lang="en-US" sz="2000" spc="40" dirty="0">
                <a:latin typeface="Cambria"/>
                <a:cs typeface="Cambria"/>
              </a:rPr>
              <a:t>o</a:t>
            </a:r>
            <a:r>
              <a:rPr lang="en-US" sz="2000" spc="45" dirty="0">
                <a:latin typeface="Cambria"/>
                <a:cs typeface="Cambria"/>
              </a:rPr>
              <a:t>n</a:t>
            </a:r>
            <a:r>
              <a:rPr lang="en-US" sz="2000" dirty="0">
                <a:latin typeface="Cambria"/>
                <a:cs typeface="Cambria"/>
              </a:rPr>
              <a:t>	</a:t>
            </a:r>
            <a:r>
              <a:rPr lang="en-US" sz="2000" spc="-25" dirty="0">
                <a:latin typeface="Cambria"/>
                <a:cs typeface="Cambria"/>
              </a:rPr>
              <a:t>t</a:t>
            </a:r>
            <a:r>
              <a:rPr lang="en-US" sz="2000" spc="20" dirty="0">
                <a:latin typeface="Cambria"/>
                <a:cs typeface="Cambria"/>
              </a:rPr>
              <a:t>he</a:t>
            </a:r>
            <a:r>
              <a:rPr lang="en-US" sz="2000" dirty="0">
                <a:latin typeface="Cambria"/>
                <a:cs typeface="Cambria"/>
              </a:rPr>
              <a:t>	</a:t>
            </a:r>
            <a:r>
              <a:rPr lang="en-US" sz="2000" spc="35" dirty="0">
                <a:solidFill>
                  <a:srgbClr val="CC0066"/>
                </a:solidFill>
                <a:latin typeface="Cambria"/>
                <a:cs typeface="Cambria"/>
              </a:rPr>
              <a:t>di</a:t>
            </a:r>
            <a:r>
              <a:rPr lang="en-US" sz="2000" spc="40" dirty="0">
                <a:solidFill>
                  <a:srgbClr val="CC0066"/>
                </a:solidFill>
                <a:latin typeface="Cambria"/>
                <a:cs typeface="Cambria"/>
              </a:rPr>
              <a:t>r</a:t>
            </a:r>
            <a:r>
              <a:rPr lang="en-US" sz="2000" spc="-25" dirty="0">
                <a:solidFill>
                  <a:srgbClr val="CC0066"/>
                </a:solidFill>
                <a:latin typeface="Cambria"/>
                <a:cs typeface="Cambria"/>
              </a:rPr>
              <a:t>e</a:t>
            </a:r>
            <a:r>
              <a:rPr lang="en-US" sz="2000" spc="5" dirty="0">
                <a:solidFill>
                  <a:srgbClr val="CC0066"/>
                </a:solidFill>
                <a:latin typeface="Cambria"/>
                <a:cs typeface="Cambria"/>
              </a:rPr>
              <a:t>cti</a:t>
            </a:r>
            <a:r>
              <a:rPr lang="en-US" sz="2000" spc="20" dirty="0">
                <a:solidFill>
                  <a:srgbClr val="CC0066"/>
                </a:solidFill>
                <a:latin typeface="Cambria"/>
                <a:cs typeface="Cambria"/>
              </a:rPr>
              <a:t>o</a:t>
            </a:r>
            <a:r>
              <a:rPr lang="en-US" sz="2000" spc="55" dirty="0">
                <a:solidFill>
                  <a:srgbClr val="CC0066"/>
                </a:solidFill>
                <a:latin typeface="Cambria"/>
                <a:cs typeface="Cambria"/>
              </a:rPr>
              <a:t>n</a:t>
            </a:r>
            <a:r>
              <a:rPr lang="en-US" sz="2000" dirty="0">
                <a:solidFill>
                  <a:srgbClr val="CC0066"/>
                </a:solidFill>
                <a:latin typeface="Cambria"/>
                <a:cs typeface="Cambria"/>
              </a:rPr>
              <a:t>	</a:t>
            </a:r>
            <a:r>
              <a:rPr lang="en-US" sz="2000" spc="60" dirty="0">
                <a:latin typeface="Cambria"/>
                <a:cs typeface="Cambria"/>
              </a:rPr>
              <a:t>o</a:t>
            </a:r>
            <a:r>
              <a:rPr lang="en-US" sz="2000" spc="35" dirty="0">
                <a:latin typeface="Cambria"/>
                <a:cs typeface="Cambria"/>
              </a:rPr>
              <a:t>f</a:t>
            </a:r>
            <a:r>
              <a:rPr lang="en-US" sz="2000" dirty="0">
                <a:latin typeface="Cambria"/>
                <a:cs typeface="Cambria"/>
              </a:rPr>
              <a:t>	</a:t>
            </a:r>
            <a:r>
              <a:rPr lang="en-US" sz="2000" spc="10" dirty="0">
                <a:latin typeface="Cambria"/>
                <a:cs typeface="Cambria"/>
              </a:rPr>
              <a:t>t</a:t>
            </a:r>
            <a:r>
              <a:rPr lang="en-US" sz="2000" spc="30" dirty="0">
                <a:latin typeface="Cambria"/>
                <a:cs typeface="Cambria"/>
              </a:rPr>
              <a:t>h</a:t>
            </a:r>
            <a:r>
              <a:rPr lang="en-US" sz="2000" spc="-15" dirty="0">
                <a:latin typeface="Cambria"/>
                <a:cs typeface="Cambria"/>
              </a:rPr>
              <a:t>e  </a:t>
            </a:r>
            <a:r>
              <a:rPr lang="en-US" sz="2000" spc="15" dirty="0">
                <a:solidFill>
                  <a:srgbClr val="CC0066"/>
                </a:solidFill>
                <a:latin typeface="Cambria"/>
                <a:cs typeface="Cambria"/>
              </a:rPr>
              <a:t>current</a:t>
            </a:r>
            <a:r>
              <a:rPr lang="en-US" sz="2000" spc="15" dirty="0">
                <a:latin typeface="Cambria"/>
                <a:cs typeface="Cambria"/>
              </a:rPr>
              <a:t>.</a:t>
            </a:r>
            <a:endParaRPr lang="en-US" sz="2000" dirty="0">
              <a:latin typeface="Cambria"/>
              <a:cs typeface="Cambria"/>
            </a:endParaRPr>
          </a:p>
          <a:p>
            <a:pPr marL="927100">
              <a:lnSpc>
                <a:spcPct val="100000"/>
              </a:lnSpc>
              <a:spcBef>
                <a:spcPts val="600"/>
              </a:spcBef>
            </a:pPr>
            <a:endParaRPr lang="en-US" sz="2000" dirty="0">
              <a:latin typeface="Cambria"/>
              <a:cs typeface="Cambria"/>
            </a:endParaRPr>
          </a:p>
          <a:p>
            <a:endParaRPr lang="en-IN" dirty="0"/>
          </a:p>
        </p:txBody>
      </p:sp>
      <p:sp>
        <p:nvSpPr>
          <p:cNvPr id="4" name="Slide Number Placeholder 3">
            <a:extLst>
              <a:ext uri="{FF2B5EF4-FFF2-40B4-BE49-F238E27FC236}">
                <a16:creationId xmlns:a16="http://schemas.microsoft.com/office/drawing/2014/main" id="{9F85027B-A588-4A09-B911-FED6CFAB37B8}"/>
              </a:ext>
            </a:extLst>
          </p:cNvPr>
          <p:cNvSpPr>
            <a:spLocks noGrp="1"/>
          </p:cNvSpPr>
          <p:nvPr>
            <p:ph type="sldNum" sz="quarter" idx="12"/>
          </p:nvPr>
        </p:nvSpPr>
        <p:spPr/>
        <p:txBody>
          <a:bodyPr/>
          <a:lstStyle/>
          <a:p>
            <a:fld id="{CA9F79F9-620A-454C-B44A-099229A02D1C}" type="slidenum">
              <a:rPr lang="en-IN" smtClean="0"/>
              <a:pPr/>
              <a:t>36</a:t>
            </a:fld>
            <a:endParaRPr lang="en-IN"/>
          </a:p>
        </p:txBody>
      </p:sp>
      <p:pic>
        <p:nvPicPr>
          <p:cNvPr id="5" name="Picture 4">
            <a:extLst>
              <a:ext uri="{FF2B5EF4-FFF2-40B4-BE49-F238E27FC236}">
                <a16:creationId xmlns:a16="http://schemas.microsoft.com/office/drawing/2014/main" id="{41D20650-044C-458D-8A72-8A250D1C25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537" y="251019"/>
            <a:ext cx="2290439" cy="737887"/>
          </a:xfrm>
          <a:prstGeom prst="rect">
            <a:avLst/>
          </a:prstGeom>
        </p:spPr>
      </p:pic>
    </p:spTree>
    <p:extLst>
      <p:ext uri="{BB962C8B-B14F-4D97-AF65-F5344CB8AC3E}">
        <p14:creationId xmlns:p14="http://schemas.microsoft.com/office/powerpoint/2010/main" val="1589041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57E64-2FA0-441A-B6AA-E6A173809292}"/>
              </a:ext>
            </a:extLst>
          </p:cNvPr>
          <p:cNvSpPr>
            <a:spLocks noGrp="1"/>
          </p:cNvSpPr>
          <p:nvPr>
            <p:ph type="title"/>
          </p:nvPr>
        </p:nvSpPr>
        <p:spPr/>
        <p:txBody>
          <a:bodyPr/>
          <a:lstStyle/>
          <a:p>
            <a:r>
              <a:rPr lang="en-US" dirty="0"/>
              <a:t>Relay Definitions</a:t>
            </a:r>
            <a:endParaRPr lang="en-IN" dirty="0"/>
          </a:p>
        </p:txBody>
      </p:sp>
      <p:sp>
        <p:nvSpPr>
          <p:cNvPr id="3" name="Content Placeholder 2">
            <a:extLst>
              <a:ext uri="{FF2B5EF4-FFF2-40B4-BE49-F238E27FC236}">
                <a16:creationId xmlns:a16="http://schemas.microsoft.com/office/drawing/2014/main" id="{6C888406-FD2B-432E-ADAE-FD089780473E}"/>
              </a:ext>
            </a:extLst>
          </p:cNvPr>
          <p:cNvSpPr>
            <a:spLocks noGrp="1"/>
          </p:cNvSpPr>
          <p:nvPr>
            <p:ph idx="1"/>
          </p:nvPr>
        </p:nvSpPr>
        <p:spPr>
          <a:xfrm>
            <a:off x="1097280" y="1845734"/>
            <a:ext cx="10408180" cy="4023360"/>
          </a:xfrm>
        </p:spPr>
        <p:txBody>
          <a:bodyPr>
            <a:normAutofit/>
          </a:bodyPr>
          <a:lstStyle/>
          <a:p>
            <a:pPr marL="285115" marR="5080" indent="-273050">
              <a:lnSpc>
                <a:spcPct val="100000"/>
              </a:lnSpc>
              <a:spcBef>
                <a:spcPts val="100"/>
              </a:spcBef>
              <a:buClr>
                <a:srgbClr val="FE8637"/>
              </a:buClr>
              <a:buSzPct val="68750"/>
              <a:buFont typeface="Wingdings"/>
              <a:buChar char=""/>
              <a:tabLst>
                <a:tab pos="285750" algn="l"/>
              </a:tabLst>
            </a:pPr>
            <a:r>
              <a:rPr lang="en-US" sz="2000" b="1" spc="20" dirty="0">
                <a:solidFill>
                  <a:srgbClr val="FF0000"/>
                </a:solidFill>
                <a:latin typeface="Cambria"/>
                <a:cs typeface="Cambria"/>
              </a:rPr>
              <a:t>Differential</a:t>
            </a:r>
            <a:r>
              <a:rPr lang="en-US" sz="2000" b="1" spc="45" dirty="0">
                <a:solidFill>
                  <a:srgbClr val="FF0000"/>
                </a:solidFill>
                <a:latin typeface="Cambria"/>
                <a:cs typeface="Cambria"/>
              </a:rPr>
              <a:t> </a:t>
            </a:r>
            <a:r>
              <a:rPr lang="en-US" sz="2000" b="1" spc="5" dirty="0">
                <a:solidFill>
                  <a:srgbClr val="FF0000"/>
                </a:solidFill>
                <a:latin typeface="Cambria"/>
                <a:cs typeface="Cambria"/>
              </a:rPr>
              <a:t>Relay</a:t>
            </a:r>
            <a:r>
              <a:rPr lang="en-US" sz="2000" spc="5" dirty="0">
                <a:latin typeface="Cambria"/>
                <a:cs typeface="Cambria"/>
              </a:rPr>
              <a:t>:</a:t>
            </a:r>
            <a:r>
              <a:rPr lang="en-US" sz="2000" spc="80" dirty="0">
                <a:latin typeface="Cambria"/>
                <a:cs typeface="Cambria"/>
              </a:rPr>
              <a:t> </a:t>
            </a:r>
            <a:r>
              <a:rPr lang="en-US" sz="2000" spc="-5" dirty="0">
                <a:latin typeface="Cambria"/>
                <a:cs typeface="Cambria"/>
              </a:rPr>
              <a:t>it</a:t>
            </a:r>
            <a:r>
              <a:rPr lang="en-US" sz="2000" spc="55" dirty="0">
                <a:latin typeface="Cambria"/>
                <a:cs typeface="Cambria"/>
              </a:rPr>
              <a:t> </a:t>
            </a:r>
            <a:r>
              <a:rPr lang="en-US" sz="2000" spc="20" dirty="0">
                <a:latin typeface="Cambria"/>
                <a:cs typeface="Cambria"/>
              </a:rPr>
              <a:t>measures</a:t>
            </a:r>
            <a:r>
              <a:rPr lang="en-US" sz="2000" spc="65" dirty="0">
                <a:latin typeface="Cambria"/>
                <a:cs typeface="Cambria"/>
              </a:rPr>
              <a:t> </a:t>
            </a:r>
            <a:r>
              <a:rPr lang="en-US" sz="2000" dirty="0">
                <a:latin typeface="Cambria"/>
                <a:cs typeface="Cambria"/>
              </a:rPr>
              <a:t>the</a:t>
            </a:r>
            <a:r>
              <a:rPr lang="en-US" sz="2000" spc="85" dirty="0">
                <a:latin typeface="Cambria"/>
                <a:cs typeface="Cambria"/>
              </a:rPr>
              <a:t> </a:t>
            </a:r>
            <a:r>
              <a:rPr lang="en-US" sz="2000" spc="25" dirty="0">
                <a:solidFill>
                  <a:srgbClr val="CC0066"/>
                </a:solidFill>
                <a:latin typeface="Cambria"/>
                <a:cs typeface="Cambria"/>
              </a:rPr>
              <a:t>difference</a:t>
            </a:r>
            <a:r>
              <a:rPr lang="en-US" sz="2000" spc="70" dirty="0">
                <a:solidFill>
                  <a:srgbClr val="CC0066"/>
                </a:solidFill>
                <a:latin typeface="Cambria"/>
                <a:cs typeface="Cambria"/>
              </a:rPr>
              <a:t> </a:t>
            </a:r>
            <a:r>
              <a:rPr lang="en-US" sz="2000" spc="140" dirty="0">
                <a:latin typeface="Cambria"/>
                <a:cs typeface="Cambria"/>
              </a:rPr>
              <a:t>b/w</a:t>
            </a:r>
            <a:r>
              <a:rPr lang="en-US" sz="2000" spc="55" dirty="0">
                <a:latin typeface="Cambria"/>
                <a:cs typeface="Cambria"/>
              </a:rPr>
              <a:t> </a:t>
            </a:r>
            <a:r>
              <a:rPr lang="en-US" sz="2000" spc="-130" dirty="0">
                <a:latin typeface="Cambria"/>
                <a:cs typeface="Cambria"/>
              </a:rPr>
              <a:t>2</a:t>
            </a:r>
            <a:r>
              <a:rPr lang="en-US" sz="2000" spc="45" dirty="0">
                <a:latin typeface="Cambria"/>
                <a:cs typeface="Cambria"/>
              </a:rPr>
              <a:t> </a:t>
            </a:r>
            <a:r>
              <a:rPr lang="en-US" sz="2000" spc="35" dirty="0">
                <a:latin typeface="Cambria"/>
                <a:cs typeface="Cambria"/>
              </a:rPr>
              <a:t>actual </a:t>
            </a:r>
            <a:r>
              <a:rPr lang="en-US" sz="2000" spc="-515" dirty="0">
                <a:latin typeface="Cambria"/>
                <a:cs typeface="Cambria"/>
              </a:rPr>
              <a:t> </a:t>
            </a:r>
            <a:r>
              <a:rPr lang="en-US" sz="2000" spc="25" dirty="0">
                <a:latin typeface="Cambria"/>
                <a:cs typeface="Cambria"/>
              </a:rPr>
              <a:t>quantities.</a:t>
            </a:r>
            <a:endParaRPr lang="en-US" sz="2000" dirty="0">
              <a:latin typeface="Cambria"/>
              <a:cs typeface="Cambria"/>
            </a:endParaRPr>
          </a:p>
          <a:p>
            <a:pPr marL="285115" marR="237490" indent="-273050">
              <a:lnSpc>
                <a:spcPct val="100000"/>
              </a:lnSpc>
              <a:spcBef>
                <a:spcPts val="600"/>
              </a:spcBef>
              <a:buClr>
                <a:srgbClr val="FE8637"/>
              </a:buClr>
              <a:buSzPct val="68750"/>
              <a:buFont typeface="Wingdings"/>
              <a:buChar char=""/>
              <a:tabLst>
                <a:tab pos="285750" algn="l"/>
              </a:tabLst>
            </a:pPr>
            <a:r>
              <a:rPr lang="en-US" sz="2000" b="1" spc="-50" dirty="0">
                <a:solidFill>
                  <a:srgbClr val="FF0000"/>
                </a:solidFill>
                <a:latin typeface="Cambria"/>
                <a:cs typeface="Cambria"/>
              </a:rPr>
              <a:t>Earth</a:t>
            </a:r>
            <a:r>
              <a:rPr lang="en-US" sz="2000" b="1" spc="55" dirty="0">
                <a:solidFill>
                  <a:srgbClr val="FF0000"/>
                </a:solidFill>
                <a:latin typeface="Cambria"/>
                <a:cs typeface="Cambria"/>
              </a:rPr>
              <a:t> </a:t>
            </a:r>
            <a:r>
              <a:rPr lang="en-US" sz="2000" b="1" spc="15" dirty="0">
                <a:solidFill>
                  <a:srgbClr val="FF0000"/>
                </a:solidFill>
                <a:latin typeface="Cambria"/>
                <a:cs typeface="Cambria"/>
              </a:rPr>
              <a:t>fault</a:t>
            </a:r>
            <a:r>
              <a:rPr lang="en-US" sz="2000" b="1" spc="60" dirty="0">
                <a:solidFill>
                  <a:srgbClr val="FF0000"/>
                </a:solidFill>
                <a:latin typeface="Cambria"/>
                <a:cs typeface="Cambria"/>
              </a:rPr>
              <a:t> </a:t>
            </a:r>
            <a:r>
              <a:rPr lang="en-US" sz="2000" b="1" spc="10" dirty="0">
                <a:solidFill>
                  <a:srgbClr val="FF0000"/>
                </a:solidFill>
                <a:latin typeface="Cambria"/>
                <a:cs typeface="Cambria"/>
              </a:rPr>
              <a:t>Relay</a:t>
            </a:r>
            <a:r>
              <a:rPr lang="en-US" sz="2000" spc="10" dirty="0">
                <a:latin typeface="Cambria"/>
                <a:cs typeface="Cambria"/>
              </a:rPr>
              <a:t>:</a:t>
            </a:r>
            <a:r>
              <a:rPr lang="en-US" sz="2000" spc="80" dirty="0">
                <a:latin typeface="Cambria"/>
                <a:cs typeface="Cambria"/>
              </a:rPr>
              <a:t> </a:t>
            </a:r>
            <a:r>
              <a:rPr lang="en-US" sz="2000" spc="-5" dirty="0">
                <a:latin typeface="Cambria"/>
                <a:cs typeface="Cambria"/>
              </a:rPr>
              <a:t>It</a:t>
            </a:r>
            <a:r>
              <a:rPr lang="en-US" sz="2000" spc="80" dirty="0">
                <a:latin typeface="Cambria"/>
                <a:cs typeface="Cambria"/>
              </a:rPr>
              <a:t> </a:t>
            </a:r>
            <a:r>
              <a:rPr lang="en-US" sz="2000" spc="5" dirty="0">
                <a:latin typeface="Cambria"/>
                <a:cs typeface="Cambria"/>
              </a:rPr>
              <a:t>is</a:t>
            </a:r>
            <a:r>
              <a:rPr lang="en-US" sz="2000" spc="70" dirty="0">
                <a:latin typeface="Cambria"/>
                <a:cs typeface="Cambria"/>
              </a:rPr>
              <a:t> </a:t>
            </a:r>
            <a:r>
              <a:rPr lang="en-US" sz="2000" spc="55" dirty="0">
                <a:latin typeface="Cambria"/>
                <a:cs typeface="Cambria"/>
              </a:rPr>
              <a:t>used </a:t>
            </a:r>
            <a:r>
              <a:rPr lang="en-US" sz="2000" spc="15" dirty="0">
                <a:latin typeface="Cambria"/>
                <a:cs typeface="Cambria"/>
              </a:rPr>
              <a:t>for</a:t>
            </a:r>
            <a:r>
              <a:rPr lang="en-US" sz="2000" spc="70" dirty="0">
                <a:latin typeface="Cambria"/>
                <a:cs typeface="Cambria"/>
              </a:rPr>
              <a:t> </a:t>
            </a:r>
            <a:r>
              <a:rPr lang="en-US" sz="2000" spc="10" dirty="0">
                <a:latin typeface="Cambria"/>
                <a:cs typeface="Cambria"/>
              </a:rPr>
              <a:t>protection</a:t>
            </a:r>
            <a:r>
              <a:rPr lang="en-US" sz="2000" spc="90" dirty="0">
                <a:latin typeface="Cambria"/>
                <a:cs typeface="Cambria"/>
              </a:rPr>
              <a:t> </a:t>
            </a:r>
            <a:r>
              <a:rPr lang="en-US" sz="2000" spc="50" dirty="0">
                <a:latin typeface="Cambria"/>
                <a:cs typeface="Cambria"/>
              </a:rPr>
              <a:t>of</a:t>
            </a:r>
            <a:r>
              <a:rPr lang="en-US" sz="2000" spc="75" dirty="0">
                <a:latin typeface="Cambria"/>
                <a:cs typeface="Cambria"/>
              </a:rPr>
              <a:t> </a:t>
            </a:r>
            <a:r>
              <a:rPr lang="en-US" sz="2000" spc="15" dirty="0">
                <a:latin typeface="Cambria"/>
                <a:cs typeface="Cambria"/>
              </a:rPr>
              <a:t>element</a:t>
            </a:r>
            <a:r>
              <a:rPr lang="en-US" sz="2000" spc="90" dirty="0">
                <a:latin typeface="Cambria"/>
                <a:cs typeface="Cambria"/>
              </a:rPr>
              <a:t> </a:t>
            </a:r>
            <a:r>
              <a:rPr lang="en-US" sz="2000" spc="50" dirty="0">
                <a:latin typeface="Cambria"/>
                <a:cs typeface="Cambria"/>
              </a:rPr>
              <a:t>of</a:t>
            </a:r>
            <a:r>
              <a:rPr lang="en-US" sz="2000" spc="75" dirty="0">
                <a:latin typeface="Cambria"/>
                <a:cs typeface="Cambria"/>
              </a:rPr>
              <a:t> </a:t>
            </a:r>
            <a:r>
              <a:rPr lang="en-US" sz="2000" spc="25" dirty="0">
                <a:latin typeface="Cambria"/>
                <a:cs typeface="Cambria"/>
              </a:rPr>
              <a:t>a </a:t>
            </a:r>
            <a:r>
              <a:rPr lang="en-US" sz="2000" spc="-515" dirty="0">
                <a:latin typeface="Cambria"/>
                <a:cs typeface="Cambria"/>
              </a:rPr>
              <a:t> </a:t>
            </a:r>
            <a:r>
              <a:rPr lang="en-US" sz="2000" spc="40" dirty="0">
                <a:latin typeface="Cambria"/>
                <a:cs typeface="Cambria"/>
              </a:rPr>
              <a:t>power</a:t>
            </a:r>
            <a:r>
              <a:rPr lang="en-US" sz="2000" spc="50" dirty="0">
                <a:latin typeface="Cambria"/>
                <a:cs typeface="Cambria"/>
              </a:rPr>
              <a:t> </a:t>
            </a:r>
            <a:r>
              <a:rPr lang="en-US" sz="2000" spc="25" dirty="0">
                <a:latin typeface="Cambria"/>
                <a:cs typeface="Cambria"/>
              </a:rPr>
              <a:t>system</a:t>
            </a:r>
            <a:r>
              <a:rPr lang="en-US" sz="2000" spc="60" dirty="0">
                <a:latin typeface="Cambria"/>
                <a:cs typeface="Cambria"/>
              </a:rPr>
              <a:t> </a:t>
            </a:r>
            <a:r>
              <a:rPr lang="en-US" sz="2000" spc="35" dirty="0">
                <a:latin typeface="Cambria"/>
                <a:cs typeface="Cambria"/>
              </a:rPr>
              <a:t>against</a:t>
            </a:r>
            <a:r>
              <a:rPr lang="en-US" sz="2000" spc="80" dirty="0">
                <a:latin typeface="Cambria"/>
                <a:cs typeface="Cambria"/>
              </a:rPr>
              <a:t> </a:t>
            </a:r>
            <a:r>
              <a:rPr lang="en-US" sz="2000" b="1" spc="-50" dirty="0">
                <a:solidFill>
                  <a:srgbClr val="CC0066"/>
                </a:solidFill>
                <a:latin typeface="Cambria"/>
                <a:cs typeface="Cambria"/>
              </a:rPr>
              <a:t>Earth</a:t>
            </a:r>
            <a:r>
              <a:rPr lang="en-US" sz="2000" b="1" spc="65" dirty="0">
                <a:solidFill>
                  <a:srgbClr val="CC0066"/>
                </a:solidFill>
                <a:latin typeface="Cambria"/>
                <a:cs typeface="Cambria"/>
              </a:rPr>
              <a:t> </a:t>
            </a:r>
            <a:r>
              <a:rPr lang="en-US" sz="2000" spc="45" dirty="0">
                <a:latin typeface="Cambria"/>
                <a:cs typeface="Cambria"/>
              </a:rPr>
              <a:t>faults.</a:t>
            </a:r>
            <a:endParaRPr lang="en-US" sz="2000" dirty="0">
              <a:latin typeface="Cambria"/>
              <a:cs typeface="Cambria"/>
            </a:endParaRPr>
          </a:p>
          <a:p>
            <a:pPr marL="285115" marR="172085" indent="-273050">
              <a:lnSpc>
                <a:spcPct val="100000"/>
              </a:lnSpc>
              <a:spcBef>
                <a:spcPts val="600"/>
              </a:spcBef>
              <a:buClr>
                <a:srgbClr val="FE8637"/>
              </a:buClr>
              <a:buSzPct val="68750"/>
              <a:buFont typeface="Wingdings"/>
              <a:buChar char=""/>
              <a:tabLst>
                <a:tab pos="285750" algn="l"/>
              </a:tabLst>
            </a:pPr>
            <a:r>
              <a:rPr lang="en-US" sz="2000" b="1" spc="-40" dirty="0">
                <a:solidFill>
                  <a:srgbClr val="FF0000"/>
                </a:solidFill>
                <a:latin typeface="Cambria"/>
                <a:cs typeface="Cambria"/>
              </a:rPr>
              <a:t>Phase</a:t>
            </a:r>
            <a:r>
              <a:rPr lang="en-US" sz="2000" b="1" spc="45" dirty="0">
                <a:solidFill>
                  <a:srgbClr val="FF0000"/>
                </a:solidFill>
                <a:latin typeface="Cambria"/>
                <a:cs typeface="Cambria"/>
              </a:rPr>
              <a:t> </a:t>
            </a:r>
            <a:r>
              <a:rPr lang="en-US" sz="2000" b="1" spc="15" dirty="0">
                <a:solidFill>
                  <a:srgbClr val="FF0000"/>
                </a:solidFill>
                <a:latin typeface="Cambria"/>
                <a:cs typeface="Cambria"/>
              </a:rPr>
              <a:t>fault</a:t>
            </a:r>
            <a:r>
              <a:rPr lang="en-US" sz="2000" b="1" spc="50" dirty="0">
                <a:solidFill>
                  <a:srgbClr val="FF0000"/>
                </a:solidFill>
                <a:latin typeface="Cambria"/>
                <a:cs typeface="Cambria"/>
              </a:rPr>
              <a:t> </a:t>
            </a:r>
            <a:r>
              <a:rPr lang="en-US" sz="2000" b="1" spc="10" dirty="0">
                <a:solidFill>
                  <a:srgbClr val="FF0000"/>
                </a:solidFill>
                <a:latin typeface="Cambria"/>
                <a:cs typeface="Cambria"/>
              </a:rPr>
              <a:t>Relay</a:t>
            </a:r>
            <a:r>
              <a:rPr lang="en-US" sz="2000" spc="10" dirty="0">
                <a:latin typeface="Cambria"/>
                <a:cs typeface="Cambria"/>
              </a:rPr>
              <a:t>:</a:t>
            </a:r>
            <a:r>
              <a:rPr lang="en-US" sz="2000" spc="85" dirty="0">
                <a:latin typeface="Cambria"/>
                <a:cs typeface="Cambria"/>
              </a:rPr>
              <a:t> </a:t>
            </a:r>
            <a:r>
              <a:rPr lang="en-US" sz="2000" spc="-5" dirty="0">
                <a:latin typeface="Cambria"/>
                <a:cs typeface="Cambria"/>
              </a:rPr>
              <a:t>It</a:t>
            </a:r>
            <a:r>
              <a:rPr lang="en-US" sz="2000" spc="80" dirty="0">
                <a:latin typeface="Cambria"/>
                <a:cs typeface="Cambria"/>
              </a:rPr>
              <a:t> </a:t>
            </a:r>
            <a:r>
              <a:rPr lang="en-US" sz="2000" spc="5" dirty="0">
                <a:latin typeface="Cambria"/>
                <a:cs typeface="Cambria"/>
              </a:rPr>
              <a:t>is</a:t>
            </a:r>
            <a:r>
              <a:rPr lang="en-US" sz="2000" spc="75" dirty="0">
                <a:latin typeface="Cambria"/>
                <a:cs typeface="Cambria"/>
              </a:rPr>
              <a:t> </a:t>
            </a:r>
            <a:r>
              <a:rPr lang="en-US" sz="2000" spc="55" dirty="0">
                <a:latin typeface="Cambria"/>
                <a:cs typeface="Cambria"/>
              </a:rPr>
              <a:t>used </a:t>
            </a:r>
            <a:r>
              <a:rPr lang="en-US" sz="2000" spc="15" dirty="0">
                <a:latin typeface="Cambria"/>
                <a:cs typeface="Cambria"/>
              </a:rPr>
              <a:t>for</a:t>
            </a:r>
            <a:r>
              <a:rPr lang="en-US" sz="2000" spc="75" dirty="0">
                <a:latin typeface="Cambria"/>
                <a:cs typeface="Cambria"/>
              </a:rPr>
              <a:t> </a:t>
            </a:r>
            <a:r>
              <a:rPr lang="en-US" sz="2000" spc="10" dirty="0">
                <a:latin typeface="Cambria"/>
                <a:cs typeface="Cambria"/>
              </a:rPr>
              <a:t>protection</a:t>
            </a:r>
            <a:r>
              <a:rPr lang="en-US" sz="2000" spc="90" dirty="0">
                <a:latin typeface="Cambria"/>
                <a:cs typeface="Cambria"/>
              </a:rPr>
              <a:t> </a:t>
            </a:r>
            <a:r>
              <a:rPr lang="en-US" sz="2000" spc="50" dirty="0">
                <a:latin typeface="Cambria"/>
                <a:cs typeface="Cambria"/>
              </a:rPr>
              <a:t>of</a:t>
            </a:r>
            <a:r>
              <a:rPr lang="en-US" sz="2000" spc="80" dirty="0">
                <a:latin typeface="Cambria"/>
                <a:cs typeface="Cambria"/>
              </a:rPr>
              <a:t> </a:t>
            </a:r>
            <a:r>
              <a:rPr lang="en-US" sz="2000" spc="15" dirty="0">
                <a:latin typeface="Cambria"/>
                <a:cs typeface="Cambria"/>
              </a:rPr>
              <a:t>element</a:t>
            </a:r>
            <a:r>
              <a:rPr lang="en-US" sz="2000" spc="80" dirty="0">
                <a:latin typeface="Cambria"/>
                <a:cs typeface="Cambria"/>
              </a:rPr>
              <a:t> </a:t>
            </a:r>
            <a:r>
              <a:rPr lang="en-US" sz="2000" spc="50" dirty="0">
                <a:latin typeface="Cambria"/>
                <a:cs typeface="Cambria"/>
              </a:rPr>
              <a:t>of</a:t>
            </a:r>
            <a:r>
              <a:rPr lang="en-US" sz="2000" spc="80" dirty="0">
                <a:latin typeface="Cambria"/>
                <a:cs typeface="Cambria"/>
              </a:rPr>
              <a:t> </a:t>
            </a:r>
            <a:r>
              <a:rPr lang="en-US" sz="2000" spc="25" dirty="0">
                <a:latin typeface="Cambria"/>
                <a:cs typeface="Cambria"/>
              </a:rPr>
              <a:t>a </a:t>
            </a:r>
            <a:r>
              <a:rPr lang="en-US" sz="2000" spc="-515" dirty="0">
                <a:latin typeface="Cambria"/>
                <a:cs typeface="Cambria"/>
              </a:rPr>
              <a:t> </a:t>
            </a:r>
            <a:r>
              <a:rPr lang="en-US" sz="2000" spc="40" dirty="0">
                <a:latin typeface="Cambria"/>
                <a:cs typeface="Cambria"/>
              </a:rPr>
              <a:t>power</a:t>
            </a:r>
            <a:r>
              <a:rPr lang="en-US" sz="2000" spc="50" dirty="0">
                <a:latin typeface="Cambria"/>
                <a:cs typeface="Cambria"/>
              </a:rPr>
              <a:t> </a:t>
            </a:r>
            <a:r>
              <a:rPr lang="en-US" sz="2000" spc="25" dirty="0">
                <a:latin typeface="Cambria"/>
                <a:cs typeface="Cambria"/>
              </a:rPr>
              <a:t>system</a:t>
            </a:r>
            <a:r>
              <a:rPr lang="en-US" sz="2000" spc="60" dirty="0">
                <a:latin typeface="Cambria"/>
                <a:cs typeface="Cambria"/>
              </a:rPr>
              <a:t> </a:t>
            </a:r>
            <a:r>
              <a:rPr lang="en-US" sz="2000" spc="35" dirty="0">
                <a:latin typeface="Cambria"/>
                <a:cs typeface="Cambria"/>
              </a:rPr>
              <a:t>against</a:t>
            </a:r>
            <a:r>
              <a:rPr lang="en-US" sz="2000" spc="80" dirty="0">
                <a:latin typeface="Cambria"/>
                <a:cs typeface="Cambria"/>
              </a:rPr>
              <a:t> </a:t>
            </a:r>
            <a:r>
              <a:rPr lang="en-US" sz="2000" b="1" spc="-30" dirty="0">
                <a:solidFill>
                  <a:srgbClr val="CC0066"/>
                </a:solidFill>
                <a:latin typeface="Cambria"/>
                <a:cs typeface="Cambria"/>
              </a:rPr>
              <a:t>phase</a:t>
            </a:r>
            <a:r>
              <a:rPr lang="en-US" sz="2000" b="1" spc="50" dirty="0">
                <a:solidFill>
                  <a:srgbClr val="CC0066"/>
                </a:solidFill>
                <a:latin typeface="Cambria"/>
                <a:cs typeface="Cambria"/>
              </a:rPr>
              <a:t> </a:t>
            </a:r>
            <a:r>
              <a:rPr lang="en-US" sz="2000" spc="45" dirty="0">
                <a:latin typeface="Cambria"/>
                <a:cs typeface="Cambria"/>
              </a:rPr>
              <a:t>faults.</a:t>
            </a:r>
            <a:endParaRPr lang="en-US" sz="2000" dirty="0">
              <a:latin typeface="Cambria"/>
              <a:cs typeface="Cambria"/>
            </a:endParaRPr>
          </a:p>
          <a:p>
            <a:pPr marL="285115" marR="383540" indent="-273050">
              <a:lnSpc>
                <a:spcPct val="100000"/>
              </a:lnSpc>
              <a:spcBef>
                <a:spcPts val="600"/>
              </a:spcBef>
              <a:buClr>
                <a:srgbClr val="FE8637"/>
              </a:buClr>
              <a:buSzPct val="68750"/>
              <a:buFont typeface="Wingdings"/>
              <a:buChar char=""/>
              <a:tabLst>
                <a:tab pos="285750" algn="l"/>
              </a:tabLst>
            </a:pPr>
            <a:r>
              <a:rPr lang="en-US" sz="2000" b="1" spc="30" dirty="0">
                <a:solidFill>
                  <a:srgbClr val="FF0000"/>
                </a:solidFill>
                <a:latin typeface="Cambria"/>
                <a:cs typeface="Cambria"/>
              </a:rPr>
              <a:t>Negative</a:t>
            </a:r>
            <a:r>
              <a:rPr lang="en-US" sz="2000" b="1" spc="45" dirty="0">
                <a:solidFill>
                  <a:srgbClr val="FF0000"/>
                </a:solidFill>
                <a:latin typeface="Cambria"/>
                <a:cs typeface="Cambria"/>
              </a:rPr>
              <a:t> </a:t>
            </a:r>
            <a:r>
              <a:rPr lang="en-US" sz="2000" b="1" dirty="0">
                <a:solidFill>
                  <a:srgbClr val="FF0000"/>
                </a:solidFill>
                <a:latin typeface="Cambria"/>
                <a:cs typeface="Cambria"/>
              </a:rPr>
              <a:t>Sequence</a:t>
            </a:r>
            <a:r>
              <a:rPr lang="en-US" sz="2000" b="1" spc="50" dirty="0">
                <a:solidFill>
                  <a:srgbClr val="FF0000"/>
                </a:solidFill>
                <a:latin typeface="Cambria"/>
                <a:cs typeface="Cambria"/>
              </a:rPr>
              <a:t> </a:t>
            </a:r>
            <a:r>
              <a:rPr lang="en-US" sz="2000" b="1" spc="10" dirty="0">
                <a:solidFill>
                  <a:srgbClr val="FF0000"/>
                </a:solidFill>
                <a:latin typeface="Cambria"/>
                <a:cs typeface="Cambria"/>
              </a:rPr>
              <a:t>Relay</a:t>
            </a:r>
            <a:r>
              <a:rPr lang="en-US" sz="2000" spc="10" dirty="0">
                <a:latin typeface="Cambria"/>
                <a:cs typeface="Cambria"/>
              </a:rPr>
              <a:t>:</a:t>
            </a:r>
            <a:r>
              <a:rPr lang="en-US" sz="2000" spc="75" dirty="0">
                <a:latin typeface="Cambria"/>
                <a:cs typeface="Cambria"/>
              </a:rPr>
              <a:t> </a:t>
            </a:r>
            <a:r>
              <a:rPr lang="en-US" sz="2000" spc="25" dirty="0">
                <a:latin typeface="Cambria"/>
                <a:cs typeface="Cambria"/>
              </a:rPr>
              <a:t>relay</a:t>
            </a:r>
            <a:r>
              <a:rPr lang="en-US" sz="2000" spc="70" dirty="0">
                <a:latin typeface="Cambria"/>
                <a:cs typeface="Cambria"/>
              </a:rPr>
              <a:t> </a:t>
            </a:r>
            <a:r>
              <a:rPr lang="en-US" sz="2000" spc="15" dirty="0">
                <a:latin typeface="Cambria"/>
                <a:cs typeface="Cambria"/>
              </a:rPr>
              <a:t>uses</a:t>
            </a:r>
            <a:r>
              <a:rPr lang="en-US" sz="2000" spc="40" dirty="0">
                <a:latin typeface="Cambria"/>
                <a:cs typeface="Cambria"/>
              </a:rPr>
              <a:t> </a:t>
            </a:r>
            <a:r>
              <a:rPr lang="en-US" sz="2000" spc="40" dirty="0">
                <a:solidFill>
                  <a:srgbClr val="CC0066"/>
                </a:solidFill>
                <a:latin typeface="Cambria"/>
                <a:cs typeface="Cambria"/>
              </a:rPr>
              <a:t>negative</a:t>
            </a:r>
            <a:r>
              <a:rPr lang="en-US" sz="2000" spc="80" dirty="0">
                <a:solidFill>
                  <a:srgbClr val="CC0066"/>
                </a:solidFill>
                <a:latin typeface="Cambria"/>
                <a:cs typeface="Cambria"/>
              </a:rPr>
              <a:t> </a:t>
            </a:r>
            <a:r>
              <a:rPr lang="en-US" sz="2000" spc="15" dirty="0">
                <a:solidFill>
                  <a:srgbClr val="CC0066"/>
                </a:solidFill>
                <a:latin typeface="Cambria"/>
                <a:cs typeface="Cambria"/>
              </a:rPr>
              <a:t>sequence </a:t>
            </a:r>
            <a:r>
              <a:rPr lang="en-US" sz="2000" spc="-515" dirty="0">
                <a:solidFill>
                  <a:srgbClr val="CC0066"/>
                </a:solidFill>
                <a:latin typeface="Cambria"/>
                <a:cs typeface="Cambria"/>
              </a:rPr>
              <a:t> </a:t>
            </a:r>
            <a:r>
              <a:rPr lang="en-US" sz="2000" spc="5" dirty="0">
                <a:solidFill>
                  <a:srgbClr val="CC0066"/>
                </a:solidFill>
                <a:latin typeface="Cambria"/>
                <a:cs typeface="Cambria"/>
              </a:rPr>
              <a:t>current</a:t>
            </a:r>
            <a:r>
              <a:rPr lang="en-US" sz="2000" spc="60" dirty="0">
                <a:solidFill>
                  <a:srgbClr val="CC0066"/>
                </a:solidFill>
                <a:latin typeface="Cambria"/>
                <a:cs typeface="Cambria"/>
              </a:rPr>
              <a:t> </a:t>
            </a:r>
            <a:r>
              <a:rPr lang="en-US" sz="2000" dirty="0">
                <a:latin typeface="Cambria"/>
                <a:cs typeface="Cambria"/>
              </a:rPr>
              <a:t>as</a:t>
            </a:r>
            <a:r>
              <a:rPr lang="en-US" sz="2000" spc="60" dirty="0">
                <a:latin typeface="Cambria"/>
                <a:cs typeface="Cambria"/>
              </a:rPr>
              <a:t> </a:t>
            </a:r>
            <a:r>
              <a:rPr lang="en-US" sz="2000" spc="-10" dirty="0">
                <a:latin typeface="Cambria"/>
                <a:cs typeface="Cambria"/>
              </a:rPr>
              <a:t>its</a:t>
            </a:r>
            <a:r>
              <a:rPr lang="en-US" sz="2000" spc="85" dirty="0">
                <a:latin typeface="Cambria"/>
                <a:cs typeface="Cambria"/>
              </a:rPr>
              <a:t> </a:t>
            </a:r>
            <a:r>
              <a:rPr lang="en-US" sz="2000" spc="35" dirty="0">
                <a:latin typeface="Cambria"/>
                <a:cs typeface="Cambria"/>
              </a:rPr>
              <a:t>actuating</a:t>
            </a:r>
            <a:r>
              <a:rPr lang="en-US" sz="2000" spc="90" dirty="0">
                <a:latin typeface="Cambria"/>
                <a:cs typeface="Cambria"/>
              </a:rPr>
              <a:t> </a:t>
            </a:r>
            <a:r>
              <a:rPr lang="en-US" sz="2000" spc="45" dirty="0">
                <a:latin typeface="Cambria"/>
                <a:cs typeface="Cambria"/>
              </a:rPr>
              <a:t>quantity.</a:t>
            </a:r>
            <a:endParaRPr lang="en-US" sz="2000" dirty="0">
              <a:latin typeface="Cambria"/>
              <a:cs typeface="Cambria"/>
            </a:endParaRPr>
          </a:p>
          <a:p>
            <a:pPr marL="285115" marR="141605" indent="-273050">
              <a:lnSpc>
                <a:spcPct val="100000"/>
              </a:lnSpc>
              <a:spcBef>
                <a:spcPts val="600"/>
              </a:spcBef>
              <a:buClr>
                <a:srgbClr val="FE8637"/>
              </a:buClr>
              <a:buSzPct val="68750"/>
              <a:buFont typeface="Wingdings"/>
              <a:buChar char=""/>
              <a:tabLst>
                <a:tab pos="285750" algn="l"/>
              </a:tabLst>
            </a:pPr>
            <a:r>
              <a:rPr lang="en-US" sz="2000" b="1" spc="-15" dirty="0">
                <a:solidFill>
                  <a:srgbClr val="FF0000"/>
                </a:solidFill>
                <a:latin typeface="Cambria"/>
                <a:cs typeface="Cambria"/>
              </a:rPr>
              <a:t>Zero</a:t>
            </a:r>
            <a:r>
              <a:rPr lang="en-US" sz="2000" b="1" spc="50" dirty="0">
                <a:solidFill>
                  <a:srgbClr val="FF0000"/>
                </a:solidFill>
                <a:latin typeface="Cambria"/>
                <a:cs typeface="Cambria"/>
              </a:rPr>
              <a:t> </a:t>
            </a:r>
            <a:r>
              <a:rPr lang="en-US" sz="2000" b="1" spc="5" dirty="0">
                <a:solidFill>
                  <a:srgbClr val="FF0000"/>
                </a:solidFill>
                <a:latin typeface="Cambria"/>
                <a:cs typeface="Cambria"/>
              </a:rPr>
              <a:t>Sequence</a:t>
            </a:r>
            <a:r>
              <a:rPr lang="en-US" sz="2000" b="1" spc="55" dirty="0">
                <a:solidFill>
                  <a:srgbClr val="FF0000"/>
                </a:solidFill>
                <a:latin typeface="Cambria"/>
                <a:cs typeface="Cambria"/>
              </a:rPr>
              <a:t> </a:t>
            </a:r>
            <a:r>
              <a:rPr lang="en-US" sz="2000" b="1" spc="10" dirty="0">
                <a:solidFill>
                  <a:srgbClr val="FF0000"/>
                </a:solidFill>
                <a:latin typeface="Cambria"/>
                <a:cs typeface="Cambria"/>
              </a:rPr>
              <a:t>Relay</a:t>
            </a:r>
            <a:r>
              <a:rPr lang="en-US" sz="2000" spc="10" dirty="0">
                <a:latin typeface="Cambria"/>
                <a:cs typeface="Cambria"/>
              </a:rPr>
              <a:t>:</a:t>
            </a:r>
            <a:r>
              <a:rPr lang="en-US" sz="2000" spc="80" dirty="0">
                <a:latin typeface="Cambria"/>
                <a:cs typeface="Cambria"/>
              </a:rPr>
              <a:t> </a:t>
            </a:r>
            <a:r>
              <a:rPr lang="en-US" sz="2000" spc="25" dirty="0">
                <a:latin typeface="Cambria"/>
                <a:cs typeface="Cambria"/>
              </a:rPr>
              <a:t>relay</a:t>
            </a:r>
            <a:r>
              <a:rPr lang="en-US" sz="2000" spc="75" dirty="0">
                <a:latin typeface="Cambria"/>
                <a:cs typeface="Cambria"/>
              </a:rPr>
              <a:t> </a:t>
            </a:r>
            <a:r>
              <a:rPr lang="en-US" sz="2000" spc="15" dirty="0">
                <a:latin typeface="Cambria"/>
                <a:cs typeface="Cambria"/>
              </a:rPr>
              <a:t>uses</a:t>
            </a:r>
            <a:r>
              <a:rPr lang="en-US" sz="2000" spc="40" dirty="0">
                <a:latin typeface="Cambria"/>
                <a:cs typeface="Cambria"/>
              </a:rPr>
              <a:t> </a:t>
            </a:r>
            <a:r>
              <a:rPr lang="en-US" sz="2000" spc="15" dirty="0">
                <a:solidFill>
                  <a:srgbClr val="CC0066"/>
                </a:solidFill>
                <a:latin typeface="Cambria"/>
                <a:cs typeface="Cambria"/>
              </a:rPr>
              <a:t>zero</a:t>
            </a:r>
            <a:r>
              <a:rPr lang="en-US" sz="2000" spc="65" dirty="0">
                <a:solidFill>
                  <a:srgbClr val="CC0066"/>
                </a:solidFill>
                <a:latin typeface="Cambria"/>
                <a:cs typeface="Cambria"/>
              </a:rPr>
              <a:t> </a:t>
            </a:r>
            <a:r>
              <a:rPr lang="en-US" sz="2000" spc="15" dirty="0">
                <a:solidFill>
                  <a:srgbClr val="CC0066"/>
                </a:solidFill>
                <a:latin typeface="Cambria"/>
                <a:cs typeface="Cambria"/>
              </a:rPr>
              <a:t>sequence</a:t>
            </a:r>
            <a:r>
              <a:rPr lang="en-US" sz="2000" spc="70" dirty="0">
                <a:solidFill>
                  <a:srgbClr val="CC0066"/>
                </a:solidFill>
                <a:latin typeface="Cambria"/>
                <a:cs typeface="Cambria"/>
              </a:rPr>
              <a:t> </a:t>
            </a:r>
            <a:r>
              <a:rPr lang="en-US" sz="2000" spc="5" dirty="0">
                <a:solidFill>
                  <a:srgbClr val="CC0066"/>
                </a:solidFill>
                <a:latin typeface="Cambria"/>
                <a:cs typeface="Cambria"/>
              </a:rPr>
              <a:t>current</a:t>
            </a:r>
            <a:r>
              <a:rPr lang="en-US" sz="2000" spc="75" dirty="0">
                <a:solidFill>
                  <a:srgbClr val="CC0066"/>
                </a:solidFill>
                <a:latin typeface="Cambria"/>
                <a:cs typeface="Cambria"/>
              </a:rPr>
              <a:t> </a:t>
            </a:r>
            <a:r>
              <a:rPr lang="en-US" sz="2000" spc="5" dirty="0">
                <a:latin typeface="Cambria"/>
                <a:cs typeface="Cambria"/>
              </a:rPr>
              <a:t>as </a:t>
            </a:r>
            <a:r>
              <a:rPr lang="en-US" sz="2000" spc="-515" dirty="0">
                <a:latin typeface="Cambria"/>
                <a:cs typeface="Cambria"/>
              </a:rPr>
              <a:t> </a:t>
            </a:r>
            <a:r>
              <a:rPr lang="en-US" sz="2000" spc="-10" dirty="0">
                <a:latin typeface="Cambria"/>
                <a:cs typeface="Cambria"/>
              </a:rPr>
              <a:t>its</a:t>
            </a:r>
            <a:r>
              <a:rPr lang="en-US" sz="2000" spc="55" dirty="0">
                <a:latin typeface="Cambria"/>
                <a:cs typeface="Cambria"/>
              </a:rPr>
              <a:t> </a:t>
            </a:r>
            <a:r>
              <a:rPr lang="en-US" sz="2000" spc="35" dirty="0">
                <a:latin typeface="Cambria"/>
                <a:cs typeface="Cambria"/>
              </a:rPr>
              <a:t>actuating</a:t>
            </a:r>
            <a:r>
              <a:rPr lang="en-US" sz="2000" spc="90" dirty="0">
                <a:latin typeface="Cambria"/>
                <a:cs typeface="Cambria"/>
              </a:rPr>
              <a:t> </a:t>
            </a:r>
            <a:r>
              <a:rPr lang="en-US" sz="2000" spc="45" dirty="0">
                <a:latin typeface="Cambria"/>
                <a:cs typeface="Cambria"/>
              </a:rPr>
              <a:t>quantity.</a:t>
            </a:r>
            <a:endParaRPr lang="en-US" sz="2000" dirty="0">
              <a:latin typeface="Cambria"/>
              <a:cs typeface="Cambria"/>
            </a:endParaRPr>
          </a:p>
          <a:p>
            <a:endParaRPr lang="en-IN" dirty="0"/>
          </a:p>
        </p:txBody>
      </p:sp>
      <p:sp>
        <p:nvSpPr>
          <p:cNvPr id="4" name="Slide Number Placeholder 3">
            <a:extLst>
              <a:ext uri="{FF2B5EF4-FFF2-40B4-BE49-F238E27FC236}">
                <a16:creationId xmlns:a16="http://schemas.microsoft.com/office/drawing/2014/main" id="{9F85027B-A588-4A09-B911-FED6CFAB37B8}"/>
              </a:ext>
            </a:extLst>
          </p:cNvPr>
          <p:cNvSpPr>
            <a:spLocks noGrp="1"/>
          </p:cNvSpPr>
          <p:nvPr>
            <p:ph type="sldNum" sz="quarter" idx="12"/>
          </p:nvPr>
        </p:nvSpPr>
        <p:spPr/>
        <p:txBody>
          <a:bodyPr/>
          <a:lstStyle/>
          <a:p>
            <a:fld id="{CA9F79F9-620A-454C-B44A-099229A02D1C}" type="slidenum">
              <a:rPr lang="en-IN" smtClean="0"/>
              <a:pPr/>
              <a:t>37</a:t>
            </a:fld>
            <a:endParaRPr lang="en-IN"/>
          </a:p>
        </p:txBody>
      </p:sp>
      <p:pic>
        <p:nvPicPr>
          <p:cNvPr id="5" name="Picture 4">
            <a:extLst>
              <a:ext uri="{FF2B5EF4-FFF2-40B4-BE49-F238E27FC236}">
                <a16:creationId xmlns:a16="http://schemas.microsoft.com/office/drawing/2014/main" id="{19F47008-7DA3-405C-9CD7-475B2292A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537" y="251019"/>
            <a:ext cx="2290439" cy="737887"/>
          </a:xfrm>
          <a:prstGeom prst="rect">
            <a:avLst/>
          </a:prstGeom>
        </p:spPr>
      </p:pic>
    </p:spTree>
    <p:extLst>
      <p:ext uri="{BB962C8B-B14F-4D97-AF65-F5344CB8AC3E}">
        <p14:creationId xmlns:p14="http://schemas.microsoft.com/office/powerpoint/2010/main" val="4213531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57E64-2FA0-441A-B6AA-E6A173809292}"/>
              </a:ext>
            </a:extLst>
          </p:cNvPr>
          <p:cNvSpPr>
            <a:spLocks noGrp="1"/>
          </p:cNvSpPr>
          <p:nvPr>
            <p:ph type="title"/>
          </p:nvPr>
        </p:nvSpPr>
        <p:spPr>
          <a:xfrm>
            <a:off x="1097281" y="435006"/>
            <a:ext cx="8037842" cy="1056443"/>
          </a:xfrm>
        </p:spPr>
        <p:txBody>
          <a:bodyPr>
            <a:noAutofit/>
          </a:bodyPr>
          <a:lstStyle/>
          <a:p>
            <a:pPr marL="12700" marR="5080" indent="2767330">
              <a:lnSpc>
                <a:spcPct val="100000"/>
              </a:lnSpc>
              <a:spcBef>
                <a:spcPts val="95"/>
              </a:spcBef>
            </a:pPr>
            <a:r>
              <a:rPr lang="en-IN" sz="3200" spc="150" dirty="0">
                <a:solidFill>
                  <a:srgbClr val="00B050"/>
                </a:solidFill>
                <a:latin typeface="Cambria"/>
                <a:cs typeface="Cambria"/>
              </a:rPr>
              <a:t>Requirement</a:t>
            </a:r>
            <a:r>
              <a:rPr lang="en-IN" sz="3200" spc="229" dirty="0">
                <a:solidFill>
                  <a:srgbClr val="00B050"/>
                </a:solidFill>
                <a:latin typeface="Cambria"/>
                <a:cs typeface="Cambria"/>
              </a:rPr>
              <a:t> </a:t>
            </a:r>
            <a:r>
              <a:rPr lang="en-IN" sz="3200" spc="-5" dirty="0">
                <a:solidFill>
                  <a:srgbClr val="00B050"/>
                </a:solidFill>
                <a:latin typeface="Cambria"/>
                <a:cs typeface="Cambria"/>
              </a:rPr>
              <a:t>of</a:t>
            </a:r>
            <a:r>
              <a:rPr lang="en-IN" sz="3200" spc="220" dirty="0">
                <a:solidFill>
                  <a:srgbClr val="00B050"/>
                </a:solidFill>
                <a:latin typeface="Cambria"/>
                <a:cs typeface="Cambria"/>
              </a:rPr>
              <a:t> </a:t>
            </a:r>
            <a:r>
              <a:rPr lang="en-IN" sz="3200" spc="114" dirty="0">
                <a:solidFill>
                  <a:srgbClr val="00B050"/>
                </a:solidFill>
                <a:latin typeface="Cambria"/>
                <a:cs typeface="Cambria"/>
              </a:rPr>
              <a:t>Protective</a:t>
            </a:r>
            <a:br>
              <a:rPr lang="en-IN" sz="3200" dirty="0">
                <a:latin typeface="Cambria"/>
                <a:cs typeface="Cambria"/>
              </a:rPr>
            </a:br>
            <a:r>
              <a:rPr lang="en-IN" sz="3200" spc="210" dirty="0">
                <a:solidFill>
                  <a:srgbClr val="00B050"/>
                </a:solidFill>
                <a:latin typeface="Cambria"/>
                <a:cs typeface="Cambria"/>
              </a:rPr>
              <a:t>System</a:t>
            </a:r>
            <a:endParaRPr lang="en-IN" sz="3200" dirty="0">
              <a:latin typeface="Cambria"/>
              <a:cs typeface="Cambria"/>
            </a:endParaRPr>
          </a:p>
        </p:txBody>
      </p:sp>
      <p:sp>
        <p:nvSpPr>
          <p:cNvPr id="3" name="Content Placeholder 2">
            <a:extLst>
              <a:ext uri="{FF2B5EF4-FFF2-40B4-BE49-F238E27FC236}">
                <a16:creationId xmlns:a16="http://schemas.microsoft.com/office/drawing/2014/main" id="{6C888406-FD2B-432E-ADAE-FD089780473E}"/>
              </a:ext>
            </a:extLst>
          </p:cNvPr>
          <p:cNvSpPr>
            <a:spLocks noGrp="1"/>
          </p:cNvSpPr>
          <p:nvPr>
            <p:ph idx="1"/>
          </p:nvPr>
        </p:nvSpPr>
        <p:spPr>
          <a:xfrm>
            <a:off x="1097280" y="1845734"/>
            <a:ext cx="10408180" cy="4023360"/>
          </a:xfrm>
        </p:spPr>
        <p:txBody>
          <a:bodyPr>
            <a:normAutofit/>
          </a:bodyPr>
          <a:lstStyle/>
          <a:p>
            <a:endParaRPr lang="en-IN" dirty="0"/>
          </a:p>
        </p:txBody>
      </p:sp>
      <p:sp>
        <p:nvSpPr>
          <p:cNvPr id="4" name="Slide Number Placeholder 3">
            <a:extLst>
              <a:ext uri="{FF2B5EF4-FFF2-40B4-BE49-F238E27FC236}">
                <a16:creationId xmlns:a16="http://schemas.microsoft.com/office/drawing/2014/main" id="{9F85027B-A588-4A09-B911-FED6CFAB37B8}"/>
              </a:ext>
            </a:extLst>
          </p:cNvPr>
          <p:cNvSpPr>
            <a:spLocks noGrp="1"/>
          </p:cNvSpPr>
          <p:nvPr>
            <p:ph type="sldNum" sz="quarter" idx="12"/>
          </p:nvPr>
        </p:nvSpPr>
        <p:spPr/>
        <p:txBody>
          <a:bodyPr/>
          <a:lstStyle/>
          <a:p>
            <a:fld id="{CA9F79F9-620A-454C-B44A-099229A02D1C}" type="slidenum">
              <a:rPr lang="en-IN" smtClean="0"/>
              <a:pPr/>
              <a:t>38</a:t>
            </a:fld>
            <a:endParaRPr lang="en-IN"/>
          </a:p>
        </p:txBody>
      </p:sp>
      <p:pic>
        <p:nvPicPr>
          <p:cNvPr id="5" name="Picture 4">
            <a:extLst>
              <a:ext uri="{FF2B5EF4-FFF2-40B4-BE49-F238E27FC236}">
                <a16:creationId xmlns:a16="http://schemas.microsoft.com/office/drawing/2014/main" id="{19F47008-7DA3-405C-9CD7-475B2292A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537" y="251019"/>
            <a:ext cx="2290439" cy="737887"/>
          </a:xfrm>
          <a:prstGeom prst="rect">
            <a:avLst/>
          </a:prstGeom>
        </p:spPr>
      </p:pic>
      <p:grpSp>
        <p:nvGrpSpPr>
          <p:cNvPr id="6" name="object 5">
            <a:extLst>
              <a:ext uri="{FF2B5EF4-FFF2-40B4-BE49-F238E27FC236}">
                <a16:creationId xmlns:a16="http://schemas.microsoft.com/office/drawing/2014/main" id="{FDA31DEA-D0D7-46CB-A9BA-4A06018117B7}"/>
              </a:ext>
            </a:extLst>
          </p:cNvPr>
          <p:cNvGrpSpPr/>
          <p:nvPr/>
        </p:nvGrpSpPr>
        <p:grpSpPr>
          <a:xfrm>
            <a:off x="915151" y="1845734"/>
            <a:ext cx="10519287" cy="3906996"/>
            <a:chOff x="533412" y="3733800"/>
            <a:chExt cx="8153400" cy="2919730"/>
          </a:xfrm>
        </p:grpSpPr>
        <p:pic>
          <p:nvPicPr>
            <p:cNvPr id="7" name="object 6">
              <a:extLst>
                <a:ext uri="{FF2B5EF4-FFF2-40B4-BE49-F238E27FC236}">
                  <a16:creationId xmlns:a16="http://schemas.microsoft.com/office/drawing/2014/main" id="{71917984-AE74-4A34-9831-EDDD75725AFB}"/>
                </a:ext>
              </a:extLst>
            </p:cNvPr>
            <p:cNvPicPr/>
            <p:nvPr/>
          </p:nvPicPr>
          <p:blipFill>
            <a:blip r:embed="rId3" cstate="print"/>
            <a:stretch>
              <a:fillRect/>
            </a:stretch>
          </p:blipFill>
          <p:spPr>
            <a:xfrm>
              <a:off x="533412" y="3733800"/>
              <a:ext cx="8153387" cy="2919412"/>
            </a:xfrm>
            <a:prstGeom prst="rect">
              <a:avLst/>
            </a:prstGeom>
          </p:spPr>
        </p:pic>
        <p:pic>
          <p:nvPicPr>
            <p:cNvPr id="8" name="object 7">
              <a:extLst>
                <a:ext uri="{FF2B5EF4-FFF2-40B4-BE49-F238E27FC236}">
                  <a16:creationId xmlns:a16="http://schemas.microsoft.com/office/drawing/2014/main" id="{BB2B0680-164C-4233-98A1-A2E69FA1E58A}"/>
                </a:ext>
              </a:extLst>
            </p:cNvPr>
            <p:cNvPicPr/>
            <p:nvPr/>
          </p:nvPicPr>
          <p:blipFill>
            <a:blip r:embed="rId4" cstate="print"/>
            <a:stretch>
              <a:fillRect/>
            </a:stretch>
          </p:blipFill>
          <p:spPr>
            <a:xfrm>
              <a:off x="5160838" y="3929138"/>
              <a:ext cx="1773359" cy="1481060"/>
            </a:xfrm>
            <a:prstGeom prst="rect">
              <a:avLst/>
            </a:prstGeom>
          </p:spPr>
        </p:pic>
      </p:grpSp>
    </p:spTree>
    <p:extLst>
      <p:ext uri="{BB962C8B-B14F-4D97-AF65-F5344CB8AC3E}">
        <p14:creationId xmlns:p14="http://schemas.microsoft.com/office/powerpoint/2010/main" val="2841454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712" y="954092"/>
            <a:ext cx="5757648" cy="785855"/>
          </a:xfrm>
        </p:spPr>
        <p:txBody>
          <a:bodyPr>
            <a:normAutofit fontScale="90000"/>
          </a:bodyPr>
          <a:lstStyle/>
          <a:p>
            <a:br>
              <a:rPr lang="en-US" dirty="0"/>
            </a:br>
            <a:r>
              <a:rPr lang="en-US" dirty="0"/>
              <a:t>Descriptions</a:t>
            </a:r>
            <a:endParaRPr lang="en-IN" dirty="0"/>
          </a:p>
        </p:txBody>
      </p:sp>
      <p:sp>
        <p:nvSpPr>
          <p:cNvPr id="3" name="Content Placeholder 2"/>
          <p:cNvSpPr>
            <a:spLocks noGrp="1"/>
          </p:cNvSpPr>
          <p:nvPr>
            <p:ph idx="1"/>
          </p:nvPr>
        </p:nvSpPr>
        <p:spPr>
          <a:xfrm>
            <a:off x="0" y="3189191"/>
            <a:ext cx="7099826" cy="5778793"/>
          </a:xfrm>
        </p:spPr>
        <p:txBody>
          <a:bodyPr/>
          <a:lstStyle/>
          <a:p>
            <a:pPr marL="0" indent="0">
              <a:buNone/>
            </a:pPr>
            <a:endParaRPr lang="en-IN" sz="1800" dirty="0"/>
          </a:p>
          <a:p>
            <a:endParaRPr lang="en-IN" sz="1600" dirty="0"/>
          </a:p>
        </p:txBody>
      </p:sp>
      <p:sp>
        <p:nvSpPr>
          <p:cNvPr id="5" name="Slide Number Placeholder 4"/>
          <p:cNvSpPr>
            <a:spLocks noGrp="1"/>
          </p:cNvSpPr>
          <p:nvPr>
            <p:ph type="sldNum" sz="quarter" idx="12"/>
          </p:nvPr>
        </p:nvSpPr>
        <p:spPr/>
        <p:txBody>
          <a:bodyPr/>
          <a:lstStyle/>
          <a:p>
            <a:fld id="{CA9F79F9-620A-454C-B44A-099229A02D1C}" type="slidenum">
              <a:rPr lang="en-IN" smtClean="0"/>
              <a:pPr/>
              <a:t>39</a:t>
            </a:fld>
            <a:endParaRPr lang="en-IN"/>
          </a:p>
        </p:txBody>
      </p:sp>
      <p:sp>
        <p:nvSpPr>
          <p:cNvPr id="8" name="TextBox 7">
            <a:extLst>
              <a:ext uri="{FF2B5EF4-FFF2-40B4-BE49-F238E27FC236}">
                <a16:creationId xmlns:a16="http://schemas.microsoft.com/office/drawing/2014/main" id="{A9373CBD-2BF1-4F18-8A50-D2F4EFC7B8FF}"/>
              </a:ext>
            </a:extLst>
          </p:cNvPr>
          <p:cNvSpPr txBox="1"/>
          <p:nvPr/>
        </p:nvSpPr>
        <p:spPr>
          <a:xfrm>
            <a:off x="1582444" y="1751617"/>
            <a:ext cx="9404723" cy="2246769"/>
          </a:xfrm>
          <a:prstGeom prst="rect">
            <a:avLst/>
          </a:prstGeom>
          <a:noFill/>
        </p:spPr>
        <p:txBody>
          <a:bodyPr wrap="square">
            <a:spAutoFit/>
          </a:bodyPr>
          <a:lstStyle/>
          <a:p>
            <a:pPr marL="12700">
              <a:lnSpc>
                <a:spcPct val="100000"/>
              </a:lnSpc>
              <a:spcBef>
                <a:spcPts val="710"/>
              </a:spcBef>
            </a:pPr>
            <a:r>
              <a:rPr lang="en-US" sz="2400" b="1" spc="150" dirty="0">
                <a:solidFill>
                  <a:srgbClr val="FE8637"/>
                </a:solidFill>
                <a:latin typeface="Cambria"/>
                <a:cs typeface="Cambria"/>
              </a:rPr>
              <a:t>Reliability</a:t>
            </a:r>
            <a:endParaRPr lang="en-US" sz="2400" dirty="0">
              <a:latin typeface="Cambria"/>
              <a:cs typeface="Cambria"/>
            </a:endParaRPr>
          </a:p>
          <a:p>
            <a:pPr marL="299085" marR="107314" indent="-287020">
              <a:lnSpc>
                <a:spcPct val="100000"/>
              </a:lnSpc>
              <a:spcBef>
                <a:spcPts val="615"/>
              </a:spcBef>
              <a:buClr>
                <a:srgbClr val="FE8637"/>
              </a:buClr>
              <a:buSzPct val="68750"/>
              <a:buFont typeface="Wingdings"/>
              <a:buChar char=""/>
              <a:tabLst>
                <a:tab pos="299720" algn="l"/>
              </a:tabLst>
            </a:pPr>
            <a:r>
              <a:rPr lang="en-US" sz="2400" spc="110" dirty="0">
                <a:solidFill>
                  <a:srgbClr val="090D03"/>
                </a:solidFill>
                <a:latin typeface="Cambria"/>
                <a:cs typeface="Cambria"/>
              </a:rPr>
              <a:t>The</a:t>
            </a:r>
            <a:r>
              <a:rPr lang="en-US" sz="2400" spc="114" dirty="0">
                <a:solidFill>
                  <a:srgbClr val="090D03"/>
                </a:solidFill>
                <a:latin typeface="Cambria"/>
                <a:cs typeface="Cambria"/>
              </a:rPr>
              <a:t> </a:t>
            </a:r>
            <a:r>
              <a:rPr lang="en-US" sz="2400" spc="65" dirty="0">
                <a:solidFill>
                  <a:srgbClr val="090D03"/>
                </a:solidFill>
                <a:latin typeface="Cambria"/>
                <a:cs typeface="Cambria"/>
              </a:rPr>
              <a:t>level</a:t>
            </a:r>
            <a:r>
              <a:rPr lang="en-US" sz="2400" spc="135" dirty="0">
                <a:solidFill>
                  <a:srgbClr val="090D03"/>
                </a:solidFill>
                <a:latin typeface="Cambria"/>
                <a:cs typeface="Cambria"/>
              </a:rPr>
              <a:t> </a:t>
            </a:r>
            <a:r>
              <a:rPr lang="en-US" sz="2400" spc="-5" dirty="0">
                <a:solidFill>
                  <a:srgbClr val="090D03"/>
                </a:solidFill>
                <a:latin typeface="Cambria"/>
                <a:cs typeface="Cambria"/>
              </a:rPr>
              <a:t>of</a:t>
            </a:r>
            <a:r>
              <a:rPr lang="en-US" sz="2400" spc="140" dirty="0">
                <a:solidFill>
                  <a:srgbClr val="090D03"/>
                </a:solidFill>
                <a:latin typeface="Cambria"/>
                <a:cs typeface="Cambria"/>
              </a:rPr>
              <a:t> </a:t>
            </a:r>
            <a:r>
              <a:rPr lang="en-US" sz="2400" spc="90" dirty="0">
                <a:solidFill>
                  <a:srgbClr val="090D03"/>
                </a:solidFill>
                <a:latin typeface="Cambria"/>
                <a:cs typeface="Cambria"/>
              </a:rPr>
              <a:t>assurance</a:t>
            </a:r>
            <a:r>
              <a:rPr lang="en-US" sz="2400" spc="114" dirty="0">
                <a:solidFill>
                  <a:srgbClr val="090D03"/>
                </a:solidFill>
                <a:latin typeface="Cambria"/>
                <a:cs typeface="Cambria"/>
              </a:rPr>
              <a:t> </a:t>
            </a:r>
            <a:r>
              <a:rPr lang="en-US" sz="2400" spc="130" dirty="0">
                <a:solidFill>
                  <a:srgbClr val="090D03"/>
                </a:solidFill>
                <a:latin typeface="Cambria"/>
                <a:cs typeface="Cambria"/>
              </a:rPr>
              <a:t>that</a:t>
            </a:r>
            <a:r>
              <a:rPr lang="en-US" sz="2400" spc="150" dirty="0">
                <a:solidFill>
                  <a:srgbClr val="090D03"/>
                </a:solidFill>
                <a:latin typeface="Cambria"/>
                <a:cs typeface="Cambria"/>
              </a:rPr>
              <a:t> </a:t>
            </a:r>
            <a:r>
              <a:rPr lang="en-US" sz="2400" spc="95" dirty="0">
                <a:solidFill>
                  <a:srgbClr val="090D03"/>
                </a:solidFill>
                <a:latin typeface="Cambria"/>
                <a:cs typeface="Cambria"/>
              </a:rPr>
              <a:t>the</a:t>
            </a:r>
            <a:r>
              <a:rPr lang="en-US" sz="2400" spc="135" dirty="0">
                <a:solidFill>
                  <a:srgbClr val="090D03"/>
                </a:solidFill>
                <a:latin typeface="Cambria"/>
                <a:cs typeface="Cambria"/>
              </a:rPr>
              <a:t> </a:t>
            </a:r>
            <a:r>
              <a:rPr lang="en-US" sz="2400" spc="85" dirty="0">
                <a:solidFill>
                  <a:srgbClr val="090D03"/>
                </a:solidFill>
                <a:latin typeface="Cambria"/>
                <a:cs typeface="Cambria"/>
              </a:rPr>
              <a:t>relay</a:t>
            </a:r>
            <a:r>
              <a:rPr lang="en-US" sz="2400" spc="125" dirty="0">
                <a:solidFill>
                  <a:srgbClr val="090D03"/>
                </a:solidFill>
                <a:latin typeface="Cambria"/>
                <a:cs typeface="Cambria"/>
              </a:rPr>
              <a:t> </a:t>
            </a:r>
            <a:r>
              <a:rPr lang="en-US" sz="2400" spc="75" dirty="0">
                <a:solidFill>
                  <a:srgbClr val="090D03"/>
                </a:solidFill>
                <a:latin typeface="Cambria"/>
                <a:cs typeface="Cambria"/>
              </a:rPr>
              <a:t>will</a:t>
            </a:r>
            <a:r>
              <a:rPr lang="en-US" sz="2400" spc="110" dirty="0">
                <a:solidFill>
                  <a:srgbClr val="090D03"/>
                </a:solidFill>
                <a:latin typeface="Cambria"/>
                <a:cs typeface="Cambria"/>
              </a:rPr>
              <a:t> </a:t>
            </a:r>
            <a:r>
              <a:rPr lang="en-US" sz="2400" spc="75" dirty="0">
                <a:solidFill>
                  <a:srgbClr val="090D03"/>
                </a:solidFill>
                <a:latin typeface="Cambria"/>
                <a:cs typeface="Cambria"/>
              </a:rPr>
              <a:t>function </a:t>
            </a:r>
            <a:r>
              <a:rPr lang="en-US" sz="2400" spc="-515" dirty="0">
                <a:solidFill>
                  <a:srgbClr val="090D03"/>
                </a:solidFill>
                <a:latin typeface="Cambria"/>
                <a:cs typeface="Cambria"/>
              </a:rPr>
              <a:t> </a:t>
            </a:r>
            <a:r>
              <a:rPr lang="en-US" sz="2400" spc="114" dirty="0">
                <a:solidFill>
                  <a:srgbClr val="090D03"/>
                </a:solidFill>
                <a:latin typeface="Cambria"/>
                <a:cs typeface="Cambria"/>
              </a:rPr>
              <a:t>as </a:t>
            </a:r>
            <a:r>
              <a:rPr lang="en-US" sz="2400" spc="85" dirty="0">
                <a:solidFill>
                  <a:srgbClr val="090D03"/>
                </a:solidFill>
                <a:latin typeface="Cambria"/>
                <a:cs typeface="Cambria"/>
              </a:rPr>
              <a:t>intended.</a:t>
            </a:r>
            <a:endParaRPr lang="en-US" sz="2400" dirty="0">
              <a:latin typeface="Cambria"/>
              <a:cs typeface="Cambria"/>
            </a:endParaRPr>
          </a:p>
          <a:p>
            <a:pPr marL="299085" indent="-287020">
              <a:lnSpc>
                <a:spcPct val="100000"/>
              </a:lnSpc>
              <a:spcBef>
                <a:spcPts val="600"/>
              </a:spcBef>
              <a:buClr>
                <a:srgbClr val="FE8637"/>
              </a:buClr>
              <a:buSzPct val="68750"/>
              <a:buFont typeface="Wingdings"/>
              <a:buChar char=""/>
              <a:tabLst>
                <a:tab pos="299720" algn="l"/>
              </a:tabLst>
            </a:pPr>
            <a:r>
              <a:rPr lang="en-US" sz="2400" spc="100" dirty="0">
                <a:solidFill>
                  <a:srgbClr val="090D03"/>
                </a:solidFill>
                <a:latin typeface="Cambria"/>
                <a:cs typeface="Cambria"/>
              </a:rPr>
              <a:t>Reliability</a:t>
            </a:r>
            <a:r>
              <a:rPr lang="en-US" sz="2400" spc="80" dirty="0">
                <a:solidFill>
                  <a:srgbClr val="090D03"/>
                </a:solidFill>
                <a:latin typeface="Cambria"/>
                <a:cs typeface="Cambria"/>
              </a:rPr>
              <a:t> </a:t>
            </a:r>
            <a:r>
              <a:rPr lang="en-US" sz="2400" spc="45" dirty="0">
                <a:solidFill>
                  <a:srgbClr val="090D03"/>
                </a:solidFill>
                <a:latin typeface="Cambria"/>
                <a:cs typeface="Cambria"/>
              </a:rPr>
              <a:t>denotes:</a:t>
            </a:r>
            <a:endParaRPr lang="en-US" sz="2400" dirty="0">
              <a:latin typeface="Cambria"/>
              <a:cs typeface="Cambria"/>
            </a:endParaRPr>
          </a:p>
          <a:p>
            <a:pPr marL="652780" lvl="1" indent="-273050">
              <a:lnSpc>
                <a:spcPct val="100000"/>
              </a:lnSpc>
              <a:spcBef>
                <a:spcPts val="575"/>
              </a:spcBef>
              <a:buSzPct val="79166"/>
              <a:buFont typeface="Segoe UI Symbol"/>
              <a:buChar char="⚫"/>
              <a:tabLst>
                <a:tab pos="652145" algn="l"/>
                <a:tab pos="652780" algn="l"/>
              </a:tabLst>
            </a:pPr>
            <a:r>
              <a:rPr lang="en-US" sz="2400" spc="90" dirty="0">
                <a:solidFill>
                  <a:srgbClr val="FE8637"/>
                </a:solidFill>
                <a:latin typeface="Cambria"/>
                <a:cs typeface="Cambria"/>
              </a:rPr>
              <a:t>Dependability</a:t>
            </a:r>
            <a:r>
              <a:rPr lang="en-US" sz="2400" spc="95" dirty="0">
                <a:solidFill>
                  <a:srgbClr val="FE8637"/>
                </a:solidFill>
                <a:latin typeface="Cambria"/>
                <a:cs typeface="Cambria"/>
              </a:rPr>
              <a:t> </a:t>
            </a:r>
            <a:r>
              <a:rPr lang="en-US" sz="2400" dirty="0">
                <a:solidFill>
                  <a:srgbClr val="090D03"/>
                </a:solidFill>
                <a:latin typeface="Cambria"/>
                <a:cs typeface="Cambria"/>
              </a:rPr>
              <a:t>-</a:t>
            </a:r>
            <a:r>
              <a:rPr lang="en-US" sz="2400" spc="145" dirty="0">
                <a:solidFill>
                  <a:srgbClr val="090D03"/>
                </a:solidFill>
                <a:latin typeface="Cambria"/>
                <a:cs typeface="Cambria"/>
              </a:rPr>
              <a:t> </a:t>
            </a:r>
            <a:r>
              <a:rPr lang="en-US" sz="2400" spc="85" dirty="0">
                <a:solidFill>
                  <a:srgbClr val="090D03"/>
                </a:solidFill>
                <a:latin typeface="Cambria"/>
                <a:cs typeface="Cambria"/>
              </a:rPr>
              <a:t>certainty</a:t>
            </a:r>
            <a:r>
              <a:rPr lang="en-US" sz="2400" spc="135" dirty="0">
                <a:solidFill>
                  <a:srgbClr val="090D03"/>
                </a:solidFill>
                <a:latin typeface="Cambria"/>
                <a:cs typeface="Cambria"/>
              </a:rPr>
              <a:t> </a:t>
            </a:r>
            <a:r>
              <a:rPr lang="en-US" sz="2400" spc="-5" dirty="0">
                <a:solidFill>
                  <a:srgbClr val="090D03"/>
                </a:solidFill>
                <a:latin typeface="Cambria"/>
                <a:cs typeface="Cambria"/>
              </a:rPr>
              <a:t>of</a:t>
            </a:r>
            <a:r>
              <a:rPr lang="en-US" sz="2400" spc="140" dirty="0">
                <a:solidFill>
                  <a:srgbClr val="090D03"/>
                </a:solidFill>
                <a:latin typeface="Cambria"/>
                <a:cs typeface="Cambria"/>
              </a:rPr>
              <a:t> </a:t>
            </a:r>
            <a:r>
              <a:rPr lang="en-US" sz="2400" spc="30" dirty="0">
                <a:solidFill>
                  <a:srgbClr val="090D03"/>
                </a:solidFill>
                <a:latin typeface="Cambria"/>
                <a:cs typeface="Cambria"/>
              </a:rPr>
              <a:t>correct</a:t>
            </a:r>
            <a:r>
              <a:rPr lang="en-US" sz="2400" spc="120" dirty="0">
                <a:solidFill>
                  <a:srgbClr val="090D03"/>
                </a:solidFill>
                <a:latin typeface="Cambria"/>
                <a:cs typeface="Cambria"/>
              </a:rPr>
              <a:t> </a:t>
            </a:r>
            <a:r>
              <a:rPr lang="en-US" sz="2400" spc="50" dirty="0">
                <a:solidFill>
                  <a:srgbClr val="090D03"/>
                </a:solidFill>
                <a:latin typeface="Cambria"/>
                <a:cs typeface="Cambria"/>
              </a:rPr>
              <a:t>operation</a:t>
            </a:r>
            <a:endParaRPr lang="en-US" sz="2400" dirty="0">
              <a:latin typeface="Cambria"/>
              <a:cs typeface="Cambria"/>
            </a:endParaRPr>
          </a:p>
          <a:p>
            <a:pPr marL="652780" lvl="1" indent="-273050">
              <a:lnSpc>
                <a:spcPct val="100000"/>
              </a:lnSpc>
              <a:spcBef>
                <a:spcPts val="575"/>
              </a:spcBef>
              <a:buSzPct val="79166"/>
              <a:buFont typeface="Segoe UI Symbol"/>
              <a:buChar char="⚫"/>
              <a:tabLst>
                <a:tab pos="652145" algn="l"/>
                <a:tab pos="652780" algn="l"/>
              </a:tabLst>
            </a:pPr>
            <a:r>
              <a:rPr lang="en-US" sz="2400" spc="105" dirty="0">
                <a:solidFill>
                  <a:srgbClr val="FE8637"/>
                </a:solidFill>
                <a:latin typeface="Cambria"/>
                <a:cs typeface="Cambria"/>
              </a:rPr>
              <a:t>Security</a:t>
            </a:r>
            <a:r>
              <a:rPr lang="en-US" sz="2400" spc="110" dirty="0">
                <a:solidFill>
                  <a:srgbClr val="FE8637"/>
                </a:solidFill>
                <a:latin typeface="Cambria"/>
                <a:cs typeface="Cambria"/>
              </a:rPr>
              <a:t> </a:t>
            </a:r>
            <a:r>
              <a:rPr lang="en-US" sz="2400" dirty="0">
                <a:solidFill>
                  <a:srgbClr val="090D03"/>
                </a:solidFill>
                <a:latin typeface="Cambria"/>
                <a:cs typeface="Cambria"/>
              </a:rPr>
              <a:t>-</a:t>
            </a:r>
            <a:r>
              <a:rPr lang="en-US" sz="2400" spc="145" dirty="0">
                <a:solidFill>
                  <a:srgbClr val="090D03"/>
                </a:solidFill>
                <a:latin typeface="Cambria"/>
                <a:cs typeface="Cambria"/>
              </a:rPr>
              <a:t> </a:t>
            </a:r>
            <a:r>
              <a:rPr lang="en-US" sz="2400" spc="90" dirty="0">
                <a:solidFill>
                  <a:srgbClr val="090D03"/>
                </a:solidFill>
                <a:latin typeface="Cambria"/>
                <a:cs typeface="Cambria"/>
              </a:rPr>
              <a:t>assurance</a:t>
            </a:r>
            <a:r>
              <a:rPr lang="en-US" sz="2400" spc="135" dirty="0">
                <a:solidFill>
                  <a:srgbClr val="090D03"/>
                </a:solidFill>
                <a:latin typeface="Cambria"/>
                <a:cs typeface="Cambria"/>
              </a:rPr>
              <a:t> </a:t>
            </a:r>
            <a:r>
              <a:rPr lang="en-US" sz="2400" spc="114" dirty="0">
                <a:solidFill>
                  <a:srgbClr val="090D03"/>
                </a:solidFill>
                <a:latin typeface="Cambria"/>
                <a:cs typeface="Cambria"/>
              </a:rPr>
              <a:t>against</a:t>
            </a:r>
            <a:r>
              <a:rPr lang="en-US" sz="2400" spc="160" dirty="0">
                <a:solidFill>
                  <a:srgbClr val="090D03"/>
                </a:solidFill>
                <a:latin typeface="Cambria"/>
                <a:cs typeface="Cambria"/>
              </a:rPr>
              <a:t> </a:t>
            </a:r>
            <a:r>
              <a:rPr lang="en-US" sz="2400" spc="45" dirty="0">
                <a:solidFill>
                  <a:srgbClr val="090D03"/>
                </a:solidFill>
                <a:latin typeface="Cambria"/>
                <a:cs typeface="Cambria"/>
              </a:rPr>
              <a:t>incorrect</a:t>
            </a:r>
            <a:r>
              <a:rPr lang="en-US" sz="2400" spc="114" dirty="0">
                <a:solidFill>
                  <a:srgbClr val="090D03"/>
                </a:solidFill>
                <a:latin typeface="Cambria"/>
                <a:cs typeface="Cambria"/>
              </a:rPr>
              <a:t> </a:t>
            </a:r>
            <a:r>
              <a:rPr lang="en-US" sz="2400" spc="50" dirty="0">
                <a:solidFill>
                  <a:srgbClr val="090D03"/>
                </a:solidFill>
                <a:latin typeface="Cambria"/>
                <a:cs typeface="Cambria"/>
              </a:rPr>
              <a:t>operation</a:t>
            </a:r>
            <a:endParaRPr lang="en-US" sz="2400" dirty="0">
              <a:latin typeface="Cambria"/>
              <a:cs typeface="Cambria"/>
            </a:endParaRPr>
          </a:p>
        </p:txBody>
      </p:sp>
      <p:sp>
        <p:nvSpPr>
          <p:cNvPr id="10" name="TextBox 9">
            <a:extLst>
              <a:ext uri="{FF2B5EF4-FFF2-40B4-BE49-F238E27FC236}">
                <a16:creationId xmlns:a16="http://schemas.microsoft.com/office/drawing/2014/main" id="{2E2A36D1-9249-4B7F-90B2-40C12E0871FA}"/>
              </a:ext>
            </a:extLst>
          </p:cNvPr>
          <p:cNvSpPr txBox="1"/>
          <p:nvPr/>
        </p:nvSpPr>
        <p:spPr>
          <a:xfrm>
            <a:off x="1582444" y="3998386"/>
            <a:ext cx="9077990" cy="1715919"/>
          </a:xfrm>
          <a:prstGeom prst="rect">
            <a:avLst/>
          </a:prstGeom>
          <a:noFill/>
        </p:spPr>
        <p:txBody>
          <a:bodyPr wrap="square">
            <a:spAutoFit/>
          </a:bodyPr>
          <a:lstStyle/>
          <a:p>
            <a:pPr marL="12700">
              <a:lnSpc>
                <a:spcPct val="100000"/>
              </a:lnSpc>
              <a:spcBef>
                <a:spcPts val="710"/>
              </a:spcBef>
            </a:pPr>
            <a:r>
              <a:rPr lang="en-US" sz="2400" b="1" spc="160" dirty="0">
                <a:solidFill>
                  <a:srgbClr val="FE8637"/>
                </a:solidFill>
                <a:latin typeface="Cambria"/>
                <a:cs typeface="Cambria"/>
              </a:rPr>
              <a:t>Sensitivity</a:t>
            </a:r>
            <a:endParaRPr lang="en-US" sz="2400" dirty="0">
              <a:latin typeface="Cambria"/>
              <a:cs typeface="Cambria"/>
            </a:endParaRPr>
          </a:p>
          <a:p>
            <a:pPr marL="285115" marR="5080" indent="-273050">
              <a:lnSpc>
                <a:spcPct val="100000"/>
              </a:lnSpc>
              <a:spcBef>
                <a:spcPts val="610"/>
              </a:spcBef>
              <a:buClr>
                <a:srgbClr val="FE8637"/>
              </a:buClr>
              <a:buSzPct val="68750"/>
              <a:buFont typeface="Wingdings"/>
              <a:buChar char=""/>
              <a:tabLst>
                <a:tab pos="285750" algn="l"/>
              </a:tabLst>
            </a:pPr>
            <a:r>
              <a:rPr lang="en-US" sz="2400" spc="110" dirty="0">
                <a:solidFill>
                  <a:srgbClr val="090D03"/>
                </a:solidFill>
                <a:latin typeface="Cambria"/>
                <a:cs typeface="Cambria"/>
              </a:rPr>
              <a:t>Relaying</a:t>
            </a:r>
            <a:r>
              <a:rPr lang="en-US" sz="2400" spc="125" dirty="0">
                <a:solidFill>
                  <a:srgbClr val="090D03"/>
                </a:solidFill>
                <a:latin typeface="Cambria"/>
                <a:cs typeface="Cambria"/>
              </a:rPr>
              <a:t> </a:t>
            </a:r>
            <a:r>
              <a:rPr lang="en-US" sz="2400" spc="80" dirty="0">
                <a:solidFill>
                  <a:srgbClr val="090D03"/>
                </a:solidFill>
                <a:latin typeface="Cambria"/>
                <a:cs typeface="Cambria"/>
              </a:rPr>
              <a:t>equipment</a:t>
            </a:r>
            <a:r>
              <a:rPr lang="en-US" sz="2400" spc="130" dirty="0">
                <a:solidFill>
                  <a:srgbClr val="090D03"/>
                </a:solidFill>
                <a:latin typeface="Cambria"/>
                <a:cs typeface="Cambria"/>
              </a:rPr>
              <a:t> </a:t>
            </a:r>
            <a:r>
              <a:rPr lang="en-US" sz="2400" spc="114" dirty="0">
                <a:solidFill>
                  <a:srgbClr val="090D03"/>
                </a:solidFill>
                <a:latin typeface="Cambria"/>
                <a:cs typeface="Cambria"/>
              </a:rPr>
              <a:t>must</a:t>
            </a:r>
            <a:r>
              <a:rPr lang="en-US" sz="2400" spc="130" dirty="0">
                <a:solidFill>
                  <a:srgbClr val="090D03"/>
                </a:solidFill>
                <a:latin typeface="Cambria"/>
                <a:cs typeface="Cambria"/>
              </a:rPr>
              <a:t> </a:t>
            </a:r>
            <a:r>
              <a:rPr lang="en-US" sz="2400" spc="20" dirty="0">
                <a:solidFill>
                  <a:srgbClr val="090D03"/>
                </a:solidFill>
                <a:latin typeface="Cambria"/>
                <a:cs typeface="Cambria"/>
              </a:rPr>
              <a:t>be</a:t>
            </a:r>
            <a:r>
              <a:rPr lang="en-US" sz="2400" spc="135" dirty="0">
                <a:solidFill>
                  <a:srgbClr val="090D03"/>
                </a:solidFill>
                <a:latin typeface="Cambria"/>
                <a:cs typeface="Cambria"/>
              </a:rPr>
              <a:t> </a:t>
            </a:r>
            <a:r>
              <a:rPr lang="en-US" sz="2400" spc="80" dirty="0">
                <a:solidFill>
                  <a:srgbClr val="090D03"/>
                </a:solidFill>
                <a:latin typeface="Cambria"/>
                <a:cs typeface="Cambria"/>
              </a:rPr>
              <a:t>sufficiently</a:t>
            </a:r>
            <a:r>
              <a:rPr lang="en-US" sz="2400" spc="100" dirty="0">
                <a:solidFill>
                  <a:srgbClr val="090D03"/>
                </a:solidFill>
                <a:latin typeface="Cambria"/>
                <a:cs typeface="Cambria"/>
              </a:rPr>
              <a:t> </a:t>
            </a:r>
            <a:r>
              <a:rPr lang="en-US" sz="2400" spc="80" dirty="0">
                <a:solidFill>
                  <a:srgbClr val="090D03"/>
                </a:solidFill>
                <a:latin typeface="Cambria"/>
                <a:cs typeface="Cambria"/>
              </a:rPr>
              <a:t>sensitive </a:t>
            </a:r>
            <a:r>
              <a:rPr lang="en-US" sz="2400" spc="-515" dirty="0">
                <a:solidFill>
                  <a:srgbClr val="090D03"/>
                </a:solidFill>
                <a:latin typeface="Cambria"/>
                <a:cs typeface="Cambria"/>
              </a:rPr>
              <a:t> </a:t>
            </a:r>
            <a:r>
              <a:rPr lang="en-US" sz="2400" spc="5" dirty="0">
                <a:solidFill>
                  <a:srgbClr val="090D03"/>
                </a:solidFill>
                <a:latin typeface="Cambria"/>
                <a:cs typeface="Cambria"/>
              </a:rPr>
              <a:t>so</a:t>
            </a:r>
            <a:r>
              <a:rPr lang="en-US" sz="2400" spc="110" dirty="0">
                <a:solidFill>
                  <a:srgbClr val="090D03"/>
                </a:solidFill>
                <a:latin typeface="Cambria"/>
                <a:cs typeface="Cambria"/>
              </a:rPr>
              <a:t> </a:t>
            </a:r>
            <a:r>
              <a:rPr lang="en-US" sz="2400" spc="130" dirty="0">
                <a:solidFill>
                  <a:srgbClr val="090D03"/>
                </a:solidFill>
                <a:latin typeface="Cambria"/>
                <a:cs typeface="Cambria"/>
              </a:rPr>
              <a:t>that</a:t>
            </a:r>
            <a:r>
              <a:rPr lang="en-US" sz="2400" spc="145" dirty="0">
                <a:solidFill>
                  <a:srgbClr val="090D03"/>
                </a:solidFill>
                <a:latin typeface="Cambria"/>
                <a:cs typeface="Cambria"/>
              </a:rPr>
              <a:t> </a:t>
            </a:r>
            <a:r>
              <a:rPr lang="en-US" sz="2400" spc="105" dirty="0">
                <a:solidFill>
                  <a:srgbClr val="090D03"/>
                </a:solidFill>
                <a:latin typeface="Cambria"/>
                <a:cs typeface="Cambria"/>
              </a:rPr>
              <a:t>it</a:t>
            </a:r>
            <a:r>
              <a:rPr lang="en-US" sz="2400" spc="130" dirty="0">
                <a:solidFill>
                  <a:srgbClr val="090D03"/>
                </a:solidFill>
                <a:latin typeface="Cambria"/>
                <a:cs typeface="Cambria"/>
              </a:rPr>
              <a:t> </a:t>
            </a:r>
            <a:r>
              <a:rPr lang="en-US" sz="2400" spc="75" dirty="0">
                <a:solidFill>
                  <a:srgbClr val="090D03"/>
                </a:solidFill>
                <a:latin typeface="Cambria"/>
                <a:cs typeface="Cambria"/>
              </a:rPr>
              <a:t>will</a:t>
            </a:r>
            <a:r>
              <a:rPr lang="en-US" sz="2400" spc="95" dirty="0">
                <a:solidFill>
                  <a:srgbClr val="090D03"/>
                </a:solidFill>
                <a:latin typeface="Cambria"/>
                <a:cs typeface="Cambria"/>
              </a:rPr>
              <a:t> </a:t>
            </a:r>
            <a:r>
              <a:rPr lang="en-US" sz="2400" spc="50" dirty="0">
                <a:solidFill>
                  <a:srgbClr val="090D03"/>
                </a:solidFill>
                <a:latin typeface="Cambria"/>
                <a:cs typeface="Cambria"/>
              </a:rPr>
              <a:t>operate</a:t>
            </a:r>
            <a:r>
              <a:rPr lang="en-US" sz="2400" spc="130" dirty="0">
                <a:solidFill>
                  <a:srgbClr val="090D03"/>
                </a:solidFill>
                <a:latin typeface="Cambria"/>
                <a:cs typeface="Cambria"/>
              </a:rPr>
              <a:t> </a:t>
            </a:r>
            <a:r>
              <a:rPr lang="en-US" sz="2400" spc="75" dirty="0">
                <a:solidFill>
                  <a:srgbClr val="090D03"/>
                </a:solidFill>
                <a:latin typeface="Cambria"/>
                <a:cs typeface="Cambria"/>
              </a:rPr>
              <a:t>when</a:t>
            </a:r>
            <a:r>
              <a:rPr lang="en-US" sz="2400" spc="125" dirty="0">
                <a:solidFill>
                  <a:srgbClr val="090D03"/>
                </a:solidFill>
                <a:latin typeface="Cambria"/>
                <a:cs typeface="Cambria"/>
              </a:rPr>
              <a:t> </a:t>
            </a:r>
            <a:r>
              <a:rPr lang="en-US" sz="2400" spc="60" dirty="0">
                <a:solidFill>
                  <a:srgbClr val="090D03"/>
                </a:solidFill>
                <a:latin typeface="Cambria"/>
                <a:cs typeface="Cambria"/>
              </a:rPr>
              <a:t>required</a:t>
            </a:r>
            <a:endParaRPr lang="en-US" sz="2400" dirty="0">
              <a:latin typeface="Cambria"/>
              <a:cs typeface="Cambria"/>
            </a:endParaRPr>
          </a:p>
          <a:p>
            <a:pPr marL="285115" marR="1180465" indent="-273050">
              <a:lnSpc>
                <a:spcPts val="2870"/>
              </a:lnSpc>
              <a:spcBef>
                <a:spcPts val="705"/>
              </a:spcBef>
              <a:buClr>
                <a:srgbClr val="FE8637"/>
              </a:buClr>
              <a:buSzPct val="68750"/>
              <a:buFont typeface="Wingdings"/>
              <a:buChar char=""/>
              <a:tabLst>
                <a:tab pos="285750" algn="l"/>
              </a:tabLst>
            </a:pPr>
            <a:r>
              <a:rPr lang="en-US" sz="2400" spc="160" dirty="0">
                <a:solidFill>
                  <a:srgbClr val="090D03"/>
                </a:solidFill>
                <a:latin typeface="Cambria"/>
                <a:cs typeface="Cambria"/>
              </a:rPr>
              <a:t>Must</a:t>
            </a:r>
            <a:r>
              <a:rPr lang="en-US" sz="2400" spc="95" dirty="0">
                <a:solidFill>
                  <a:srgbClr val="090D03"/>
                </a:solidFill>
                <a:latin typeface="Cambria"/>
                <a:cs typeface="Cambria"/>
              </a:rPr>
              <a:t> </a:t>
            </a:r>
            <a:r>
              <a:rPr lang="en-US" sz="2400" spc="85" dirty="0">
                <a:solidFill>
                  <a:srgbClr val="090D03"/>
                </a:solidFill>
                <a:latin typeface="Cambria"/>
                <a:cs typeface="Cambria"/>
              </a:rPr>
              <a:t>discriminate</a:t>
            </a:r>
            <a:r>
              <a:rPr lang="en-US" sz="2400" spc="95" dirty="0">
                <a:solidFill>
                  <a:srgbClr val="090D03"/>
                </a:solidFill>
                <a:latin typeface="Cambria"/>
                <a:cs typeface="Cambria"/>
              </a:rPr>
              <a:t> </a:t>
            </a:r>
            <a:r>
              <a:rPr lang="en-US" sz="2400" spc="85" dirty="0">
                <a:solidFill>
                  <a:srgbClr val="090D03"/>
                </a:solidFill>
                <a:latin typeface="Cambria"/>
                <a:cs typeface="Cambria"/>
              </a:rPr>
              <a:t>normal</a:t>
            </a:r>
            <a:r>
              <a:rPr lang="en-US" sz="2400" spc="120" dirty="0">
                <a:solidFill>
                  <a:srgbClr val="090D03"/>
                </a:solidFill>
                <a:latin typeface="Cambria"/>
                <a:cs typeface="Cambria"/>
              </a:rPr>
              <a:t> </a:t>
            </a:r>
            <a:r>
              <a:rPr lang="en-US" sz="2400" spc="50" dirty="0">
                <a:solidFill>
                  <a:srgbClr val="090D03"/>
                </a:solidFill>
                <a:latin typeface="Cambria"/>
                <a:cs typeface="Cambria"/>
              </a:rPr>
              <a:t>from</a:t>
            </a:r>
            <a:r>
              <a:rPr lang="en-US" sz="2400" spc="105" dirty="0">
                <a:solidFill>
                  <a:srgbClr val="090D03"/>
                </a:solidFill>
                <a:latin typeface="Cambria"/>
                <a:cs typeface="Cambria"/>
              </a:rPr>
              <a:t> </a:t>
            </a:r>
            <a:r>
              <a:rPr lang="en-US" sz="2400" spc="85" dirty="0">
                <a:solidFill>
                  <a:srgbClr val="090D03"/>
                </a:solidFill>
                <a:latin typeface="Cambria"/>
                <a:cs typeface="Cambria"/>
              </a:rPr>
              <a:t>abnormal </a:t>
            </a:r>
            <a:r>
              <a:rPr lang="en-US" sz="2400" spc="-515" dirty="0">
                <a:solidFill>
                  <a:srgbClr val="090D03"/>
                </a:solidFill>
                <a:latin typeface="Cambria"/>
                <a:cs typeface="Cambria"/>
              </a:rPr>
              <a:t> </a:t>
            </a:r>
            <a:r>
              <a:rPr lang="en-US" sz="2400" spc="60" dirty="0">
                <a:solidFill>
                  <a:srgbClr val="090D03"/>
                </a:solidFill>
                <a:latin typeface="Cambria"/>
                <a:cs typeface="Cambria"/>
              </a:rPr>
              <a:t>conditions.</a:t>
            </a:r>
            <a:endParaRPr lang="en-US" sz="2400" dirty="0">
              <a:latin typeface="Cambria"/>
              <a:cs typeface="Cambria"/>
            </a:endParaRPr>
          </a:p>
        </p:txBody>
      </p:sp>
      <p:pic>
        <p:nvPicPr>
          <p:cNvPr id="11" name="Picture 10">
            <a:extLst>
              <a:ext uri="{FF2B5EF4-FFF2-40B4-BE49-F238E27FC236}">
                <a16:creationId xmlns:a16="http://schemas.microsoft.com/office/drawing/2014/main" id="{50788FC0-9DEB-457C-AEC2-1EE106787B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537" y="251019"/>
            <a:ext cx="2290439" cy="737887"/>
          </a:xfrm>
          <a:prstGeom prst="rect">
            <a:avLst/>
          </a:prstGeom>
        </p:spPr>
      </p:pic>
    </p:spTree>
    <p:extLst>
      <p:ext uri="{BB962C8B-B14F-4D97-AF65-F5344CB8AC3E}">
        <p14:creationId xmlns:p14="http://schemas.microsoft.com/office/powerpoint/2010/main" val="890448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3483" cy="6858000"/>
          </a:xfrm>
        </p:spPr>
        <p:txBody>
          <a:bodyPr/>
          <a:lstStyle/>
          <a:p>
            <a:pPr algn="ctr"/>
            <a:br>
              <a:rPr lang="en-US" sz="3600" b="1" dirty="0"/>
            </a:br>
            <a:endParaRPr lang="en-IN" sz="3600" b="1" dirty="0"/>
          </a:p>
        </p:txBody>
      </p:sp>
      <p:sp>
        <p:nvSpPr>
          <p:cNvPr id="3" name="Content Placeholder 2"/>
          <p:cNvSpPr>
            <a:spLocks noGrp="1"/>
          </p:cNvSpPr>
          <p:nvPr>
            <p:ph idx="1"/>
          </p:nvPr>
        </p:nvSpPr>
        <p:spPr>
          <a:xfrm>
            <a:off x="337625" y="211016"/>
            <a:ext cx="11549575" cy="6358596"/>
          </a:xfrm>
        </p:spPr>
        <p:txBody>
          <a:bodyPr/>
          <a:lstStyle/>
          <a:p>
            <a:pPr>
              <a:buNone/>
            </a:pPr>
            <a:endParaRPr lang="en-US" sz="3200" dirty="0"/>
          </a:p>
          <a:p>
            <a:pPr lvl="1">
              <a:buNone/>
            </a:pPr>
            <a:r>
              <a:rPr lang="en-IN" sz="3000" dirty="0"/>
              <a:t>                                               </a:t>
            </a:r>
            <a:r>
              <a:rPr lang="en-US" sz="4000" b="1" dirty="0">
                <a:solidFill>
                  <a:srgbClr val="C00000"/>
                </a:solidFill>
              </a:rPr>
              <a:t>MODULE-01</a:t>
            </a:r>
            <a:endParaRPr lang="en-IN" sz="4000" b="1" dirty="0">
              <a:solidFill>
                <a:srgbClr val="C00000"/>
              </a:solidFill>
            </a:endParaRPr>
          </a:p>
          <a:p>
            <a:pPr lvl="1">
              <a:buNone/>
            </a:pPr>
            <a:r>
              <a:rPr lang="en-US" sz="4000" b="1" dirty="0">
                <a:solidFill>
                  <a:srgbClr val="C00000"/>
                </a:solidFill>
              </a:rPr>
              <a:t> </a:t>
            </a:r>
          </a:p>
          <a:p>
            <a:pPr lvl="1">
              <a:buNone/>
            </a:pPr>
            <a:r>
              <a:rPr lang="en-IN" sz="3000" dirty="0"/>
              <a:t>   </a:t>
            </a:r>
          </a:p>
          <a:p>
            <a:pPr>
              <a:buNone/>
            </a:pPr>
            <a:r>
              <a:rPr lang="en-IN" sz="2200" dirty="0"/>
              <a:t>    </a:t>
            </a:r>
          </a:p>
          <a:p>
            <a:pPr lvl="1" algn="ctr">
              <a:buNone/>
            </a:pPr>
            <a:r>
              <a:rPr lang="en-US" sz="3600" dirty="0">
                <a:latin typeface="Algerian" panose="04020705040A02060702" pitchFamily="82" charset="0"/>
              </a:rPr>
              <a:t>INTRODUCTION TO POWER SYSTEM PROTECTION</a:t>
            </a:r>
          </a:p>
          <a:p>
            <a:pPr lvl="1">
              <a:buNone/>
            </a:pPr>
            <a:endParaRPr lang="en-US" dirty="0"/>
          </a:p>
          <a:p>
            <a:pPr lvl="1">
              <a:buNone/>
            </a:pPr>
            <a:endParaRPr lang="en-IN"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4</a:t>
            </a:fld>
            <a:endParaRPr lang="en-IN"/>
          </a:p>
        </p:txBody>
      </p:sp>
      <p:pic>
        <p:nvPicPr>
          <p:cNvPr id="7" name="Picture 6">
            <a:extLst>
              <a:ext uri="{FF2B5EF4-FFF2-40B4-BE49-F238E27FC236}">
                <a16:creationId xmlns:a16="http://schemas.microsoft.com/office/drawing/2014/main" id="{AB00DCDB-4FE7-4D66-B820-B41503A95D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6447" y="288388"/>
            <a:ext cx="2792820" cy="127408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712" y="954092"/>
            <a:ext cx="5757648" cy="785855"/>
          </a:xfrm>
        </p:spPr>
        <p:txBody>
          <a:bodyPr>
            <a:normAutofit fontScale="90000"/>
          </a:bodyPr>
          <a:lstStyle/>
          <a:p>
            <a:br>
              <a:rPr lang="en-US" dirty="0"/>
            </a:br>
            <a:r>
              <a:rPr lang="en-US" dirty="0"/>
              <a:t>Descriptions</a:t>
            </a:r>
            <a:endParaRPr lang="en-IN" dirty="0"/>
          </a:p>
        </p:txBody>
      </p:sp>
      <p:sp>
        <p:nvSpPr>
          <p:cNvPr id="3" name="Content Placeholder 2"/>
          <p:cNvSpPr>
            <a:spLocks noGrp="1"/>
          </p:cNvSpPr>
          <p:nvPr>
            <p:ph idx="1"/>
          </p:nvPr>
        </p:nvSpPr>
        <p:spPr>
          <a:xfrm>
            <a:off x="0" y="3189191"/>
            <a:ext cx="7099826" cy="5778793"/>
          </a:xfrm>
        </p:spPr>
        <p:txBody>
          <a:bodyPr/>
          <a:lstStyle/>
          <a:p>
            <a:pPr marL="0" indent="0">
              <a:buNone/>
            </a:pPr>
            <a:endParaRPr lang="en-IN" sz="1800" dirty="0"/>
          </a:p>
          <a:p>
            <a:endParaRPr lang="en-IN" sz="1600" dirty="0"/>
          </a:p>
        </p:txBody>
      </p:sp>
      <p:sp>
        <p:nvSpPr>
          <p:cNvPr id="5" name="Slide Number Placeholder 4"/>
          <p:cNvSpPr>
            <a:spLocks noGrp="1"/>
          </p:cNvSpPr>
          <p:nvPr>
            <p:ph type="sldNum" sz="quarter" idx="12"/>
          </p:nvPr>
        </p:nvSpPr>
        <p:spPr/>
        <p:txBody>
          <a:bodyPr/>
          <a:lstStyle/>
          <a:p>
            <a:fld id="{CA9F79F9-620A-454C-B44A-099229A02D1C}" type="slidenum">
              <a:rPr lang="en-IN" smtClean="0"/>
              <a:pPr/>
              <a:t>40</a:t>
            </a:fld>
            <a:endParaRPr lang="en-IN"/>
          </a:p>
        </p:txBody>
      </p:sp>
      <p:sp>
        <p:nvSpPr>
          <p:cNvPr id="8" name="TextBox 7">
            <a:extLst>
              <a:ext uri="{FF2B5EF4-FFF2-40B4-BE49-F238E27FC236}">
                <a16:creationId xmlns:a16="http://schemas.microsoft.com/office/drawing/2014/main" id="{A9373CBD-2BF1-4F18-8A50-D2F4EFC7B8FF}"/>
              </a:ext>
            </a:extLst>
          </p:cNvPr>
          <p:cNvSpPr txBox="1"/>
          <p:nvPr/>
        </p:nvSpPr>
        <p:spPr>
          <a:xfrm>
            <a:off x="1582444" y="1751617"/>
            <a:ext cx="9630039" cy="4683333"/>
          </a:xfrm>
          <a:prstGeom prst="rect">
            <a:avLst/>
          </a:prstGeom>
          <a:noFill/>
        </p:spPr>
        <p:txBody>
          <a:bodyPr wrap="square">
            <a:spAutoFit/>
          </a:bodyPr>
          <a:lstStyle/>
          <a:p>
            <a:pPr marL="165100">
              <a:lnSpc>
                <a:spcPct val="100000"/>
              </a:lnSpc>
              <a:spcBef>
                <a:spcPts val="710"/>
              </a:spcBef>
            </a:pPr>
            <a:r>
              <a:rPr lang="en-US" sz="2000" b="1" u="heavy" spc="160" dirty="0">
                <a:solidFill>
                  <a:srgbClr val="FE8637"/>
                </a:solidFill>
                <a:uFill>
                  <a:solidFill>
                    <a:srgbClr val="FE8637"/>
                  </a:solidFill>
                </a:uFill>
                <a:cs typeface="Cambria"/>
              </a:rPr>
              <a:t>Selectivity</a:t>
            </a:r>
            <a:endParaRPr lang="en-US" sz="2000" dirty="0">
              <a:cs typeface="Cambria"/>
            </a:endParaRPr>
          </a:p>
          <a:p>
            <a:pPr marL="437515" marR="5080" indent="-273050">
              <a:lnSpc>
                <a:spcPct val="100000"/>
              </a:lnSpc>
              <a:spcBef>
                <a:spcPts val="615"/>
              </a:spcBef>
              <a:buClr>
                <a:srgbClr val="FE8637"/>
              </a:buClr>
              <a:buSzPct val="68750"/>
              <a:buFont typeface="Wingdings"/>
              <a:buChar char=""/>
              <a:tabLst>
                <a:tab pos="438150" algn="l"/>
              </a:tabLst>
            </a:pPr>
            <a:r>
              <a:rPr lang="en-US" sz="2000" spc="75" dirty="0">
                <a:solidFill>
                  <a:srgbClr val="090D03"/>
                </a:solidFill>
                <a:cs typeface="Cambria"/>
              </a:rPr>
              <a:t>Performance</a:t>
            </a:r>
            <a:r>
              <a:rPr lang="en-US" sz="2000" spc="105" dirty="0">
                <a:solidFill>
                  <a:srgbClr val="090D03"/>
                </a:solidFill>
                <a:cs typeface="Cambria"/>
              </a:rPr>
              <a:t> </a:t>
            </a:r>
            <a:r>
              <a:rPr lang="en-US" sz="2000" spc="-5" dirty="0">
                <a:solidFill>
                  <a:srgbClr val="090D03"/>
                </a:solidFill>
                <a:cs typeface="Cambria"/>
              </a:rPr>
              <a:t>of</a:t>
            </a:r>
            <a:r>
              <a:rPr lang="en-US" sz="2000" spc="135" dirty="0">
                <a:solidFill>
                  <a:srgbClr val="090D03"/>
                </a:solidFill>
                <a:cs typeface="Cambria"/>
              </a:rPr>
              <a:t> </a:t>
            </a:r>
            <a:r>
              <a:rPr lang="en-US" sz="2000" spc="50" dirty="0">
                <a:solidFill>
                  <a:srgbClr val="090D03"/>
                </a:solidFill>
                <a:cs typeface="Cambria"/>
              </a:rPr>
              <a:t>protective</a:t>
            </a:r>
            <a:r>
              <a:rPr lang="en-US" sz="2000" spc="114" dirty="0">
                <a:solidFill>
                  <a:srgbClr val="090D03"/>
                </a:solidFill>
                <a:cs typeface="Cambria"/>
              </a:rPr>
              <a:t> </a:t>
            </a:r>
            <a:r>
              <a:rPr lang="en-US" sz="2000" spc="50" dirty="0">
                <a:solidFill>
                  <a:srgbClr val="090D03"/>
                </a:solidFill>
                <a:cs typeface="Cambria"/>
              </a:rPr>
              <a:t>devices</a:t>
            </a:r>
            <a:r>
              <a:rPr lang="en-US" sz="2000" spc="120" dirty="0">
                <a:solidFill>
                  <a:srgbClr val="090D03"/>
                </a:solidFill>
                <a:cs typeface="Cambria"/>
              </a:rPr>
              <a:t> </a:t>
            </a:r>
            <a:r>
              <a:rPr lang="en-US" sz="2000" spc="20" dirty="0">
                <a:solidFill>
                  <a:srgbClr val="090D03"/>
                </a:solidFill>
                <a:cs typeface="Cambria"/>
              </a:rPr>
              <a:t>to</a:t>
            </a:r>
            <a:r>
              <a:rPr lang="en-US" sz="2000" spc="130" dirty="0">
                <a:solidFill>
                  <a:srgbClr val="090D03"/>
                </a:solidFill>
                <a:cs typeface="Cambria"/>
              </a:rPr>
              <a:t> </a:t>
            </a:r>
            <a:r>
              <a:rPr lang="en-US" sz="2000" spc="60" dirty="0">
                <a:solidFill>
                  <a:srgbClr val="090D03"/>
                </a:solidFill>
                <a:cs typeface="Cambria"/>
              </a:rPr>
              <a:t>select</a:t>
            </a:r>
            <a:r>
              <a:rPr lang="en-US" sz="2000" spc="120" dirty="0">
                <a:solidFill>
                  <a:srgbClr val="090D03"/>
                </a:solidFill>
                <a:cs typeface="Cambria"/>
              </a:rPr>
              <a:t> </a:t>
            </a:r>
            <a:r>
              <a:rPr lang="en-US" sz="2000" spc="50" dirty="0">
                <a:solidFill>
                  <a:srgbClr val="090D03"/>
                </a:solidFill>
                <a:cs typeface="Cambria"/>
              </a:rPr>
              <a:t>between </a:t>
            </a:r>
            <a:r>
              <a:rPr lang="en-US" sz="2000" spc="-509" dirty="0">
                <a:solidFill>
                  <a:srgbClr val="090D03"/>
                </a:solidFill>
                <a:cs typeface="Cambria"/>
              </a:rPr>
              <a:t> </a:t>
            </a:r>
            <a:r>
              <a:rPr lang="en-US" sz="2000" spc="55" dirty="0">
                <a:solidFill>
                  <a:srgbClr val="090D03"/>
                </a:solidFill>
                <a:cs typeface="Cambria"/>
              </a:rPr>
              <a:t>those</a:t>
            </a:r>
            <a:r>
              <a:rPr lang="en-US" sz="2000" spc="114" dirty="0">
                <a:solidFill>
                  <a:srgbClr val="090D03"/>
                </a:solidFill>
                <a:cs typeface="Cambria"/>
              </a:rPr>
              <a:t> </a:t>
            </a:r>
            <a:r>
              <a:rPr lang="en-US" sz="2000" spc="50" dirty="0">
                <a:solidFill>
                  <a:srgbClr val="090D03"/>
                </a:solidFill>
                <a:cs typeface="Cambria"/>
              </a:rPr>
              <a:t>conditions</a:t>
            </a:r>
            <a:r>
              <a:rPr lang="en-US" sz="2000" spc="110" dirty="0">
                <a:solidFill>
                  <a:srgbClr val="090D03"/>
                </a:solidFill>
                <a:cs typeface="Cambria"/>
              </a:rPr>
              <a:t> </a:t>
            </a:r>
            <a:r>
              <a:rPr lang="en-US" sz="2000" spc="20" dirty="0">
                <a:solidFill>
                  <a:srgbClr val="090D03"/>
                </a:solidFill>
                <a:cs typeface="Cambria"/>
              </a:rPr>
              <a:t>for</a:t>
            </a:r>
            <a:r>
              <a:rPr lang="en-US" sz="2000" spc="120" dirty="0">
                <a:solidFill>
                  <a:srgbClr val="090D03"/>
                </a:solidFill>
                <a:cs typeface="Cambria"/>
              </a:rPr>
              <a:t> </a:t>
            </a:r>
            <a:r>
              <a:rPr lang="en-US" sz="2000" spc="75" dirty="0">
                <a:solidFill>
                  <a:srgbClr val="090D03"/>
                </a:solidFill>
                <a:cs typeface="Cambria"/>
              </a:rPr>
              <a:t>which</a:t>
            </a:r>
            <a:r>
              <a:rPr lang="en-US" sz="2000" spc="105" dirty="0">
                <a:solidFill>
                  <a:srgbClr val="090D03"/>
                </a:solidFill>
                <a:cs typeface="Cambria"/>
              </a:rPr>
              <a:t> </a:t>
            </a:r>
            <a:r>
              <a:rPr lang="en-US" sz="2000" spc="55" dirty="0">
                <a:solidFill>
                  <a:srgbClr val="090D03"/>
                </a:solidFill>
                <a:cs typeface="Cambria"/>
              </a:rPr>
              <a:t>prompt</a:t>
            </a:r>
            <a:r>
              <a:rPr lang="en-US" sz="2000" spc="130" dirty="0">
                <a:solidFill>
                  <a:srgbClr val="090D03"/>
                </a:solidFill>
                <a:cs typeface="Cambria"/>
              </a:rPr>
              <a:t> </a:t>
            </a:r>
            <a:r>
              <a:rPr lang="en-US" sz="2000" spc="50" dirty="0">
                <a:solidFill>
                  <a:srgbClr val="090D03"/>
                </a:solidFill>
                <a:cs typeface="Cambria"/>
              </a:rPr>
              <a:t>operation</a:t>
            </a:r>
            <a:r>
              <a:rPr lang="en-US" sz="2000" spc="114" dirty="0">
                <a:solidFill>
                  <a:srgbClr val="090D03"/>
                </a:solidFill>
                <a:cs typeface="Cambria"/>
              </a:rPr>
              <a:t> </a:t>
            </a:r>
            <a:r>
              <a:rPr lang="en-US" sz="2000" spc="105" dirty="0">
                <a:solidFill>
                  <a:srgbClr val="090D03"/>
                </a:solidFill>
                <a:cs typeface="Cambria"/>
              </a:rPr>
              <a:t>and </a:t>
            </a:r>
            <a:r>
              <a:rPr lang="en-US" sz="2000" spc="110" dirty="0">
                <a:solidFill>
                  <a:srgbClr val="090D03"/>
                </a:solidFill>
                <a:cs typeface="Cambria"/>
              </a:rPr>
              <a:t> </a:t>
            </a:r>
            <a:r>
              <a:rPr lang="en-US" sz="2000" spc="55" dirty="0">
                <a:solidFill>
                  <a:srgbClr val="090D03"/>
                </a:solidFill>
                <a:cs typeface="Cambria"/>
              </a:rPr>
              <a:t>those</a:t>
            </a:r>
            <a:r>
              <a:rPr lang="en-US" sz="2000" spc="114" dirty="0">
                <a:solidFill>
                  <a:srgbClr val="090D03"/>
                </a:solidFill>
                <a:cs typeface="Cambria"/>
              </a:rPr>
              <a:t> </a:t>
            </a:r>
            <a:r>
              <a:rPr lang="en-US" sz="2000" spc="20" dirty="0">
                <a:solidFill>
                  <a:srgbClr val="090D03"/>
                </a:solidFill>
                <a:cs typeface="Cambria"/>
              </a:rPr>
              <a:t>for</a:t>
            </a:r>
            <a:r>
              <a:rPr lang="en-US" sz="2000" spc="120" dirty="0">
                <a:solidFill>
                  <a:srgbClr val="090D03"/>
                </a:solidFill>
                <a:cs typeface="Cambria"/>
              </a:rPr>
              <a:t> </a:t>
            </a:r>
            <a:r>
              <a:rPr lang="en-US" sz="2000" spc="75" dirty="0">
                <a:solidFill>
                  <a:srgbClr val="090D03"/>
                </a:solidFill>
                <a:cs typeface="Cambria"/>
              </a:rPr>
              <a:t>which</a:t>
            </a:r>
            <a:r>
              <a:rPr lang="en-US" sz="2000" spc="114" dirty="0">
                <a:solidFill>
                  <a:srgbClr val="090D03"/>
                </a:solidFill>
                <a:cs typeface="Cambria"/>
              </a:rPr>
              <a:t> </a:t>
            </a:r>
            <a:r>
              <a:rPr lang="en-US" sz="2000" spc="20" dirty="0">
                <a:solidFill>
                  <a:srgbClr val="090D03"/>
                </a:solidFill>
                <a:cs typeface="Cambria"/>
              </a:rPr>
              <a:t>no</a:t>
            </a:r>
            <a:r>
              <a:rPr lang="en-US" sz="2000" spc="130" dirty="0">
                <a:solidFill>
                  <a:srgbClr val="090D03"/>
                </a:solidFill>
                <a:cs typeface="Cambria"/>
              </a:rPr>
              <a:t> </a:t>
            </a:r>
            <a:r>
              <a:rPr lang="en-US" sz="2000" spc="65" dirty="0">
                <a:solidFill>
                  <a:srgbClr val="090D03"/>
                </a:solidFill>
                <a:cs typeface="Cambria"/>
              </a:rPr>
              <a:t>operation,</a:t>
            </a:r>
            <a:r>
              <a:rPr lang="en-US" sz="2000" spc="110" dirty="0">
                <a:solidFill>
                  <a:srgbClr val="090D03"/>
                </a:solidFill>
                <a:cs typeface="Cambria"/>
              </a:rPr>
              <a:t> </a:t>
            </a:r>
            <a:r>
              <a:rPr lang="en-US" sz="2000" spc="-5" dirty="0">
                <a:solidFill>
                  <a:srgbClr val="090D03"/>
                </a:solidFill>
                <a:cs typeface="Cambria"/>
              </a:rPr>
              <a:t>or</a:t>
            </a:r>
            <a:r>
              <a:rPr lang="en-US" sz="2000" spc="130" dirty="0">
                <a:solidFill>
                  <a:srgbClr val="090D03"/>
                </a:solidFill>
                <a:cs typeface="Cambria"/>
              </a:rPr>
              <a:t> </a:t>
            </a:r>
            <a:r>
              <a:rPr lang="en-US" sz="2000" spc="90" dirty="0">
                <a:solidFill>
                  <a:srgbClr val="090D03"/>
                </a:solidFill>
                <a:cs typeface="Cambria"/>
              </a:rPr>
              <a:t>time</a:t>
            </a:r>
            <a:r>
              <a:rPr lang="en-US" sz="2000" spc="130" dirty="0">
                <a:solidFill>
                  <a:srgbClr val="090D03"/>
                </a:solidFill>
                <a:cs typeface="Cambria"/>
              </a:rPr>
              <a:t> </a:t>
            </a:r>
            <a:r>
              <a:rPr lang="en-US" sz="2000" spc="80" dirty="0">
                <a:solidFill>
                  <a:srgbClr val="090D03"/>
                </a:solidFill>
                <a:cs typeface="Cambria"/>
              </a:rPr>
              <a:t>delay </a:t>
            </a:r>
            <a:r>
              <a:rPr lang="en-US" sz="2000" spc="85" dirty="0">
                <a:solidFill>
                  <a:srgbClr val="090D03"/>
                </a:solidFill>
                <a:cs typeface="Cambria"/>
              </a:rPr>
              <a:t> </a:t>
            </a:r>
            <a:r>
              <a:rPr lang="en-US" sz="2000" spc="50" dirty="0">
                <a:solidFill>
                  <a:srgbClr val="090D03"/>
                </a:solidFill>
                <a:cs typeface="Cambria"/>
              </a:rPr>
              <a:t>operation</a:t>
            </a:r>
            <a:r>
              <a:rPr lang="en-US" sz="2000" spc="100" dirty="0">
                <a:solidFill>
                  <a:srgbClr val="090D03"/>
                </a:solidFill>
                <a:cs typeface="Cambria"/>
              </a:rPr>
              <a:t> </a:t>
            </a:r>
            <a:r>
              <a:rPr lang="en-US" sz="2000" spc="80" dirty="0">
                <a:solidFill>
                  <a:srgbClr val="090D03"/>
                </a:solidFill>
                <a:cs typeface="Cambria"/>
              </a:rPr>
              <a:t>is</a:t>
            </a:r>
            <a:r>
              <a:rPr lang="en-US" sz="2000" spc="135" dirty="0">
                <a:solidFill>
                  <a:srgbClr val="090D03"/>
                </a:solidFill>
                <a:cs typeface="Cambria"/>
              </a:rPr>
              <a:t> </a:t>
            </a:r>
            <a:r>
              <a:rPr lang="en-US" sz="2000" spc="70" dirty="0">
                <a:solidFill>
                  <a:srgbClr val="090D03"/>
                </a:solidFill>
                <a:cs typeface="Cambria"/>
              </a:rPr>
              <a:t>required.</a:t>
            </a:r>
            <a:endParaRPr lang="en-US" sz="2000" dirty="0">
              <a:cs typeface="Cambria"/>
            </a:endParaRPr>
          </a:p>
          <a:p>
            <a:pPr marL="437515" marR="1000125" indent="-273050">
              <a:lnSpc>
                <a:spcPct val="100000"/>
              </a:lnSpc>
              <a:spcBef>
                <a:spcPts val="600"/>
              </a:spcBef>
              <a:buClr>
                <a:srgbClr val="FE8637"/>
              </a:buClr>
              <a:buSzPct val="68750"/>
              <a:buFont typeface="Wingdings"/>
              <a:buChar char=""/>
              <a:tabLst>
                <a:tab pos="438150" algn="l"/>
              </a:tabLst>
            </a:pPr>
            <a:r>
              <a:rPr lang="en-US" sz="2000" spc="85" dirty="0">
                <a:solidFill>
                  <a:srgbClr val="090D03"/>
                </a:solidFill>
                <a:cs typeface="Cambria"/>
              </a:rPr>
              <a:t>Isolate</a:t>
            </a:r>
            <a:r>
              <a:rPr lang="en-US" sz="2000" spc="105" dirty="0">
                <a:solidFill>
                  <a:srgbClr val="090D03"/>
                </a:solidFill>
                <a:cs typeface="Cambria"/>
              </a:rPr>
              <a:t> </a:t>
            </a:r>
            <a:r>
              <a:rPr lang="en-US" sz="2000" spc="95" dirty="0">
                <a:solidFill>
                  <a:srgbClr val="090D03"/>
                </a:solidFill>
                <a:cs typeface="Cambria"/>
              </a:rPr>
              <a:t>faulted</a:t>
            </a:r>
            <a:r>
              <a:rPr lang="en-US" sz="2000" spc="125" dirty="0">
                <a:solidFill>
                  <a:srgbClr val="090D03"/>
                </a:solidFill>
                <a:cs typeface="Cambria"/>
              </a:rPr>
              <a:t> </a:t>
            </a:r>
            <a:r>
              <a:rPr lang="en-US" sz="2000" spc="70" dirty="0">
                <a:solidFill>
                  <a:srgbClr val="090D03"/>
                </a:solidFill>
                <a:cs typeface="Cambria"/>
              </a:rPr>
              <a:t>circuit</a:t>
            </a:r>
            <a:r>
              <a:rPr lang="en-US" sz="2000" spc="105" dirty="0">
                <a:solidFill>
                  <a:srgbClr val="090D03"/>
                </a:solidFill>
                <a:cs typeface="Cambria"/>
              </a:rPr>
              <a:t> </a:t>
            </a:r>
            <a:r>
              <a:rPr lang="en-US" sz="2000" spc="95" dirty="0">
                <a:solidFill>
                  <a:srgbClr val="090D03"/>
                </a:solidFill>
                <a:cs typeface="Cambria"/>
              </a:rPr>
              <a:t>resulting </a:t>
            </a:r>
            <a:r>
              <a:rPr lang="en-US" sz="2000" spc="105" dirty="0">
                <a:solidFill>
                  <a:srgbClr val="090D03"/>
                </a:solidFill>
                <a:cs typeface="Cambria"/>
              </a:rPr>
              <a:t>in</a:t>
            </a:r>
            <a:r>
              <a:rPr lang="en-US" sz="2000" spc="114" dirty="0">
                <a:solidFill>
                  <a:srgbClr val="090D03"/>
                </a:solidFill>
                <a:cs typeface="Cambria"/>
              </a:rPr>
              <a:t> </a:t>
            </a:r>
            <a:r>
              <a:rPr lang="en-US" sz="2000" spc="120" dirty="0">
                <a:solidFill>
                  <a:srgbClr val="090D03"/>
                </a:solidFill>
                <a:cs typeface="Cambria"/>
              </a:rPr>
              <a:t>minimum </a:t>
            </a:r>
            <a:r>
              <a:rPr lang="en-US" sz="2000" spc="-509" dirty="0">
                <a:solidFill>
                  <a:srgbClr val="090D03"/>
                </a:solidFill>
                <a:cs typeface="Cambria"/>
              </a:rPr>
              <a:t> </a:t>
            </a:r>
            <a:r>
              <a:rPr lang="en-US" sz="2000" spc="85" dirty="0">
                <a:solidFill>
                  <a:srgbClr val="090D03"/>
                </a:solidFill>
                <a:cs typeface="Cambria"/>
              </a:rPr>
              <a:t>interruptions.</a:t>
            </a:r>
            <a:endParaRPr lang="en-US" sz="2000" dirty="0">
              <a:cs typeface="Cambria"/>
            </a:endParaRPr>
          </a:p>
          <a:p>
            <a:pPr marL="437515" indent="-273050">
              <a:lnSpc>
                <a:spcPct val="100000"/>
              </a:lnSpc>
              <a:spcBef>
                <a:spcPts val="585"/>
              </a:spcBef>
              <a:buClr>
                <a:srgbClr val="FE8637"/>
              </a:buClr>
              <a:buSzPct val="68750"/>
              <a:buFont typeface="Wingdings"/>
              <a:buChar char=""/>
              <a:tabLst>
                <a:tab pos="438150" algn="l"/>
              </a:tabLst>
            </a:pPr>
            <a:r>
              <a:rPr lang="en-US" sz="2000" spc="85" dirty="0">
                <a:solidFill>
                  <a:srgbClr val="090D03"/>
                </a:solidFill>
                <a:cs typeface="Cambria"/>
              </a:rPr>
              <a:t>Implemented</a:t>
            </a:r>
            <a:r>
              <a:rPr lang="en-US" sz="2000" spc="105" dirty="0">
                <a:solidFill>
                  <a:srgbClr val="090D03"/>
                </a:solidFill>
                <a:cs typeface="Cambria"/>
              </a:rPr>
              <a:t> </a:t>
            </a:r>
            <a:r>
              <a:rPr lang="en-US" sz="2000" spc="85" dirty="0">
                <a:solidFill>
                  <a:srgbClr val="090D03"/>
                </a:solidFill>
                <a:cs typeface="Cambria"/>
              </a:rPr>
              <a:t>through</a:t>
            </a:r>
            <a:r>
              <a:rPr lang="en-US" sz="2000" spc="130" dirty="0">
                <a:solidFill>
                  <a:srgbClr val="090D03"/>
                </a:solidFill>
                <a:cs typeface="Cambria"/>
              </a:rPr>
              <a:t> </a:t>
            </a:r>
            <a:r>
              <a:rPr lang="en-US" sz="2000" spc="55" dirty="0">
                <a:solidFill>
                  <a:srgbClr val="090D03"/>
                </a:solidFill>
                <a:cs typeface="Cambria"/>
              </a:rPr>
              <a:t>“Zone</a:t>
            </a:r>
            <a:r>
              <a:rPr lang="en-US" sz="2000" spc="135" dirty="0">
                <a:solidFill>
                  <a:srgbClr val="090D03"/>
                </a:solidFill>
                <a:cs typeface="Cambria"/>
              </a:rPr>
              <a:t> </a:t>
            </a:r>
            <a:r>
              <a:rPr lang="en-US" sz="2000" spc="-5" dirty="0">
                <a:solidFill>
                  <a:srgbClr val="090D03"/>
                </a:solidFill>
                <a:cs typeface="Cambria"/>
              </a:rPr>
              <a:t>of</a:t>
            </a:r>
            <a:r>
              <a:rPr lang="en-US" sz="2000" spc="140" dirty="0">
                <a:solidFill>
                  <a:srgbClr val="090D03"/>
                </a:solidFill>
                <a:cs typeface="Cambria"/>
              </a:rPr>
              <a:t> </a:t>
            </a:r>
            <a:r>
              <a:rPr lang="en-US" sz="2000" spc="60" dirty="0">
                <a:solidFill>
                  <a:srgbClr val="090D03"/>
                </a:solidFill>
                <a:cs typeface="Cambria"/>
              </a:rPr>
              <a:t>Protection”</a:t>
            </a:r>
            <a:endParaRPr lang="en-US" sz="2000" dirty="0">
              <a:cs typeface="Cambria"/>
            </a:endParaRPr>
          </a:p>
          <a:p>
            <a:pPr marL="12700">
              <a:lnSpc>
                <a:spcPct val="100000"/>
              </a:lnSpc>
              <a:spcBef>
                <a:spcPts val="2160"/>
              </a:spcBef>
            </a:pPr>
            <a:r>
              <a:rPr lang="en-US" sz="2000" b="1" u="heavy" spc="180" dirty="0">
                <a:solidFill>
                  <a:srgbClr val="FE8637"/>
                </a:solidFill>
                <a:uFill>
                  <a:solidFill>
                    <a:srgbClr val="FE8637"/>
                  </a:solidFill>
                </a:uFill>
                <a:cs typeface="Cambria"/>
              </a:rPr>
              <a:t>Speed</a:t>
            </a:r>
            <a:endParaRPr lang="en-US" sz="2000" dirty="0">
              <a:cs typeface="Cambria"/>
            </a:endParaRPr>
          </a:p>
          <a:p>
            <a:pPr marL="285115" marR="433705" indent="-273050">
              <a:lnSpc>
                <a:spcPct val="100000"/>
              </a:lnSpc>
              <a:spcBef>
                <a:spcPts val="615"/>
              </a:spcBef>
              <a:buClr>
                <a:srgbClr val="FE8637"/>
              </a:buClr>
              <a:buSzPct val="68750"/>
              <a:buFont typeface="Wingdings"/>
              <a:buChar char=""/>
              <a:tabLst>
                <a:tab pos="285750" algn="l"/>
              </a:tabLst>
            </a:pPr>
            <a:r>
              <a:rPr lang="en-US" sz="2000" spc="70" dirty="0">
                <a:solidFill>
                  <a:srgbClr val="090D03"/>
                </a:solidFill>
                <a:cs typeface="Cambria"/>
              </a:rPr>
              <a:t>Remove</a:t>
            </a:r>
            <a:r>
              <a:rPr lang="en-US" sz="2000" spc="125" dirty="0">
                <a:solidFill>
                  <a:srgbClr val="090D03"/>
                </a:solidFill>
                <a:cs typeface="Cambria"/>
              </a:rPr>
              <a:t> </a:t>
            </a:r>
            <a:r>
              <a:rPr lang="en-US" sz="2000" spc="160" dirty="0">
                <a:solidFill>
                  <a:srgbClr val="090D03"/>
                </a:solidFill>
                <a:cs typeface="Cambria"/>
              </a:rPr>
              <a:t>a</a:t>
            </a:r>
            <a:r>
              <a:rPr lang="en-US" sz="2000" spc="135" dirty="0">
                <a:solidFill>
                  <a:srgbClr val="090D03"/>
                </a:solidFill>
                <a:cs typeface="Cambria"/>
              </a:rPr>
              <a:t> </a:t>
            </a:r>
            <a:r>
              <a:rPr lang="en-US" sz="2000" spc="114" dirty="0">
                <a:solidFill>
                  <a:srgbClr val="090D03"/>
                </a:solidFill>
                <a:cs typeface="Cambria"/>
              </a:rPr>
              <a:t>fault</a:t>
            </a:r>
            <a:r>
              <a:rPr lang="en-US" sz="2000" spc="130" dirty="0">
                <a:solidFill>
                  <a:srgbClr val="090D03"/>
                </a:solidFill>
                <a:cs typeface="Cambria"/>
              </a:rPr>
              <a:t> </a:t>
            </a:r>
            <a:r>
              <a:rPr lang="en-US" sz="2000" spc="50" dirty="0">
                <a:solidFill>
                  <a:srgbClr val="090D03"/>
                </a:solidFill>
                <a:cs typeface="Cambria"/>
              </a:rPr>
              <a:t>from</a:t>
            </a:r>
            <a:r>
              <a:rPr lang="en-US" sz="2000" spc="114" dirty="0">
                <a:solidFill>
                  <a:srgbClr val="090D03"/>
                </a:solidFill>
                <a:cs typeface="Cambria"/>
              </a:rPr>
              <a:t> </a:t>
            </a:r>
            <a:r>
              <a:rPr lang="en-US" sz="2000" spc="95" dirty="0">
                <a:solidFill>
                  <a:srgbClr val="090D03"/>
                </a:solidFill>
                <a:cs typeface="Cambria"/>
              </a:rPr>
              <a:t>the</a:t>
            </a:r>
            <a:r>
              <a:rPr lang="en-US" sz="2000" spc="140" dirty="0">
                <a:solidFill>
                  <a:srgbClr val="090D03"/>
                </a:solidFill>
                <a:cs typeface="Cambria"/>
              </a:rPr>
              <a:t> </a:t>
            </a:r>
            <a:r>
              <a:rPr lang="en-US" sz="2000" spc="15" dirty="0">
                <a:solidFill>
                  <a:srgbClr val="090D03"/>
                </a:solidFill>
                <a:cs typeface="Cambria"/>
              </a:rPr>
              <a:t>power</a:t>
            </a:r>
            <a:r>
              <a:rPr lang="en-US" sz="2000" spc="100" dirty="0">
                <a:solidFill>
                  <a:srgbClr val="090D03"/>
                </a:solidFill>
                <a:cs typeface="Cambria"/>
              </a:rPr>
              <a:t> </a:t>
            </a:r>
            <a:r>
              <a:rPr lang="en-US" sz="2000" spc="85" dirty="0">
                <a:solidFill>
                  <a:srgbClr val="090D03"/>
                </a:solidFill>
                <a:cs typeface="Cambria"/>
              </a:rPr>
              <a:t>system</a:t>
            </a:r>
            <a:r>
              <a:rPr lang="en-US" sz="2000" spc="130" dirty="0">
                <a:solidFill>
                  <a:srgbClr val="090D03"/>
                </a:solidFill>
                <a:cs typeface="Cambria"/>
              </a:rPr>
              <a:t> </a:t>
            </a:r>
            <a:r>
              <a:rPr lang="en-US" sz="2000" spc="114" dirty="0">
                <a:solidFill>
                  <a:srgbClr val="090D03"/>
                </a:solidFill>
                <a:cs typeface="Cambria"/>
              </a:rPr>
              <a:t>as</a:t>
            </a:r>
            <a:r>
              <a:rPr lang="en-US" sz="2000" spc="140" dirty="0">
                <a:solidFill>
                  <a:srgbClr val="090D03"/>
                </a:solidFill>
                <a:cs typeface="Cambria"/>
              </a:rPr>
              <a:t> </a:t>
            </a:r>
            <a:r>
              <a:rPr lang="en-US" sz="2000" spc="85" dirty="0">
                <a:solidFill>
                  <a:srgbClr val="090D03"/>
                </a:solidFill>
                <a:cs typeface="Cambria"/>
              </a:rPr>
              <a:t>quickly </a:t>
            </a:r>
            <a:r>
              <a:rPr lang="en-US" sz="2000" spc="-515" dirty="0">
                <a:solidFill>
                  <a:srgbClr val="090D03"/>
                </a:solidFill>
                <a:cs typeface="Cambria"/>
              </a:rPr>
              <a:t> </a:t>
            </a:r>
            <a:r>
              <a:rPr lang="en-US" sz="2000" spc="114" dirty="0">
                <a:solidFill>
                  <a:srgbClr val="090D03"/>
                </a:solidFill>
                <a:cs typeface="Cambria"/>
              </a:rPr>
              <a:t>as </a:t>
            </a:r>
            <a:r>
              <a:rPr lang="en-US" sz="2000" spc="45" dirty="0">
                <a:solidFill>
                  <a:srgbClr val="090D03"/>
                </a:solidFill>
                <a:cs typeface="Cambria"/>
              </a:rPr>
              <a:t>possible</a:t>
            </a:r>
            <a:endParaRPr lang="en-US" sz="2000" dirty="0">
              <a:cs typeface="Cambria"/>
            </a:endParaRPr>
          </a:p>
          <a:p>
            <a:pPr marL="285115" indent="-273050">
              <a:lnSpc>
                <a:spcPct val="100000"/>
              </a:lnSpc>
              <a:spcBef>
                <a:spcPts val="600"/>
              </a:spcBef>
              <a:buClr>
                <a:srgbClr val="FE8637"/>
              </a:buClr>
              <a:buSzPct val="68750"/>
              <a:buFont typeface="Wingdings"/>
              <a:buChar char=""/>
              <a:tabLst>
                <a:tab pos="285750" algn="l"/>
              </a:tabLst>
            </a:pPr>
            <a:r>
              <a:rPr lang="en-US" sz="2000" spc="100" dirty="0">
                <a:solidFill>
                  <a:srgbClr val="090D03"/>
                </a:solidFill>
                <a:cs typeface="Cambria"/>
              </a:rPr>
              <a:t>Classification:</a:t>
            </a:r>
            <a:endParaRPr lang="en-US" sz="2000" dirty="0">
              <a:cs typeface="Cambria"/>
            </a:endParaRPr>
          </a:p>
          <a:p>
            <a:pPr marL="652780" lvl="1" indent="-273050">
              <a:lnSpc>
                <a:spcPct val="100000"/>
              </a:lnSpc>
              <a:spcBef>
                <a:spcPts val="575"/>
              </a:spcBef>
              <a:buClr>
                <a:srgbClr val="FE8637"/>
              </a:buClr>
              <a:buSzPct val="79166"/>
              <a:buFont typeface="Segoe UI Symbol"/>
              <a:buChar char="⚫"/>
              <a:tabLst>
                <a:tab pos="652145" algn="l"/>
                <a:tab pos="652780" algn="l"/>
              </a:tabLst>
            </a:pPr>
            <a:r>
              <a:rPr lang="en-US" sz="2000" spc="100" dirty="0">
                <a:solidFill>
                  <a:srgbClr val="090D03"/>
                </a:solidFill>
                <a:cs typeface="Cambria"/>
              </a:rPr>
              <a:t>Instantaneous</a:t>
            </a:r>
            <a:r>
              <a:rPr lang="en-US" sz="2000" spc="135" dirty="0">
                <a:solidFill>
                  <a:srgbClr val="090D03"/>
                </a:solidFill>
                <a:cs typeface="Cambria"/>
              </a:rPr>
              <a:t> </a:t>
            </a:r>
            <a:r>
              <a:rPr lang="en-US" sz="2000" dirty="0">
                <a:solidFill>
                  <a:srgbClr val="090D03"/>
                </a:solidFill>
                <a:cs typeface="Cambria"/>
              </a:rPr>
              <a:t>-</a:t>
            </a:r>
            <a:r>
              <a:rPr lang="en-US" sz="2000" spc="120" dirty="0">
                <a:solidFill>
                  <a:srgbClr val="090D03"/>
                </a:solidFill>
                <a:cs typeface="Cambria"/>
              </a:rPr>
              <a:t> </a:t>
            </a:r>
            <a:r>
              <a:rPr lang="en-US" sz="2000" spc="20" dirty="0">
                <a:solidFill>
                  <a:srgbClr val="090D03"/>
                </a:solidFill>
                <a:cs typeface="Cambria"/>
              </a:rPr>
              <a:t>no</a:t>
            </a:r>
            <a:r>
              <a:rPr lang="en-US" sz="2000" spc="140" dirty="0">
                <a:solidFill>
                  <a:srgbClr val="090D03"/>
                </a:solidFill>
                <a:cs typeface="Cambria"/>
              </a:rPr>
              <a:t> </a:t>
            </a:r>
            <a:r>
              <a:rPr lang="en-US" sz="2000" spc="90" dirty="0">
                <a:solidFill>
                  <a:srgbClr val="090D03"/>
                </a:solidFill>
                <a:cs typeface="Cambria"/>
              </a:rPr>
              <a:t>intentional</a:t>
            </a:r>
            <a:r>
              <a:rPr lang="en-US" sz="2000" spc="114" dirty="0">
                <a:solidFill>
                  <a:srgbClr val="090D03"/>
                </a:solidFill>
                <a:cs typeface="Cambria"/>
              </a:rPr>
              <a:t> </a:t>
            </a:r>
            <a:r>
              <a:rPr lang="en-US" sz="2000" spc="80" dirty="0">
                <a:solidFill>
                  <a:srgbClr val="090D03"/>
                </a:solidFill>
                <a:cs typeface="Cambria"/>
              </a:rPr>
              <a:t>delay</a:t>
            </a:r>
            <a:endParaRPr lang="en-US" sz="2000" dirty="0">
              <a:cs typeface="Cambria"/>
            </a:endParaRPr>
          </a:p>
          <a:p>
            <a:pPr marL="652780" lvl="1" indent="-273050">
              <a:lnSpc>
                <a:spcPct val="100000"/>
              </a:lnSpc>
              <a:spcBef>
                <a:spcPts val="575"/>
              </a:spcBef>
              <a:buClr>
                <a:srgbClr val="FE8637"/>
              </a:buClr>
              <a:buSzPct val="79166"/>
              <a:buFont typeface="Segoe UI Symbol"/>
              <a:buChar char="⚫"/>
              <a:tabLst>
                <a:tab pos="652145" algn="l"/>
                <a:tab pos="652780" algn="l"/>
              </a:tabLst>
            </a:pPr>
            <a:r>
              <a:rPr lang="en-US" sz="2000" spc="170" dirty="0">
                <a:solidFill>
                  <a:srgbClr val="090D03"/>
                </a:solidFill>
                <a:cs typeface="Cambria"/>
              </a:rPr>
              <a:t>High</a:t>
            </a:r>
            <a:r>
              <a:rPr lang="en-US" sz="2000" spc="105" dirty="0">
                <a:solidFill>
                  <a:srgbClr val="090D03"/>
                </a:solidFill>
                <a:cs typeface="Cambria"/>
              </a:rPr>
              <a:t> </a:t>
            </a:r>
            <a:r>
              <a:rPr lang="en-US" sz="2000" spc="90" dirty="0">
                <a:solidFill>
                  <a:srgbClr val="090D03"/>
                </a:solidFill>
                <a:cs typeface="Cambria"/>
              </a:rPr>
              <a:t>Speed</a:t>
            </a:r>
            <a:r>
              <a:rPr lang="en-US" sz="2000" spc="114" dirty="0">
                <a:solidFill>
                  <a:srgbClr val="090D03"/>
                </a:solidFill>
                <a:cs typeface="Cambria"/>
              </a:rPr>
              <a:t> </a:t>
            </a:r>
            <a:r>
              <a:rPr lang="en-US" sz="2000" dirty="0">
                <a:solidFill>
                  <a:srgbClr val="090D03"/>
                </a:solidFill>
                <a:cs typeface="Cambria"/>
              </a:rPr>
              <a:t>-</a:t>
            </a:r>
            <a:r>
              <a:rPr lang="en-US" sz="2000" spc="125" dirty="0">
                <a:solidFill>
                  <a:srgbClr val="090D03"/>
                </a:solidFill>
                <a:cs typeface="Cambria"/>
              </a:rPr>
              <a:t> </a:t>
            </a:r>
            <a:r>
              <a:rPr lang="en-US" sz="2000" spc="70" dirty="0">
                <a:solidFill>
                  <a:srgbClr val="090D03"/>
                </a:solidFill>
                <a:cs typeface="Cambria"/>
              </a:rPr>
              <a:t>less</a:t>
            </a:r>
            <a:r>
              <a:rPr lang="en-US" sz="2000" spc="114" dirty="0">
                <a:solidFill>
                  <a:srgbClr val="090D03"/>
                </a:solidFill>
                <a:cs typeface="Cambria"/>
              </a:rPr>
              <a:t> </a:t>
            </a:r>
            <a:r>
              <a:rPr lang="en-US" sz="2000" spc="135" dirty="0">
                <a:solidFill>
                  <a:srgbClr val="090D03"/>
                </a:solidFill>
                <a:cs typeface="Cambria"/>
              </a:rPr>
              <a:t>than </a:t>
            </a:r>
            <a:r>
              <a:rPr lang="en-US" sz="2000" spc="5" dirty="0">
                <a:solidFill>
                  <a:srgbClr val="090D03"/>
                </a:solidFill>
                <a:cs typeface="Cambria"/>
              </a:rPr>
              <a:t>3</a:t>
            </a:r>
            <a:r>
              <a:rPr lang="en-US" sz="2000" spc="114" dirty="0">
                <a:solidFill>
                  <a:srgbClr val="090D03"/>
                </a:solidFill>
                <a:cs typeface="Cambria"/>
              </a:rPr>
              <a:t> </a:t>
            </a:r>
            <a:r>
              <a:rPr lang="en-US" sz="2000" spc="45" dirty="0">
                <a:solidFill>
                  <a:srgbClr val="090D03"/>
                </a:solidFill>
                <a:cs typeface="Cambria"/>
              </a:rPr>
              <a:t>cycles</a:t>
            </a:r>
            <a:endParaRPr lang="en-US" sz="2000" dirty="0">
              <a:cs typeface="Cambria"/>
            </a:endParaRPr>
          </a:p>
          <a:p>
            <a:pPr marL="652780" lvl="1" indent="-273050">
              <a:lnSpc>
                <a:spcPct val="100000"/>
              </a:lnSpc>
              <a:spcBef>
                <a:spcPts val="575"/>
              </a:spcBef>
              <a:buClr>
                <a:srgbClr val="FE8637"/>
              </a:buClr>
              <a:buSzPct val="79166"/>
              <a:buFont typeface="Segoe UI Symbol"/>
              <a:buChar char="⚫"/>
              <a:tabLst>
                <a:tab pos="652145" algn="l"/>
                <a:tab pos="652780" algn="l"/>
              </a:tabLst>
            </a:pPr>
            <a:r>
              <a:rPr lang="en-US" sz="2000" spc="105" dirty="0">
                <a:solidFill>
                  <a:srgbClr val="090D03"/>
                </a:solidFill>
                <a:cs typeface="Cambria"/>
              </a:rPr>
              <a:t>Time-Delay</a:t>
            </a:r>
            <a:r>
              <a:rPr lang="en-US" sz="2000" spc="95" dirty="0">
                <a:solidFill>
                  <a:srgbClr val="090D03"/>
                </a:solidFill>
                <a:cs typeface="Cambria"/>
              </a:rPr>
              <a:t> </a:t>
            </a:r>
            <a:r>
              <a:rPr lang="en-US" sz="2000" dirty="0">
                <a:solidFill>
                  <a:srgbClr val="090D03"/>
                </a:solidFill>
                <a:cs typeface="Cambria"/>
              </a:rPr>
              <a:t>-</a:t>
            </a:r>
            <a:r>
              <a:rPr lang="en-US" sz="2000" spc="135" dirty="0">
                <a:solidFill>
                  <a:srgbClr val="090D03"/>
                </a:solidFill>
                <a:cs typeface="Cambria"/>
              </a:rPr>
              <a:t> </a:t>
            </a:r>
            <a:r>
              <a:rPr lang="en-US" sz="2000" spc="90" dirty="0">
                <a:solidFill>
                  <a:srgbClr val="090D03"/>
                </a:solidFill>
                <a:cs typeface="Cambria"/>
              </a:rPr>
              <a:t>intentional</a:t>
            </a:r>
            <a:r>
              <a:rPr lang="en-US" sz="2000" spc="110" dirty="0">
                <a:solidFill>
                  <a:srgbClr val="090D03"/>
                </a:solidFill>
                <a:cs typeface="Cambria"/>
              </a:rPr>
              <a:t> </a:t>
            </a:r>
            <a:r>
              <a:rPr lang="en-US" sz="2000" spc="90" dirty="0">
                <a:solidFill>
                  <a:srgbClr val="090D03"/>
                </a:solidFill>
                <a:cs typeface="Cambria"/>
              </a:rPr>
              <a:t>time</a:t>
            </a:r>
            <a:r>
              <a:rPr lang="en-US" sz="2000" spc="130" dirty="0">
                <a:solidFill>
                  <a:srgbClr val="090D03"/>
                </a:solidFill>
                <a:cs typeface="Cambria"/>
              </a:rPr>
              <a:t> </a:t>
            </a:r>
            <a:r>
              <a:rPr lang="en-US" sz="2000" spc="80" dirty="0">
                <a:solidFill>
                  <a:srgbClr val="090D03"/>
                </a:solidFill>
                <a:cs typeface="Cambria"/>
              </a:rPr>
              <a:t>delay</a:t>
            </a:r>
            <a:endParaRPr lang="en-US" sz="2000" dirty="0">
              <a:cs typeface="Cambria"/>
            </a:endParaRPr>
          </a:p>
        </p:txBody>
      </p:sp>
      <p:pic>
        <p:nvPicPr>
          <p:cNvPr id="7" name="Picture 6">
            <a:extLst>
              <a:ext uri="{FF2B5EF4-FFF2-40B4-BE49-F238E27FC236}">
                <a16:creationId xmlns:a16="http://schemas.microsoft.com/office/drawing/2014/main" id="{8E48D5F5-B511-4815-BE16-801EAF8BAC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537" y="251019"/>
            <a:ext cx="2290439" cy="737887"/>
          </a:xfrm>
          <a:prstGeom prst="rect">
            <a:avLst/>
          </a:prstGeom>
        </p:spPr>
      </p:pic>
    </p:spTree>
    <p:extLst>
      <p:ext uri="{BB962C8B-B14F-4D97-AF65-F5344CB8AC3E}">
        <p14:creationId xmlns:p14="http://schemas.microsoft.com/office/powerpoint/2010/main" val="4550116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00854" y="261554"/>
            <a:ext cx="1963882" cy="778885"/>
          </a:xfrm>
          <a:custGeom>
            <a:avLst/>
            <a:gdLst/>
            <a:ahLst/>
            <a:cxnLst/>
            <a:rect l="l" t="t" r="r" b="b"/>
            <a:pathLst>
              <a:path w="2880360" h="1142365">
                <a:moveTo>
                  <a:pt x="2690025" y="0"/>
                </a:moveTo>
                <a:lnTo>
                  <a:pt x="190334" y="0"/>
                </a:lnTo>
                <a:lnTo>
                  <a:pt x="146693" y="5026"/>
                </a:lnTo>
                <a:lnTo>
                  <a:pt x="106630" y="19346"/>
                </a:lnTo>
                <a:lnTo>
                  <a:pt x="71290" y="41814"/>
                </a:lnTo>
                <a:lnTo>
                  <a:pt x="41814" y="71290"/>
                </a:lnTo>
                <a:lnTo>
                  <a:pt x="19346" y="106630"/>
                </a:lnTo>
                <a:lnTo>
                  <a:pt x="5026" y="146693"/>
                </a:lnTo>
                <a:lnTo>
                  <a:pt x="0" y="190334"/>
                </a:lnTo>
                <a:lnTo>
                  <a:pt x="0" y="951661"/>
                </a:lnTo>
                <a:lnTo>
                  <a:pt x="5026" y="995303"/>
                </a:lnTo>
                <a:lnTo>
                  <a:pt x="19346" y="1035365"/>
                </a:lnTo>
                <a:lnTo>
                  <a:pt x="41814" y="1070706"/>
                </a:lnTo>
                <a:lnTo>
                  <a:pt x="71290" y="1100181"/>
                </a:lnTo>
                <a:lnTo>
                  <a:pt x="106630" y="1122650"/>
                </a:lnTo>
                <a:lnTo>
                  <a:pt x="146693" y="1136969"/>
                </a:lnTo>
                <a:lnTo>
                  <a:pt x="190334" y="1141996"/>
                </a:lnTo>
                <a:lnTo>
                  <a:pt x="2690025" y="1141996"/>
                </a:lnTo>
                <a:lnTo>
                  <a:pt x="2733666" y="1136969"/>
                </a:lnTo>
                <a:lnTo>
                  <a:pt x="2773729" y="1122650"/>
                </a:lnTo>
                <a:lnTo>
                  <a:pt x="2809069" y="1100181"/>
                </a:lnTo>
                <a:lnTo>
                  <a:pt x="2838545" y="1070706"/>
                </a:lnTo>
                <a:lnTo>
                  <a:pt x="2861013" y="1035365"/>
                </a:lnTo>
                <a:lnTo>
                  <a:pt x="2875333" y="995303"/>
                </a:lnTo>
                <a:lnTo>
                  <a:pt x="2880360" y="951661"/>
                </a:lnTo>
                <a:lnTo>
                  <a:pt x="2880360" y="190334"/>
                </a:lnTo>
                <a:lnTo>
                  <a:pt x="2875333" y="146693"/>
                </a:lnTo>
                <a:lnTo>
                  <a:pt x="2861013" y="106630"/>
                </a:lnTo>
                <a:lnTo>
                  <a:pt x="2838545" y="71290"/>
                </a:lnTo>
                <a:lnTo>
                  <a:pt x="2809069" y="41814"/>
                </a:lnTo>
                <a:lnTo>
                  <a:pt x="2773729" y="19346"/>
                </a:lnTo>
                <a:lnTo>
                  <a:pt x="2733666" y="5026"/>
                </a:lnTo>
                <a:lnTo>
                  <a:pt x="2690025" y="0"/>
                </a:lnTo>
                <a:close/>
              </a:path>
            </a:pathLst>
          </a:custGeom>
          <a:solidFill>
            <a:srgbClr val="FE8637"/>
          </a:solidFill>
        </p:spPr>
        <p:txBody>
          <a:bodyPr wrap="square" lIns="0" tIns="0" rIns="0" bIns="0" rtlCol="0"/>
          <a:lstStyle/>
          <a:p>
            <a:endParaRPr lang="en-IN" sz="1227"/>
          </a:p>
        </p:txBody>
      </p:sp>
      <p:sp>
        <p:nvSpPr>
          <p:cNvPr id="3" name="object 3"/>
          <p:cNvSpPr txBox="1">
            <a:spLocks noGrp="1"/>
          </p:cNvSpPr>
          <p:nvPr>
            <p:ph type="title"/>
          </p:nvPr>
        </p:nvSpPr>
        <p:spPr>
          <a:xfrm>
            <a:off x="3521510" y="445326"/>
            <a:ext cx="1523134" cy="378075"/>
          </a:xfrm>
          <a:prstGeom prst="rect">
            <a:avLst/>
          </a:prstGeom>
        </p:spPr>
        <p:txBody>
          <a:bodyPr vert="horz" wrap="square" lIns="0" tIns="8659" rIns="0" bIns="0" rtlCol="0" anchor="b">
            <a:spAutoFit/>
          </a:bodyPr>
          <a:lstStyle/>
          <a:p>
            <a:pPr marL="8659">
              <a:lnSpc>
                <a:spcPct val="100000"/>
              </a:lnSpc>
              <a:spcBef>
                <a:spcPts val="68"/>
              </a:spcBef>
            </a:pPr>
            <a:r>
              <a:rPr sz="2400" spc="245" dirty="0">
                <a:solidFill>
                  <a:srgbClr val="FFFFFF"/>
                </a:solidFill>
                <a:latin typeface="Cambria"/>
                <a:cs typeface="Cambria"/>
              </a:rPr>
              <a:t>R</a:t>
            </a:r>
            <a:r>
              <a:rPr sz="2400" spc="78" dirty="0">
                <a:solidFill>
                  <a:srgbClr val="FFFFFF"/>
                </a:solidFill>
                <a:latin typeface="Cambria"/>
                <a:cs typeface="Cambria"/>
              </a:rPr>
              <a:t>e</a:t>
            </a:r>
            <a:r>
              <a:rPr sz="2400" spc="48" dirty="0">
                <a:solidFill>
                  <a:srgbClr val="FFFFFF"/>
                </a:solidFill>
                <a:latin typeface="Cambria"/>
                <a:cs typeface="Cambria"/>
              </a:rPr>
              <a:t>l</a:t>
            </a:r>
            <a:r>
              <a:rPr sz="2400" spc="85" dirty="0">
                <a:solidFill>
                  <a:srgbClr val="FFFFFF"/>
                </a:solidFill>
                <a:latin typeface="Cambria"/>
                <a:cs typeface="Cambria"/>
              </a:rPr>
              <a:t>i</a:t>
            </a:r>
            <a:r>
              <a:rPr sz="2400" spc="164" dirty="0">
                <a:solidFill>
                  <a:srgbClr val="FFFFFF"/>
                </a:solidFill>
                <a:latin typeface="Cambria"/>
                <a:cs typeface="Cambria"/>
              </a:rPr>
              <a:t>a</a:t>
            </a:r>
            <a:r>
              <a:rPr sz="2400" spc="20" dirty="0">
                <a:solidFill>
                  <a:srgbClr val="FFFFFF"/>
                </a:solidFill>
                <a:latin typeface="Cambria"/>
                <a:cs typeface="Cambria"/>
              </a:rPr>
              <a:t>b</a:t>
            </a:r>
            <a:r>
              <a:rPr sz="2400" spc="89" dirty="0">
                <a:solidFill>
                  <a:srgbClr val="FFFFFF"/>
                </a:solidFill>
                <a:latin typeface="Cambria"/>
                <a:cs typeface="Cambria"/>
              </a:rPr>
              <a:t>ili</a:t>
            </a:r>
            <a:r>
              <a:rPr sz="2400" spc="119" dirty="0">
                <a:solidFill>
                  <a:srgbClr val="FFFFFF"/>
                </a:solidFill>
                <a:latin typeface="Cambria"/>
                <a:cs typeface="Cambria"/>
              </a:rPr>
              <a:t>t</a:t>
            </a:r>
            <a:r>
              <a:rPr sz="2400" spc="78" dirty="0">
                <a:solidFill>
                  <a:srgbClr val="FFFFFF"/>
                </a:solidFill>
                <a:latin typeface="Cambria"/>
                <a:cs typeface="Cambria"/>
              </a:rPr>
              <a:t>y</a:t>
            </a:r>
            <a:endParaRPr spc="78" dirty="0">
              <a:solidFill>
                <a:srgbClr val="FFFFFF"/>
              </a:solidFill>
              <a:latin typeface="Cambria"/>
              <a:cs typeface="Cambria"/>
            </a:endParaRPr>
          </a:p>
        </p:txBody>
      </p:sp>
      <p:sp>
        <p:nvSpPr>
          <p:cNvPr id="4" name="object 4"/>
          <p:cNvSpPr/>
          <p:nvPr/>
        </p:nvSpPr>
        <p:spPr>
          <a:xfrm>
            <a:off x="3300854" y="1079120"/>
            <a:ext cx="1963882" cy="778885"/>
          </a:xfrm>
          <a:custGeom>
            <a:avLst/>
            <a:gdLst/>
            <a:ahLst/>
            <a:cxnLst/>
            <a:rect l="l" t="t" r="r" b="b"/>
            <a:pathLst>
              <a:path w="2880360" h="1142364">
                <a:moveTo>
                  <a:pt x="2690025" y="0"/>
                </a:moveTo>
                <a:lnTo>
                  <a:pt x="190334" y="0"/>
                </a:lnTo>
                <a:lnTo>
                  <a:pt x="146693" y="5026"/>
                </a:lnTo>
                <a:lnTo>
                  <a:pt x="106630" y="19346"/>
                </a:lnTo>
                <a:lnTo>
                  <a:pt x="71290" y="41814"/>
                </a:lnTo>
                <a:lnTo>
                  <a:pt x="41814" y="71290"/>
                </a:lnTo>
                <a:lnTo>
                  <a:pt x="19346" y="106630"/>
                </a:lnTo>
                <a:lnTo>
                  <a:pt x="5026" y="146693"/>
                </a:lnTo>
                <a:lnTo>
                  <a:pt x="0" y="190334"/>
                </a:lnTo>
                <a:lnTo>
                  <a:pt x="0" y="951661"/>
                </a:lnTo>
                <a:lnTo>
                  <a:pt x="5026" y="995303"/>
                </a:lnTo>
                <a:lnTo>
                  <a:pt x="19346" y="1035365"/>
                </a:lnTo>
                <a:lnTo>
                  <a:pt x="41814" y="1070706"/>
                </a:lnTo>
                <a:lnTo>
                  <a:pt x="71290" y="1100181"/>
                </a:lnTo>
                <a:lnTo>
                  <a:pt x="106630" y="1122650"/>
                </a:lnTo>
                <a:lnTo>
                  <a:pt x="146693" y="1136969"/>
                </a:lnTo>
                <a:lnTo>
                  <a:pt x="190334" y="1141996"/>
                </a:lnTo>
                <a:lnTo>
                  <a:pt x="2690025" y="1141996"/>
                </a:lnTo>
                <a:lnTo>
                  <a:pt x="2733666" y="1136969"/>
                </a:lnTo>
                <a:lnTo>
                  <a:pt x="2773729" y="1122650"/>
                </a:lnTo>
                <a:lnTo>
                  <a:pt x="2809069" y="1100181"/>
                </a:lnTo>
                <a:lnTo>
                  <a:pt x="2838545" y="1070706"/>
                </a:lnTo>
                <a:lnTo>
                  <a:pt x="2861013" y="1035365"/>
                </a:lnTo>
                <a:lnTo>
                  <a:pt x="2875333" y="995303"/>
                </a:lnTo>
                <a:lnTo>
                  <a:pt x="2880360" y="951661"/>
                </a:lnTo>
                <a:lnTo>
                  <a:pt x="2880360" y="190334"/>
                </a:lnTo>
                <a:lnTo>
                  <a:pt x="2875333" y="146693"/>
                </a:lnTo>
                <a:lnTo>
                  <a:pt x="2861013" y="106630"/>
                </a:lnTo>
                <a:lnTo>
                  <a:pt x="2838545" y="71290"/>
                </a:lnTo>
                <a:lnTo>
                  <a:pt x="2809069" y="41814"/>
                </a:lnTo>
                <a:lnTo>
                  <a:pt x="2773729" y="19346"/>
                </a:lnTo>
                <a:lnTo>
                  <a:pt x="2733666" y="5026"/>
                </a:lnTo>
                <a:lnTo>
                  <a:pt x="2690025" y="0"/>
                </a:lnTo>
                <a:close/>
              </a:path>
            </a:pathLst>
          </a:custGeom>
          <a:solidFill>
            <a:srgbClr val="FE8637"/>
          </a:solidFill>
        </p:spPr>
        <p:txBody>
          <a:bodyPr wrap="square" lIns="0" tIns="0" rIns="0" bIns="0" rtlCol="0"/>
          <a:lstStyle/>
          <a:p>
            <a:endParaRPr sz="1227"/>
          </a:p>
        </p:txBody>
      </p:sp>
      <p:sp>
        <p:nvSpPr>
          <p:cNvPr id="5" name="object 5"/>
          <p:cNvSpPr txBox="1"/>
          <p:nvPr/>
        </p:nvSpPr>
        <p:spPr>
          <a:xfrm>
            <a:off x="3515275" y="1249575"/>
            <a:ext cx="1534391" cy="386411"/>
          </a:xfrm>
          <a:prstGeom prst="rect">
            <a:avLst/>
          </a:prstGeom>
        </p:spPr>
        <p:txBody>
          <a:bodyPr vert="horz" wrap="square" lIns="0" tIns="8659" rIns="0" bIns="0" rtlCol="0">
            <a:spAutoFit/>
          </a:bodyPr>
          <a:lstStyle/>
          <a:p>
            <a:pPr marL="8659">
              <a:spcBef>
                <a:spcPts val="68"/>
              </a:spcBef>
            </a:pPr>
            <a:r>
              <a:rPr sz="2454" spc="95" dirty="0">
                <a:solidFill>
                  <a:srgbClr val="FFFFFF"/>
                </a:solidFill>
                <a:latin typeface="Cambria"/>
                <a:cs typeface="Cambria"/>
              </a:rPr>
              <a:t>Selectivity</a:t>
            </a:r>
            <a:endParaRPr sz="2454">
              <a:latin typeface="Cambria"/>
              <a:cs typeface="Cambria"/>
            </a:endParaRPr>
          </a:p>
        </p:txBody>
      </p:sp>
      <p:sp>
        <p:nvSpPr>
          <p:cNvPr id="6" name="object 6"/>
          <p:cNvSpPr/>
          <p:nvPr/>
        </p:nvSpPr>
        <p:spPr>
          <a:xfrm>
            <a:off x="3300854" y="1896684"/>
            <a:ext cx="1963882" cy="778885"/>
          </a:xfrm>
          <a:custGeom>
            <a:avLst/>
            <a:gdLst/>
            <a:ahLst/>
            <a:cxnLst/>
            <a:rect l="l" t="t" r="r" b="b"/>
            <a:pathLst>
              <a:path w="2880360" h="1142364">
                <a:moveTo>
                  <a:pt x="2690025" y="0"/>
                </a:moveTo>
                <a:lnTo>
                  <a:pt x="190334" y="0"/>
                </a:lnTo>
                <a:lnTo>
                  <a:pt x="146693" y="5026"/>
                </a:lnTo>
                <a:lnTo>
                  <a:pt x="106630" y="19346"/>
                </a:lnTo>
                <a:lnTo>
                  <a:pt x="71290" y="41814"/>
                </a:lnTo>
                <a:lnTo>
                  <a:pt x="41814" y="71290"/>
                </a:lnTo>
                <a:lnTo>
                  <a:pt x="19346" y="106630"/>
                </a:lnTo>
                <a:lnTo>
                  <a:pt x="5026" y="146693"/>
                </a:lnTo>
                <a:lnTo>
                  <a:pt x="0" y="190334"/>
                </a:lnTo>
                <a:lnTo>
                  <a:pt x="0" y="951661"/>
                </a:lnTo>
                <a:lnTo>
                  <a:pt x="5026" y="995303"/>
                </a:lnTo>
                <a:lnTo>
                  <a:pt x="19346" y="1035365"/>
                </a:lnTo>
                <a:lnTo>
                  <a:pt x="41814" y="1070706"/>
                </a:lnTo>
                <a:lnTo>
                  <a:pt x="71290" y="1100181"/>
                </a:lnTo>
                <a:lnTo>
                  <a:pt x="106630" y="1122650"/>
                </a:lnTo>
                <a:lnTo>
                  <a:pt x="146693" y="1136969"/>
                </a:lnTo>
                <a:lnTo>
                  <a:pt x="190334" y="1141996"/>
                </a:lnTo>
                <a:lnTo>
                  <a:pt x="2690025" y="1141996"/>
                </a:lnTo>
                <a:lnTo>
                  <a:pt x="2733666" y="1136969"/>
                </a:lnTo>
                <a:lnTo>
                  <a:pt x="2773729" y="1122650"/>
                </a:lnTo>
                <a:lnTo>
                  <a:pt x="2809069" y="1100181"/>
                </a:lnTo>
                <a:lnTo>
                  <a:pt x="2838545" y="1070706"/>
                </a:lnTo>
                <a:lnTo>
                  <a:pt x="2861013" y="1035365"/>
                </a:lnTo>
                <a:lnTo>
                  <a:pt x="2875333" y="995303"/>
                </a:lnTo>
                <a:lnTo>
                  <a:pt x="2880360" y="951661"/>
                </a:lnTo>
                <a:lnTo>
                  <a:pt x="2880360" y="190334"/>
                </a:lnTo>
                <a:lnTo>
                  <a:pt x="2875333" y="146693"/>
                </a:lnTo>
                <a:lnTo>
                  <a:pt x="2861013" y="106630"/>
                </a:lnTo>
                <a:lnTo>
                  <a:pt x="2838545" y="71290"/>
                </a:lnTo>
                <a:lnTo>
                  <a:pt x="2809069" y="41814"/>
                </a:lnTo>
                <a:lnTo>
                  <a:pt x="2773729" y="19346"/>
                </a:lnTo>
                <a:lnTo>
                  <a:pt x="2733666" y="5026"/>
                </a:lnTo>
                <a:lnTo>
                  <a:pt x="2690025" y="0"/>
                </a:lnTo>
                <a:close/>
              </a:path>
            </a:pathLst>
          </a:custGeom>
          <a:solidFill>
            <a:srgbClr val="FE8637"/>
          </a:solidFill>
        </p:spPr>
        <p:txBody>
          <a:bodyPr wrap="square" lIns="0" tIns="0" rIns="0" bIns="0" rtlCol="0"/>
          <a:lstStyle/>
          <a:p>
            <a:endParaRPr sz="1227"/>
          </a:p>
        </p:txBody>
      </p:sp>
      <p:sp>
        <p:nvSpPr>
          <p:cNvPr id="7" name="object 7"/>
          <p:cNvSpPr txBox="1"/>
          <p:nvPr/>
        </p:nvSpPr>
        <p:spPr>
          <a:xfrm>
            <a:off x="3495511" y="2067141"/>
            <a:ext cx="1575089" cy="386411"/>
          </a:xfrm>
          <a:prstGeom prst="rect">
            <a:avLst/>
          </a:prstGeom>
        </p:spPr>
        <p:txBody>
          <a:bodyPr vert="horz" wrap="square" lIns="0" tIns="8659" rIns="0" bIns="0" rtlCol="0">
            <a:spAutoFit/>
          </a:bodyPr>
          <a:lstStyle/>
          <a:p>
            <a:pPr marL="8659">
              <a:spcBef>
                <a:spcPts val="68"/>
              </a:spcBef>
            </a:pPr>
            <a:r>
              <a:rPr sz="2454" spc="109" dirty="0">
                <a:solidFill>
                  <a:srgbClr val="FFFFFF"/>
                </a:solidFill>
                <a:latin typeface="Cambria"/>
                <a:cs typeface="Cambria"/>
              </a:rPr>
              <a:t>Sensitivity</a:t>
            </a:r>
            <a:endParaRPr sz="2454" dirty="0">
              <a:latin typeface="Cambria"/>
              <a:cs typeface="Cambria"/>
            </a:endParaRPr>
          </a:p>
        </p:txBody>
      </p:sp>
      <p:sp>
        <p:nvSpPr>
          <p:cNvPr id="8" name="object 8"/>
          <p:cNvSpPr/>
          <p:nvPr/>
        </p:nvSpPr>
        <p:spPr>
          <a:xfrm>
            <a:off x="3300854" y="2714248"/>
            <a:ext cx="1963882" cy="778885"/>
          </a:xfrm>
          <a:custGeom>
            <a:avLst/>
            <a:gdLst/>
            <a:ahLst/>
            <a:cxnLst/>
            <a:rect l="l" t="t" r="r" b="b"/>
            <a:pathLst>
              <a:path w="2880360" h="1142364">
                <a:moveTo>
                  <a:pt x="2690025" y="0"/>
                </a:moveTo>
                <a:lnTo>
                  <a:pt x="190334" y="0"/>
                </a:lnTo>
                <a:lnTo>
                  <a:pt x="146693" y="5026"/>
                </a:lnTo>
                <a:lnTo>
                  <a:pt x="106630" y="19346"/>
                </a:lnTo>
                <a:lnTo>
                  <a:pt x="71290" y="41814"/>
                </a:lnTo>
                <a:lnTo>
                  <a:pt x="41814" y="71290"/>
                </a:lnTo>
                <a:lnTo>
                  <a:pt x="19346" y="106630"/>
                </a:lnTo>
                <a:lnTo>
                  <a:pt x="5026" y="146693"/>
                </a:lnTo>
                <a:lnTo>
                  <a:pt x="0" y="190334"/>
                </a:lnTo>
                <a:lnTo>
                  <a:pt x="0" y="951661"/>
                </a:lnTo>
                <a:lnTo>
                  <a:pt x="5026" y="995303"/>
                </a:lnTo>
                <a:lnTo>
                  <a:pt x="19346" y="1035365"/>
                </a:lnTo>
                <a:lnTo>
                  <a:pt x="41814" y="1070706"/>
                </a:lnTo>
                <a:lnTo>
                  <a:pt x="71290" y="1100181"/>
                </a:lnTo>
                <a:lnTo>
                  <a:pt x="106630" y="1122650"/>
                </a:lnTo>
                <a:lnTo>
                  <a:pt x="146693" y="1136969"/>
                </a:lnTo>
                <a:lnTo>
                  <a:pt x="190334" y="1141996"/>
                </a:lnTo>
                <a:lnTo>
                  <a:pt x="2690025" y="1141996"/>
                </a:lnTo>
                <a:lnTo>
                  <a:pt x="2733666" y="1136969"/>
                </a:lnTo>
                <a:lnTo>
                  <a:pt x="2773729" y="1122650"/>
                </a:lnTo>
                <a:lnTo>
                  <a:pt x="2809069" y="1100181"/>
                </a:lnTo>
                <a:lnTo>
                  <a:pt x="2838545" y="1070706"/>
                </a:lnTo>
                <a:lnTo>
                  <a:pt x="2861013" y="1035365"/>
                </a:lnTo>
                <a:lnTo>
                  <a:pt x="2875333" y="995303"/>
                </a:lnTo>
                <a:lnTo>
                  <a:pt x="2880360" y="951661"/>
                </a:lnTo>
                <a:lnTo>
                  <a:pt x="2880360" y="190334"/>
                </a:lnTo>
                <a:lnTo>
                  <a:pt x="2875333" y="146693"/>
                </a:lnTo>
                <a:lnTo>
                  <a:pt x="2861013" y="106630"/>
                </a:lnTo>
                <a:lnTo>
                  <a:pt x="2838545" y="71290"/>
                </a:lnTo>
                <a:lnTo>
                  <a:pt x="2809069" y="41814"/>
                </a:lnTo>
                <a:lnTo>
                  <a:pt x="2773729" y="19346"/>
                </a:lnTo>
                <a:lnTo>
                  <a:pt x="2733666" y="5026"/>
                </a:lnTo>
                <a:lnTo>
                  <a:pt x="2690025" y="0"/>
                </a:lnTo>
                <a:close/>
              </a:path>
            </a:pathLst>
          </a:custGeom>
          <a:solidFill>
            <a:srgbClr val="FE8637"/>
          </a:solidFill>
        </p:spPr>
        <p:txBody>
          <a:bodyPr wrap="square" lIns="0" tIns="0" rIns="0" bIns="0" rtlCol="0"/>
          <a:lstStyle/>
          <a:p>
            <a:endParaRPr sz="1227"/>
          </a:p>
        </p:txBody>
      </p:sp>
      <p:sp>
        <p:nvSpPr>
          <p:cNvPr id="9" name="object 9"/>
          <p:cNvSpPr txBox="1"/>
          <p:nvPr/>
        </p:nvSpPr>
        <p:spPr>
          <a:xfrm>
            <a:off x="3841550" y="2884706"/>
            <a:ext cx="883227" cy="386411"/>
          </a:xfrm>
          <a:prstGeom prst="rect">
            <a:avLst/>
          </a:prstGeom>
        </p:spPr>
        <p:txBody>
          <a:bodyPr vert="horz" wrap="square" lIns="0" tIns="8659" rIns="0" bIns="0" rtlCol="0">
            <a:spAutoFit/>
          </a:bodyPr>
          <a:lstStyle/>
          <a:p>
            <a:pPr marL="8659">
              <a:spcBef>
                <a:spcPts val="68"/>
              </a:spcBef>
            </a:pPr>
            <a:r>
              <a:rPr sz="2454" spc="173" dirty="0">
                <a:solidFill>
                  <a:srgbClr val="FFFFFF"/>
                </a:solidFill>
                <a:latin typeface="Cambria"/>
                <a:cs typeface="Cambria"/>
              </a:rPr>
              <a:t>S</a:t>
            </a:r>
            <a:r>
              <a:rPr sz="2454" spc="191" dirty="0">
                <a:solidFill>
                  <a:srgbClr val="FFFFFF"/>
                </a:solidFill>
                <a:latin typeface="Cambria"/>
                <a:cs typeface="Cambria"/>
              </a:rPr>
              <a:t>p</a:t>
            </a:r>
            <a:r>
              <a:rPr sz="2454" spc="34" dirty="0">
                <a:solidFill>
                  <a:srgbClr val="FFFFFF"/>
                </a:solidFill>
                <a:latin typeface="Cambria"/>
                <a:cs typeface="Cambria"/>
              </a:rPr>
              <a:t>eed</a:t>
            </a:r>
            <a:endParaRPr sz="2454">
              <a:latin typeface="Cambria"/>
              <a:cs typeface="Cambria"/>
            </a:endParaRPr>
          </a:p>
        </p:txBody>
      </p:sp>
      <p:grpSp>
        <p:nvGrpSpPr>
          <p:cNvPr id="10" name="object 10"/>
          <p:cNvGrpSpPr/>
          <p:nvPr/>
        </p:nvGrpSpPr>
        <p:grpSpPr>
          <a:xfrm>
            <a:off x="5420591" y="3524060"/>
            <a:ext cx="3383973" cy="762433"/>
            <a:chOff x="3431561" y="5168897"/>
            <a:chExt cx="4963160" cy="1118235"/>
          </a:xfrm>
        </p:grpSpPr>
        <p:sp>
          <p:nvSpPr>
            <p:cNvPr id="11" name="object 11"/>
            <p:cNvSpPr/>
            <p:nvPr/>
          </p:nvSpPr>
          <p:spPr>
            <a:xfrm>
              <a:off x="3444261" y="5181597"/>
              <a:ext cx="4937760" cy="1092835"/>
            </a:xfrm>
            <a:custGeom>
              <a:avLst/>
              <a:gdLst/>
              <a:ahLst/>
              <a:cxnLst/>
              <a:rect l="l" t="t" r="r" b="b"/>
              <a:pathLst>
                <a:path w="4937759" h="1092835">
                  <a:moveTo>
                    <a:pt x="4755667" y="0"/>
                  </a:moveTo>
                  <a:lnTo>
                    <a:pt x="0" y="0"/>
                  </a:lnTo>
                  <a:lnTo>
                    <a:pt x="0" y="1092390"/>
                  </a:lnTo>
                  <a:lnTo>
                    <a:pt x="4755667" y="1092390"/>
                  </a:lnTo>
                  <a:lnTo>
                    <a:pt x="4804065" y="1085887"/>
                  </a:lnTo>
                  <a:lnTo>
                    <a:pt x="4847557" y="1067534"/>
                  </a:lnTo>
                  <a:lnTo>
                    <a:pt x="4884405" y="1039066"/>
                  </a:lnTo>
                  <a:lnTo>
                    <a:pt x="4912875" y="1002218"/>
                  </a:lnTo>
                  <a:lnTo>
                    <a:pt x="4931230" y="958725"/>
                  </a:lnTo>
                  <a:lnTo>
                    <a:pt x="4937734" y="910323"/>
                  </a:lnTo>
                  <a:lnTo>
                    <a:pt x="4937734" y="182067"/>
                  </a:lnTo>
                  <a:lnTo>
                    <a:pt x="4931230" y="133664"/>
                  </a:lnTo>
                  <a:lnTo>
                    <a:pt x="4912875" y="90171"/>
                  </a:lnTo>
                  <a:lnTo>
                    <a:pt x="4884405" y="53324"/>
                  </a:lnTo>
                  <a:lnTo>
                    <a:pt x="4847557" y="24856"/>
                  </a:lnTo>
                  <a:lnTo>
                    <a:pt x="4804065" y="6503"/>
                  </a:lnTo>
                  <a:lnTo>
                    <a:pt x="4755667" y="0"/>
                  </a:lnTo>
                  <a:close/>
                </a:path>
              </a:pathLst>
            </a:custGeom>
            <a:solidFill>
              <a:srgbClr val="FFD9CE">
                <a:alpha val="90199"/>
              </a:srgbClr>
            </a:solidFill>
          </p:spPr>
          <p:txBody>
            <a:bodyPr wrap="square" lIns="0" tIns="0" rIns="0" bIns="0" rtlCol="0"/>
            <a:lstStyle/>
            <a:p>
              <a:endParaRPr sz="1227"/>
            </a:p>
          </p:txBody>
        </p:sp>
        <p:sp>
          <p:nvSpPr>
            <p:cNvPr id="12" name="object 12"/>
            <p:cNvSpPr/>
            <p:nvPr/>
          </p:nvSpPr>
          <p:spPr>
            <a:xfrm>
              <a:off x="3444261" y="5181597"/>
              <a:ext cx="4937760" cy="1092835"/>
            </a:xfrm>
            <a:custGeom>
              <a:avLst/>
              <a:gdLst/>
              <a:ahLst/>
              <a:cxnLst/>
              <a:rect l="l" t="t" r="r" b="b"/>
              <a:pathLst>
                <a:path w="4937759" h="1092835">
                  <a:moveTo>
                    <a:pt x="4937734" y="182067"/>
                  </a:moveTo>
                  <a:lnTo>
                    <a:pt x="4937734" y="910323"/>
                  </a:lnTo>
                  <a:lnTo>
                    <a:pt x="4931230" y="958725"/>
                  </a:lnTo>
                  <a:lnTo>
                    <a:pt x="4912875" y="1002218"/>
                  </a:lnTo>
                  <a:lnTo>
                    <a:pt x="4884405" y="1039066"/>
                  </a:lnTo>
                  <a:lnTo>
                    <a:pt x="4847557" y="1067534"/>
                  </a:lnTo>
                  <a:lnTo>
                    <a:pt x="4804065" y="1085887"/>
                  </a:lnTo>
                  <a:lnTo>
                    <a:pt x="4755667" y="1092390"/>
                  </a:lnTo>
                  <a:lnTo>
                    <a:pt x="0" y="1092390"/>
                  </a:lnTo>
                  <a:lnTo>
                    <a:pt x="0" y="0"/>
                  </a:lnTo>
                  <a:lnTo>
                    <a:pt x="4755667" y="0"/>
                  </a:lnTo>
                  <a:lnTo>
                    <a:pt x="4804065" y="6503"/>
                  </a:lnTo>
                  <a:lnTo>
                    <a:pt x="4847557" y="24856"/>
                  </a:lnTo>
                  <a:lnTo>
                    <a:pt x="4884405" y="53324"/>
                  </a:lnTo>
                  <a:lnTo>
                    <a:pt x="4912875" y="90171"/>
                  </a:lnTo>
                  <a:lnTo>
                    <a:pt x="4931230" y="133664"/>
                  </a:lnTo>
                  <a:lnTo>
                    <a:pt x="4937734" y="182067"/>
                  </a:lnTo>
                  <a:close/>
                </a:path>
              </a:pathLst>
            </a:custGeom>
            <a:ln w="25400">
              <a:solidFill>
                <a:srgbClr val="FFD9CE"/>
              </a:solidFill>
            </a:ln>
          </p:spPr>
          <p:txBody>
            <a:bodyPr wrap="square" lIns="0" tIns="0" rIns="0" bIns="0" rtlCol="0"/>
            <a:lstStyle/>
            <a:p>
              <a:endParaRPr sz="1227"/>
            </a:p>
          </p:txBody>
        </p:sp>
      </p:grpSp>
      <p:sp>
        <p:nvSpPr>
          <p:cNvPr id="13" name="object 13"/>
          <p:cNvSpPr txBox="1"/>
          <p:nvPr/>
        </p:nvSpPr>
        <p:spPr>
          <a:xfrm>
            <a:off x="5487284" y="3562001"/>
            <a:ext cx="2768744" cy="537052"/>
          </a:xfrm>
          <a:prstGeom prst="rect">
            <a:avLst/>
          </a:prstGeom>
        </p:spPr>
        <p:txBody>
          <a:bodyPr vert="horz" wrap="square" lIns="0" tIns="26842" rIns="0" bIns="0" rtlCol="0">
            <a:spAutoFit/>
          </a:bodyPr>
          <a:lstStyle/>
          <a:p>
            <a:pPr marL="125986" marR="3464" indent="-117760">
              <a:lnSpc>
                <a:spcPct val="90300"/>
              </a:lnSpc>
              <a:spcBef>
                <a:spcPts val="211"/>
              </a:spcBef>
              <a:buFont typeface="Cambria"/>
              <a:buChar char="•"/>
              <a:tabLst>
                <a:tab pos="168848" algn="l"/>
                <a:tab pos="952908" algn="l"/>
              </a:tabLst>
            </a:pPr>
            <a:r>
              <a:rPr sz="1227" dirty="0"/>
              <a:t>	</a:t>
            </a:r>
            <a:r>
              <a:rPr sz="1227" spc="58" dirty="0">
                <a:latin typeface="Cambria"/>
                <a:cs typeface="Cambria"/>
              </a:rPr>
              <a:t>minimum</a:t>
            </a:r>
            <a:r>
              <a:rPr sz="1227" spc="65" dirty="0">
                <a:latin typeface="Cambria"/>
                <a:cs typeface="Cambria"/>
              </a:rPr>
              <a:t> </a:t>
            </a:r>
            <a:r>
              <a:rPr sz="1227" spc="24" dirty="0">
                <a:latin typeface="Cambria"/>
                <a:cs typeface="Cambria"/>
              </a:rPr>
              <a:t>protective</a:t>
            </a:r>
            <a:r>
              <a:rPr sz="1227" spc="72" dirty="0">
                <a:latin typeface="Cambria"/>
                <a:cs typeface="Cambria"/>
              </a:rPr>
              <a:t> </a:t>
            </a:r>
            <a:r>
              <a:rPr sz="1227" spc="37" dirty="0">
                <a:latin typeface="Cambria"/>
                <a:cs typeface="Cambria"/>
              </a:rPr>
              <a:t>equipment</a:t>
            </a:r>
            <a:r>
              <a:rPr sz="1227" spc="65" dirty="0">
                <a:latin typeface="Cambria"/>
                <a:cs typeface="Cambria"/>
              </a:rPr>
              <a:t> </a:t>
            </a:r>
            <a:r>
              <a:rPr sz="1227" spc="55" dirty="0">
                <a:latin typeface="Cambria"/>
                <a:cs typeface="Cambria"/>
              </a:rPr>
              <a:t>and </a:t>
            </a:r>
            <a:r>
              <a:rPr sz="1227" spc="-259" dirty="0">
                <a:latin typeface="Cambria"/>
                <a:cs typeface="Cambria"/>
              </a:rPr>
              <a:t> </a:t>
            </a:r>
            <a:r>
              <a:rPr sz="1227" spc="31" dirty="0">
                <a:latin typeface="Cambria"/>
                <a:cs typeface="Cambria"/>
              </a:rPr>
              <a:t>associated	</a:t>
            </a:r>
            <a:r>
              <a:rPr sz="1227" spc="37" dirty="0">
                <a:latin typeface="Cambria"/>
                <a:cs typeface="Cambria"/>
              </a:rPr>
              <a:t>circuitry</a:t>
            </a:r>
            <a:r>
              <a:rPr sz="1227" spc="55" dirty="0">
                <a:latin typeface="Cambria"/>
                <a:cs typeface="Cambria"/>
              </a:rPr>
              <a:t> </a:t>
            </a:r>
            <a:r>
              <a:rPr sz="1227" spc="10" dirty="0">
                <a:latin typeface="Cambria"/>
                <a:cs typeface="Cambria"/>
              </a:rPr>
              <a:t>to</a:t>
            </a:r>
            <a:r>
              <a:rPr sz="1227" spc="65" dirty="0">
                <a:latin typeface="Cambria"/>
                <a:cs typeface="Cambria"/>
              </a:rPr>
              <a:t> </a:t>
            </a:r>
            <a:r>
              <a:rPr sz="1227" spc="37" dirty="0">
                <a:latin typeface="Cambria"/>
                <a:cs typeface="Cambria"/>
              </a:rPr>
              <a:t>achieve</a:t>
            </a:r>
            <a:r>
              <a:rPr sz="1227" spc="65" dirty="0">
                <a:latin typeface="Cambria"/>
                <a:cs typeface="Cambria"/>
              </a:rPr>
              <a:t> </a:t>
            </a:r>
            <a:r>
              <a:rPr sz="1227" spc="48" dirty="0">
                <a:latin typeface="Cambria"/>
                <a:cs typeface="Cambria"/>
              </a:rPr>
              <a:t>the </a:t>
            </a:r>
            <a:r>
              <a:rPr sz="1227" spc="51" dirty="0">
                <a:latin typeface="Cambria"/>
                <a:cs typeface="Cambria"/>
              </a:rPr>
              <a:t> </a:t>
            </a:r>
            <a:r>
              <a:rPr sz="1227" spc="20" dirty="0">
                <a:latin typeface="Cambria"/>
                <a:cs typeface="Cambria"/>
              </a:rPr>
              <a:t>protection</a:t>
            </a:r>
            <a:r>
              <a:rPr sz="1227" spc="61" dirty="0">
                <a:latin typeface="Cambria"/>
                <a:cs typeface="Cambria"/>
              </a:rPr>
              <a:t> </a:t>
            </a:r>
            <a:r>
              <a:rPr sz="1227" spc="27" dirty="0">
                <a:latin typeface="Cambria"/>
                <a:cs typeface="Cambria"/>
              </a:rPr>
              <a:t>objectives.</a:t>
            </a:r>
            <a:endParaRPr sz="1227" dirty="0">
              <a:latin typeface="Cambria"/>
              <a:cs typeface="Cambria"/>
            </a:endParaRPr>
          </a:p>
        </p:txBody>
      </p:sp>
      <p:sp>
        <p:nvSpPr>
          <p:cNvPr id="14" name="object 14"/>
          <p:cNvSpPr/>
          <p:nvPr/>
        </p:nvSpPr>
        <p:spPr>
          <a:xfrm>
            <a:off x="3300854" y="3550424"/>
            <a:ext cx="1963882" cy="778885"/>
          </a:xfrm>
          <a:custGeom>
            <a:avLst/>
            <a:gdLst/>
            <a:ahLst/>
            <a:cxnLst/>
            <a:rect l="l" t="t" r="r" b="b"/>
            <a:pathLst>
              <a:path w="2880360" h="1142364">
                <a:moveTo>
                  <a:pt x="2690025" y="0"/>
                </a:moveTo>
                <a:lnTo>
                  <a:pt x="190334" y="0"/>
                </a:lnTo>
                <a:lnTo>
                  <a:pt x="146693" y="5026"/>
                </a:lnTo>
                <a:lnTo>
                  <a:pt x="106630" y="19346"/>
                </a:lnTo>
                <a:lnTo>
                  <a:pt x="71290" y="41814"/>
                </a:lnTo>
                <a:lnTo>
                  <a:pt x="41814" y="71290"/>
                </a:lnTo>
                <a:lnTo>
                  <a:pt x="19346" y="106630"/>
                </a:lnTo>
                <a:lnTo>
                  <a:pt x="5026" y="146693"/>
                </a:lnTo>
                <a:lnTo>
                  <a:pt x="0" y="190334"/>
                </a:lnTo>
                <a:lnTo>
                  <a:pt x="0" y="951661"/>
                </a:lnTo>
                <a:lnTo>
                  <a:pt x="5026" y="995303"/>
                </a:lnTo>
                <a:lnTo>
                  <a:pt x="19346" y="1035365"/>
                </a:lnTo>
                <a:lnTo>
                  <a:pt x="41814" y="1070706"/>
                </a:lnTo>
                <a:lnTo>
                  <a:pt x="71290" y="1100181"/>
                </a:lnTo>
                <a:lnTo>
                  <a:pt x="106630" y="1122650"/>
                </a:lnTo>
                <a:lnTo>
                  <a:pt x="146693" y="1136969"/>
                </a:lnTo>
                <a:lnTo>
                  <a:pt x="190334" y="1141996"/>
                </a:lnTo>
                <a:lnTo>
                  <a:pt x="2690025" y="1141996"/>
                </a:lnTo>
                <a:lnTo>
                  <a:pt x="2733666" y="1136969"/>
                </a:lnTo>
                <a:lnTo>
                  <a:pt x="2773729" y="1122650"/>
                </a:lnTo>
                <a:lnTo>
                  <a:pt x="2809069" y="1100181"/>
                </a:lnTo>
                <a:lnTo>
                  <a:pt x="2838545" y="1070706"/>
                </a:lnTo>
                <a:lnTo>
                  <a:pt x="2861013" y="1035365"/>
                </a:lnTo>
                <a:lnTo>
                  <a:pt x="2875333" y="995303"/>
                </a:lnTo>
                <a:lnTo>
                  <a:pt x="2880360" y="951661"/>
                </a:lnTo>
                <a:lnTo>
                  <a:pt x="2880360" y="190334"/>
                </a:lnTo>
                <a:lnTo>
                  <a:pt x="2875333" y="146693"/>
                </a:lnTo>
                <a:lnTo>
                  <a:pt x="2861013" y="106630"/>
                </a:lnTo>
                <a:lnTo>
                  <a:pt x="2838545" y="71290"/>
                </a:lnTo>
                <a:lnTo>
                  <a:pt x="2809069" y="41814"/>
                </a:lnTo>
                <a:lnTo>
                  <a:pt x="2773729" y="19346"/>
                </a:lnTo>
                <a:lnTo>
                  <a:pt x="2733666" y="5026"/>
                </a:lnTo>
                <a:lnTo>
                  <a:pt x="2690025" y="0"/>
                </a:lnTo>
                <a:close/>
              </a:path>
            </a:pathLst>
          </a:custGeom>
          <a:solidFill>
            <a:srgbClr val="FE8637"/>
          </a:solidFill>
        </p:spPr>
        <p:txBody>
          <a:bodyPr wrap="square" lIns="0" tIns="0" rIns="0" bIns="0" rtlCol="0"/>
          <a:lstStyle/>
          <a:p>
            <a:endParaRPr sz="1227"/>
          </a:p>
        </p:txBody>
      </p:sp>
      <p:sp>
        <p:nvSpPr>
          <p:cNvPr id="15" name="object 15"/>
          <p:cNvSpPr txBox="1"/>
          <p:nvPr/>
        </p:nvSpPr>
        <p:spPr>
          <a:xfrm>
            <a:off x="3539152" y="3702270"/>
            <a:ext cx="1487632" cy="386411"/>
          </a:xfrm>
          <a:prstGeom prst="rect">
            <a:avLst/>
          </a:prstGeom>
        </p:spPr>
        <p:txBody>
          <a:bodyPr vert="horz" wrap="square" lIns="0" tIns="8659" rIns="0" bIns="0" rtlCol="0">
            <a:spAutoFit/>
          </a:bodyPr>
          <a:lstStyle/>
          <a:p>
            <a:pPr marL="8659">
              <a:spcBef>
                <a:spcPts val="68"/>
              </a:spcBef>
            </a:pPr>
            <a:r>
              <a:rPr sz="2454" spc="106" dirty="0">
                <a:solidFill>
                  <a:srgbClr val="FFFFFF"/>
                </a:solidFill>
                <a:latin typeface="Cambria"/>
                <a:cs typeface="Cambria"/>
              </a:rPr>
              <a:t>Simplicity</a:t>
            </a:r>
            <a:endParaRPr sz="2454">
              <a:latin typeface="Cambria"/>
              <a:cs typeface="Cambria"/>
            </a:endParaRPr>
          </a:p>
        </p:txBody>
      </p:sp>
      <p:grpSp>
        <p:nvGrpSpPr>
          <p:cNvPr id="16" name="object 16"/>
          <p:cNvGrpSpPr/>
          <p:nvPr/>
        </p:nvGrpSpPr>
        <p:grpSpPr>
          <a:xfrm>
            <a:off x="5411932" y="2692980"/>
            <a:ext cx="3342409" cy="796636"/>
            <a:chOff x="3568700" y="3949703"/>
            <a:chExt cx="4902200" cy="1168400"/>
          </a:xfrm>
        </p:grpSpPr>
        <p:sp>
          <p:nvSpPr>
            <p:cNvPr id="17" name="object 17"/>
            <p:cNvSpPr/>
            <p:nvPr/>
          </p:nvSpPr>
          <p:spPr>
            <a:xfrm>
              <a:off x="3581400" y="3962403"/>
              <a:ext cx="4876800" cy="1143000"/>
            </a:xfrm>
            <a:custGeom>
              <a:avLst/>
              <a:gdLst/>
              <a:ahLst/>
              <a:cxnLst/>
              <a:rect l="l" t="t" r="r" b="b"/>
              <a:pathLst>
                <a:path w="4876800" h="1143000">
                  <a:moveTo>
                    <a:pt x="4686300" y="0"/>
                  </a:moveTo>
                  <a:lnTo>
                    <a:pt x="0" y="0"/>
                  </a:lnTo>
                  <a:lnTo>
                    <a:pt x="0" y="1142999"/>
                  </a:lnTo>
                  <a:lnTo>
                    <a:pt x="4686300" y="1142999"/>
                  </a:lnTo>
                  <a:lnTo>
                    <a:pt x="4729978" y="1137968"/>
                  </a:lnTo>
                  <a:lnTo>
                    <a:pt x="4770075" y="1123636"/>
                  </a:lnTo>
                  <a:lnTo>
                    <a:pt x="4805446" y="1101147"/>
                  </a:lnTo>
                  <a:lnTo>
                    <a:pt x="4834948" y="1071644"/>
                  </a:lnTo>
                  <a:lnTo>
                    <a:pt x="4857436" y="1036270"/>
                  </a:lnTo>
                  <a:lnTo>
                    <a:pt x="4871768" y="996170"/>
                  </a:lnTo>
                  <a:lnTo>
                    <a:pt x="4876800" y="952487"/>
                  </a:lnTo>
                  <a:lnTo>
                    <a:pt x="4876800" y="190499"/>
                  </a:lnTo>
                  <a:lnTo>
                    <a:pt x="4871768" y="146821"/>
                  </a:lnTo>
                  <a:lnTo>
                    <a:pt x="4857436" y="106724"/>
                  </a:lnTo>
                  <a:lnTo>
                    <a:pt x="4834948" y="71353"/>
                  </a:lnTo>
                  <a:lnTo>
                    <a:pt x="4805446" y="41851"/>
                  </a:lnTo>
                  <a:lnTo>
                    <a:pt x="4770075" y="19363"/>
                  </a:lnTo>
                  <a:lnTo>
                    <a:pt x="4729978" y="5031"/>
                  </a:lnTo>
                  <a:lnTo>
                    <a:pt x="4686300" y="0"/>
                  </a:lnTo>
                  <a:close/>
                </a:path>
              </a:pathLst>
            </a:custGeom>
            <a:solidFill>
              <a:srgbClr val="FFD9CE">
                <a:alpha val="90199"/>
              </a:srgbClr>
            </a:solidFill>
          </p:spPr>
          <p:txBody>
            <a:bodyPr wrap="square" lIns="0" tIns="0" rIns="0" bIns="0" rtlCol="0"/>
            <a:lstStyle/>
            <a:p>
              <a:endParaRPr sz="1227"/>
            </a:p>
          </p:txBody>
        </p:sp>
        <p:sp>
          <p:nvSpPr>
            <p:cNvPr id="18" name="object 18"/>
            <p:cNvSpPr/>
            <p:nvPr/>
          </p:nvSpPr>
          <p:spPr>
            <a:xfrm>
              <a:off x="3581400" y="3962403"/>
              <a:ext cx="4876800" cy="1143000"/>
            </a:xfrm>
            <a:custGeom>
              <a:avLst/>
              <a:gdLst/>
              <a:ahLst/>
              <a:cxnLst/>
              <a:rect l="l" t="t" r="r" b="b"/>
              <a:pathLst>
                <a:path w="4876800" h="1143000">
                  <a:moveTo>
                    <a:pt x="4876800" y="190499"/>
                  </a:moveTo>
                  <a:lnTo>
                    <a:pt x="4876800" y="952487"/>
                  </a:lnTo>
                  <a:lnTo>
                    <a:pt x="4871768" y="996170"/>
                  </a:lnTo>
                  <a:lnTo>
                    <a:pt x="4857436" y="1036270"/>
                  </a:lnTo>
                  <a:lnTo>
                    <a:pt x="4834948" y="1071644"/>
                  </a:lnTo>
                  <a:lnTo>
                    <a:pt x="4805446" y="1101147"/>
                  </a:lnTo>
                  <a:lnTo>
                    <a:pt x="4770075" y="1123636"/>
                  </a:lnTo>
                  <a:lnTo>
                    <a:pt x="4729978" y="1137968"/>
                  </a:lnTo>
                  <a:lnTo>
                    <a:pt x="4686300" y="1142999"/>
                  </a:lnTo>
                  <a:lnTo>
                    <a:pt x="0" y="1142999"/>
                  </a:lnTo>
                  <a:lnTo>
                    <a:pt x="0" y="0"/>
                  </a:lnTo>
                  <a:lnTo>
                    <a:pt x="4686300" y="0"/>
                  </a:lnTo>
                  <a:lnTo>
                    <a:pt x="4729978" y="5031"/>
                  </a:lnTo>
                  <a:lnTo>
                    <a:pt x="4770075" y="19363"/>
                  </a:lnTo>
                  <a:lnTo>
                    <a:pt x="4805446" y="41851"/>
                  </a:lnTo>
                  <a:lnTo>
                    <a:pt x="4834948" y="71353"/>
                  </a:lnTo>
                  <a:lnTo>
                    <a:pt x="4857436" y="106724"/>
                  </a:lnTo>
                  <a:lnTo>
                    <a:pt x="4871768" y="146821"/>
                  </a:lnTo>
                  <a:lnTo>
                    <a:pt x="4876800" y="190499"/>
                  </a:lnTo>
                  <a:close/>
                </a:path>
              </a:pathLst>
            </a:custGeom>
            <a:ln w="25400">
              <a:solidFill>
                <a:srgbClr val="FFD9CE"/>
              </a:solidFill>
            </a:ln>
          </p:spPr>
          <p:txBody>
            <a:bodyPr wrap="square" lIns="0" tIns="0" rIns="0" bIns="0" rtlCol="0"/>
            <a:lstStyle/>
            <a:p>
              <a:endParaRPr sz="1227"/>
            </a:p>
          </p:txBody>
        </p:sp>
      </p:grpSp>
      <p:sp>
        <p:nvSpPr>
          <p:cNvPr id="19" name="object 19"/>
          <p:cNvSpPr txBox="1"/>
          <p:nvPr/>
        </p:nvSpPr>
        <p:spPr>
          <a:xfrm>
            <a:off x="5474278" y="2825980"/>
            <a:ext cx="2754024" cy="575245"/>
          </a:xfrm>
          <a:prstGeom prst="rect">
            <a:avLst/>
          </a:prstGeom>
        </p:spPr>
        <p:txBody>
          <a:bodyPr vert="horz" wrap="square" lIns="0" tIns="8659" rIns="0" bIns="0" rtlCol="0">
            <a:spAutoFit/>
          </a:bodyPr>
          <a:lstStyle/>
          <a:p>
            <a:pPr marL="203916" marR="3464" indent="-195690">
              <a:spcBef>
                <a:spcPts val="68"/>
              </a:spcBef>
              <a:buFont typeface="Arial MT"/>
              <a:buChar char="•"/>
              <a:tabLst>
                <a:tab pos="203483" algn="l"/>
                <a:tab pos="204349" algn="l"/>
              </a:tabLst>
            </a:pPr>
            <a:r>
              <a:rPr sz="1227" spc="58" dirty="0">
                <a:latin typeface="Cambria"/>
                <a:cs typeface="Cambria"/>
              </a:rPr>
              <a:t>minimum fault</a:t>
            </a:r>
            <a:r>
              <a:rPr sz="1227" spc="65" dirty="0">
                <a:latin typeface="Cambria"/>
                <a:cs typeface="Cambria"/>
              </a:rPr>
              <a:t> </a:t>
            </a:r>
            <a:r>
              <a:rPr sz="1227" spc="41" dirty="0">
                <a:latin typeface="Cambria"/>
                <a:cs typeface="Cambria"/>
              </a:rPr>
              <a:t>duration</a:t>
            </a:r>
            <a:r>
              <a:rPr sz="1227" spc="65" dirty="0">
                <a:latin typeface="Cambria"/>
                <a:cs typeface="Cambria"/>
              </a:rPr>
              <a:t> </a:t>
            </a:r>
            <a:r>
              <a:rPr sz="1227" spc="55" dirty="0">
                <a:latin typeface="Cambria"/>
                <a:cs typeface="Cambria"/>
              </a:rPr>
              <a:t>and </a:t>
            </a:r>
            <a:r>
              <a:rPr sz="1227" spc="58" dirty="0">
                <a:latin typeface="Cambria"/>
                <a:cs typeface="Cambria"/>
              </a:rPr>
              <a:t> </a:t>
            </a:r>
            <a:r>
              <a:rPr sz="1227" spc="27" dirty="0">
                <a:latin typeface="Cambria"/>
                <a:cs typeface="Cambria"/>
              </a:rPr>
              <a:t>consequent</a:t>
            </a:r>
            <a:r>
              <a:rPr sz="1227" spc="58" dirty="0">
                <a:latin typeface="Cambria"/>
                <a:cs typeface="Cambria"/>
              </a:rPr>
              <a:t> </a:t>
            </a:r>
            <a:r>
              <a:rPr sz="1227" spc="37" dirty="0">
                <a:latin typeface="Cambria"/>
                <a:cs typeface="Cambria"/>
              </a:rPr>
              <a:t>equipment</a:t>
            </a:r>
            <a:r>
              <a:rPr sz="1227" spc="65" dirty="0">
                <a:latin typeface="Cambria"/>
                <a:cs typeface="Cambria"/>
              </a:rPr>
              <a:t> </a:t>
            </a:r>
            <a:r>
              <a:rPr sz="1227" spc="51" dirty="0">
                <a:latin typeface="Cambria"/>
                <a:cs typeface="Cambria"/>
              </a:rPr>
              <a:t>damage</a:t>
            </a:r>
            <a:r>
              <a:rPr sz="1227" spc="68" dirty="0">
                <a:latin typeface="Cambria"/>
                <a:cs typeface="Cambria"/>
              </a:rPr>
              <a:t> </a:t>
            </a:r>
            <a:r>
              <a:rPr sz="1227" spc="55" dirty="0">
                <a:latin typeface="Cambria"/>
                <a:cs typeface="Cambria"/>
              </a:rPr>
              <a:t>and </a:t>
            </a:r>
            <a:r>
              <a:rPr sz="1227" spc="-262" dirty="0">
                <a:latin typeface="Cambria"/>
                <a:cs typeface="Cambria"/>
              </a:rPr>
              <a:t> </a:t>
            </a:r>
            <a:r>
              <a:rPr sz="1227" spc="41" dirty="0">
                <a:latin typeface="Cambria"/>
                <a:cs typeface="Cambria"/>
              </a:rPr>
              <a:t>system</a:t>
            </a:r>
            <a:r>
              <a:rPr sz="1227" spc="68" dirty="0">
                <a:latin typeface="Cambria"/>
                <a:cs typeface="Cambria"/>
              </a:rPr>
              <a:t> </a:t>
            </a:r>
            <a:r>
              <a:rPr sz="1227" spc="48" dirty="0">
                <a:latin typeface="Cambria"/>
                <a:cs typeface="Cambria"/>
              </a:rPr>
              <a:t>instability.</a:t>
            </a:r>
            <a:endParaRPr sz="1227">
              <a:latin typeface="Cambria"/>
              <a:cs typeface="Cambria"/>
            </a:endParaRPr>
          </a:p>
        </p:txBody>
      </p:sp>
      <p:grpSp>
        <p:nvGrpSpPr>
          <p:cNvPr id="20" name="object 20"/>
          <p:cNvGrpSpPr/>
          <p:nvPr/>
        </p:nvGrpSpPr>
        <p:grpSpPr>
          <a:xfrm>
            <a:off x="5411932" y="319301"/>
            <a:ext cx="3342409" cy="676708"/>
            <a:chOff x="3568700" y="468308"/>
            <a:chExt cx="4902200" cy="992505"/>
          </a:xfrm>
        </p:grpSpPr>
        <p:sp>
          <p:nvSpPr>
            <p:cNvPr id="21" name="object 21"/>
            <p:cNvSpPr/>
            <p:nvPr/>
          </p:nvSpPr>
          <p:spPr>
            <a:xfrm>
              <a:off x="3581400" y="481008"/>
              <a:ext cx="4876800" cy="967105"/>
            </a:xfrm>
            <a:custGeom>
              <a:avLst/>
              <a:gdLst/>
              <a:ahLst/>
              <a:cxnLst/>
              <a:rect l="l" t="t" r="r" b="b"/>
              <a:pathLst>
                <a:path w="4876800" h="967105">
                  <a:moveTo>
                    <a:pt x="4715662" y="0"/>
                  </a:moveTo>
                  <a:lnTo>
                    <a:pt x="0" y="0"/>
                  </a:lnTo>
                  <a:lnTo>
                    <a:pt x="0" y="966787"/>
                  </a:lnTo>
                  <a:lnTo>
                    <a:pt x="4715662" y="966787"/>
                  </a:lnTo>
                  <a:lnTo>
                    <a:pt x="4758501" y="961032"/>
                  </a:lnTo>
                  <a:lnTo>
                    <a:pt x="4796995" y="944789"/>
                  </a:lnTo>
                  <a:lnTo>
                    <a:pt x="4829606" y="919595"/>
                  </a:lnTo>
                  <a:lnTo>
                    <a:pt x="4854801" y="886986"/>
                  </a:lnTo>
                  <a:lnTo>
                    <a:pt x="4871044" y="848496"/>
                  </a:lnTo>
                  <a:lnTo>
                    <a:pt x="4876800" y="805662"/>
                  </a:lnTo>
                  <a:lnTo>
                    <a:pt x="4876800" y="161137"/>
                  </a:lnTo>
                  <a:lnTo>
                    <a:pt x="4871044" y="118302"/>
                  </a:lnTo>
                  <a:lnTo>
                    <a:pt x="4854801" y="79810"/>
                  </a:lnTo>
                  <a:lnTo>
                    <a:pt x="4829606" y="47197"/>
                  </a:lnTo>
                  <a:lnTo>
                    <a:pt x="4796995" y="22001"/>
                  </a:lnTo>
                  <a:lnTo>
                    <a:pt x="4758501" y="5756"/>
                  </a:lnTo>
                  <a:lnTo>
                    <a:pt x="4715662" y="0"/>
                  </a:lnTo>
                  <a:close/>
                </a:path>
              </a:pathLst>
            </a:custGeom>
            <a:solidFill>
              <a:srgbClr val="FFD9CE">
                <a:alpha val="90199"/>
              </a:srgbClr>
            </a:solidFill>
          </p:spPr>
          <p:txBody>
            <a:bodyPr wrap="square" lIns="0" tIns="0" rIns="0" bIns="0" rtlCol="0"/>
            <a:lstStyle/>
            <a:p>
              <a:endParaRPr sz="1227"/>
            </a:p>
          </p:txBody>
        </p:sp>
        <p:sp>
          <p:nvSpPr>
            <p:cNvPr id="22" name="object 22"/>
            <p:cNvSpPr/>
            <p:nvPr/>
          </p:nvSpPr>
          <p:spPr>
            <a:xfrm>
              <a:off x="3581400" y="481008"/>
              <a:ext cx="4876800" cy="967105"/>
            </a:xfrm>
            <a:custGeom>
              <a:avLst/>
              <a:gdLst/>
              <a:ahLst/>
              <a:cxnLst/>
              <a:rect l="l" t="t" r="r" b="b"/>
              <a:pathLst>
                <a:path w="4876800" h="967105">
                  <a:moveTo>
                    <a:pt x="4876800" y="161137"/>
                  </a:moveTo>
                  <a:lnTo>
                    <a:pt x="4876800" y="805662"/>
                  </a:lnTo>
                  <a:lnTo>
                    <a:pt x="4871044" y="848496"/>
                  </a:lnTo>
                  <a:lnTo>
                    <a:pt x="4854801" y="886986"/>
                  </a:lnTo>
                  <a:lnTo>
                    <a:pt x="4829606" y="919595"/>
                  </a:lnTo>
                  <a:lnTo>
                    <a:pt x="4796995" y="944789"/>
                  </a:lnTo>
                  <a:lnTo>
                    <a:pt x="4758501" y="961032"/>
                  </a:lnTo>
                  <a:lnTo>
                    <a:pt x="4715662" y="966787"/>
                  </a:lnTo>
                  <a:lnTo>
                    <a:pt x="0" y="966787"/>
                  </a:lnTo>
                  <a:lnTo>
                    <a:pt x="0" y="0"/>
                  </a:lnTo>
                  <a:lnTo>
                    <a:pt x="4715662" y="0"/>
                  </a:lnTo>
                  <a:lnTo>
                    <a:pt x="4758501" y="5756"/>
                  </a:lnTo>
                  <a:lnTo>
                    <a:pt x="4796995" y="22001"/>
                  </a:lnTo>
                  <a:lnTo>
                    <a:pt x="4829606" y="47197"/>
                  </a:lnTo>
                  <a:lnTo>
                    <a:pt x="4854801" y="79810"/>
                  </a:lnTo>
                  <a:lnTo>
                    <a:pt x="4871044" y="118302"/>
                  </a:lnTo>
                  <a:lnTo>
                    <a:pt x="4876800" y="161137"/>
                  </a:lnTo>
                  <a:close/>
                </a:path>
              </a:pathLst>
            </a:custGeom>
            <a:ln w="25400">
              <a:solidFill>
                <a:srgbClr val="FFD9CE"/>
              </a:solidFill>
            </a:ln>
          </p:spPr>
          <p:txBody>
            <a:bodyPr wrap="square" lIns="0" tIns="0" rIns="0" bIns="0" rtlCol="0"/>
            <a:lstStyle/>
            <a:p>
              <a:endParaRPr sz="1227"/>
            </a:p>
          </p:txBody>
        </p:sp>
      </p:grpSp>
      <p:sp>
        <p:nvSpPr>
          <p:cNvPr id="23" name="object 23"/>
          <p:cNvSpPr txBox="1"/>
          <p:nvPr/>
        </p:nvSpPr>
        <p:spPr>
          <a:xfrm>
            <a:off x="5578186" y="463131"/>
            <a:ext cx="2641889" cy="386411"/>
          </a:xfrm>
          <a:prstGeom prst="rect">
            <a:avLst/>
          </a:prstGeom>
        </p:spPr>
        <p:txBody>
          <a:bodyPr vert="horz" wrap="square" lIns="0" tIns="8659" rIns="0" bIns="0" rtlCol="0">
            <a:spAutoFit/>
          </a:bodyPr>
          <a:lstStyle/>
          <a:p>
            <a:pPr marL="203916" marR="3464" indent="-195690">
              <a:spcBef>
                <a:spcPts val="68"/>
              </a:spcBef>
              <a:buFont typeface="Arial MT"/>
              <a:buChar char="•"/>
              <a:tabLst>
                <a:tab pos="203483" algn="l"/>
                <a:tab pos="204349" algn="l"/>
              </a:tabLst>
            </a:pPr>
            <a:r>
              <a:rPr sz="1227" spc="44" dirty="0">
                <a:latin typeface="Cambria"/>
                <a:cs typeface="Cambria"/>
              </a:rPr>
              <a:t>assurance</a:t>
            </a:r>
            <a:r>
              <a:rPr sz="1227" spc="68" dirty="0">
                <a:latin typeface="Cambria"/>
                <a:cs typeface="Cambria"/>
              </a:rPr>
              <a:t> </a:t>
            </a:r>
            <a:r>
              <a:rPr sz="1227" spc="65" dirty="0">
                <a:latin typeface="Cambria"/>
                <a:cs typeface="Cambria"/>
              </a:rPr>
              <a:t>that</a:t>
            </a:r>
            <a:r>
              <a:rPr sz="1227" spc="68" dirty="0">
                <a:latin typeface="Cambria"/>
                <a:cs typeface="Cambria"/>
              </a:rPr>
              <a:t> </a:t>
            </a:r>
            <a:r>
              <a:rPr sz="1227" spc="48" dirty="0">
                <a:latin typeface="Cambria"/>
                <a:cs typeface="Cambria"/>
              </a:rPr>
              <a:t>the</a:t>
            </a:r>
            <a:r>
              <a:rPr sz="1227" spc="72" dirty="0">
                <a:latin typeface="Cambria"/>
                <a:cs typeface="Cambria"/>
              </a:rPr>
              <a:t> </a:t>
            </a:r>
            <a:r>
              <a:rPr sz="1227" spc="20" dirty="0">
                <a:latin typeface="Cambria"/>
                <a:cs typeface="Cambria"/>
              </a:rPr>
              <a:t>protection</a:t>
            </a:r>
            <a:r>
              <a:rPr sz="1227" spc="65" dirty="0">
                <a:latin typeface="Cambria"/>
                <a:cs typeface="Cambria"/>
              </a:rPr>
              <a:t> </a:t>
            </a:r>
            <a:r>
              <a:rPr sz="1227" spc="34" dirty="0">
                <a:latin typeface="Cambria"/>
                <a:cs typeface="Cambria"/>
              </a:rPr>
              <a:t>will </a:t>
            </a:r>
            <a:r>
              <a:rPr sz="1227" spc="-259" dirty="0">
                <a:latin typeface="Cambria"/>
                <a:cs typeface="Cambria"/>
              </a:rPr>
              <a:t> </a:t>
            </a:r>
            <a:r>
              <a:rPr sz="1227" spc="24" dirty="0">
                <a:latin typeface="Cambria"/>
                <a:cs typeface="Cambria"/>
              </a:rPr>
              <a:t>perform</a:t>
            </a:r>
            <a:r>
              <a:rPr sz="1227" spc="58" dirty="0">
                <a:latin typeface="Cambria"/>
                <a:cs typeface="Cambria"/>
              </a:rPr>
              <a:t> </a:t>
            </a:r>
            <a:r>
              <a:rPr sz="1227" spc="31" dirty="0">
                <a:latin typeface="Cambria"/>
                <a:cs typeface="Cambria"/>
              </a:rPr>
              <a:t>correctly.</a:t>
            </a:r>
            <a:endParaRPr sz="1227" dirty="0">
              <a:latin typeface="Cambria"/>
              <a:cs typeface="Cambria"/>
            </a:endParaRPr>
          </a:p>
        </p:txBody>
      </p:sp>
      <p:grpSp>
        <p:nvGrpSpPr>
          <p:cNvPr id="24" name="object 24"/>
          <p:cNvGrpSpPr/>
          <p:nvPr/>
        </p:nvGrpSpPr>
        <p:grpSpPr>
          <a:xfrm>
            <a:off x="5411932" y="1150574"/>
            <a:ext cx="3342409" cy="676708"/>
            <a:chOff x="3568700" y="1687508"/>
            <a:chExt cx="4902200" cy="992505"/>
          </a:xfrm>
        </p:grpSpPr>
        <p:sp>
          <p:nvSpPr>
            <p:cNvPr id="25" name="object 25"/>
            <p:cNvSpPr/>
            <p:nvPr/>
          </p:nvSpPr>
          <p:spPr>
            <a:xfrm>
              <a:off x="3581400" y="1700208"/>
              <a:ext cx="4876800" cy="967105"/>
            </a:xfrm>
            <a:custGeom>
              <a:avLst/>
              <a:gdLst/>
              <a:ahLst/>
              <a:cxnLst/>
              <a:rect l="l" t="t" r="r" b="b"/>
              <a:pathLst>
                <a:path w="4876800" h="967105">
                  <a:moveTo>
                    <a:pt x="4715662" y="0"/>
                  </a:moveTo>
                  <a:lnTo>
                    <a:pt x="0" y="0"/>
                  </a:lnTo>
                  <a:lnTo>
                    <a:pt x="0" y="966787"/>
                  </a:lnTo>
                  <a:lnTo>
                    <a:pt x="4715662" y="966787"/>
                  </a:lnTo>
                  <a:lnTo>
                    <a:pt x="4758501" y="961032"/>
                  </a:lnTo>
                  <a:lnTo>
                    <a:pt x="4796995" y="944789"/>
                  </a:lnTo>
                  <a:lnTo>
                    <a:pt x="4829606" y="919594"/>
                  </a:lnTo>
                  <a:lnTo>
                    <a:pt x="4854801" y="886982"/>
                  </a:lnTo>
                  <a:lnTo>
                    <a:pt x="4871044" y="848489"/>
                  </a:lnTo>
                  <a:lnTo>
                    <a:pt x="4876800" y="805649"/>
                  </a:lnTo>
                  <a:lnTo>
                    <a:pt x="4876800" y="161137"/>
                  </a:lnTo>
                  <a:lnTo>
                    <a:pt x="4871044" y="118302"/>
                  </a:lnTo>
                  <a:lnTo>
                    <a:pt x="4854801" y="79810"/>
                  </a:lnTo>
                  <a:lnTo>
                    <a:pt x="4829606" y="47197"/>
                  </a:lnTo>
                  <a:lnTo>
                    <a:pt x="4796995" y="22001"/>
                  </a:lnTo>
                  <a:lnTo>
                    <a:pt x="4758501" y="5756"/>
                  </a:lnTo>
                  <a:lnTo>
                    <a:pt x="4715662" y="0"/>
                  </a:lnTo>
                  <a:close/>
                </a:path>
              </a:pathLst>
            </a:custGeom>
            <a:solidFill>
              <a:srgbClr val="FFD9CE">
                <a:alpha val="90199"/>
              </a:srgbClr>
            </a:solidFill>
          </p:spPr>
          <p:txBody>
            <a:bodyPr wrap="square" lIns="0" tIns="0" rIns="0" bIns="0" rtlCol="0"/>
            <a:lstStyle/>
            <a:p>
              <a:endParaRPr sz="1227"/>
            </a:p>
          </p:txBody>
        </p:sp>
        <p:sp>
          <p:nvSpPr>
            <p:cNvPr id="26" name="object 26"/>
            <p:cNvSpPr/>
            <p:nvPr/>
          </p:nvSpPr>
          <p:spPr>
            <a:xfrm>
              <a:off x="3581400" y="1700208"/>
              <a:ext cx="4876800" cy="967105"/>
            </a:xfrm>
            <a:custGeom>
              <a:avLst/>
              <a:gdLst/>
              <a:ahLst/>
              <a:cxnLst/>
              <a:rect l="l" t="t" r="r" b="b"/>
              <a:pathLst>
                <a:path w="4876800" h="967105">
                  <a:moveTo>
                    <a:pt x="4876800" y="161137"/>
                  </a:moveTo>
                  <a:lnTo>
                    <a:pt x="4876800" y="805649"/>
                  </a:lnTo>
                  <a:lnTo>
                    <a:pt x="4871044" y="848489"/>
                  </a:lnTo>
                  <a:lnTo>
                    <a:pt x="4854801" y="886982"/>
                  </a:lnTo>
                  <a:lnTo>
                    <a:pt x="4829606" y="919594"/>
                  </a:lnTo>
                  <a:lnTo>
                    <a:pt x="4796995" y="944789"/>
                  </a:lnTo>
                  <a:lnTo>
                    <a:pt x="4758501" y="961032"/>
                  </a:lnTo>
                  <a:lnTo>
                    <a:pt x="4715662" y="966787"/>
                  </a:lnTo>
                  <a:lnTo>
                    <a:pt x="0" y="966787"/>
                  </a:lnTo>
                  <a:lnTo>
                    <a:pt x="0" y="0"/>
                  </a:lnTo>
                  <a:lnTo>
                    <a:pt x="4715662" y="0"/>
                  </a:lnTo>
                  <a:lnTo>
                    <a:pt x="4758501" y="5756"/>
                  </a:lnTo>
                  <a:lnTo>
                    <a:pt x="4796995" y="22001"/>
                  </a:lnTo>
                  <a:lnTo>
                    <a:pt x="4829606" y="47197"/>
                  </a:lnTo>
                  <a:lnTo>
                    <a:pt x="4854801" y="79810"/>
                  </a:lnTo>
                  <a:lnTo>
                    <a:pt x="4871044" y="118302"/>
                  </a:lnTo>
                  <a:lnTo>
                    <a:pt x="4876800" y="161137"/>
                  </a:lnTo>
                  <a:close/>
                </a:path>
              </a:pathLst>
            </a:custGeom>
            <a:ln w="25400">
              <a:solidFill>
                <a:srgbClr val="FFD9CE"/>
              </a:solidFill>
            </a:ln>
          </p:spPr>
          <p:txBody>
            <a:bodyPr wrap="square" lIns="0" tIns="0" rIns="0" bIns="0" rtlCol="0"/>
            <a:lstStyle/>
            <a:p>
              <a:endParaRPr sz="1227"/>
            </a:p>
          </p:txBody>
        </p:sp>
      </p:grpSp>
      <p:sp>
        <p:nvSpPr>
          <p:cNvPr id="27" name="object 27"/>
          <p:cNvSpPr txBox="1"/>
          <p:nvPr/>
        </p:nvSpPr>
        <p:spPr>
          <a:xfrm>
            <a:off x="5578187" y="1294404"/>
            <a:ext cx="2803381" cy="386411"/>
          </a:xfrm>
          <a:prstGeom prst="rect">
            <a:avLst/>
          </a:prstGeom>
        </p:spPr>
        <p:txBody>
          <a:bodyPr vert="horz" wrap="square" lIns="0" tIns="8659" rIns="0" bIns="0" rtlCol="0">
            <a:spAutoFit/>
          </a:bodyPr>
          <a:lstStyle/>
          <a:p>
            <a:pPr marL="203916" marR="3464" indent="-195690">
              <a:spcBef>
                <a:spcPts val="68"/>
              </a:spcBef>
              <a:buFont typeface="Arial MT"/>
              <a:buChar char="•"/>
              <a:tabLst>
                <a:tab pos="203483" algn="l"/>
                <a:tab pos="204349" algn="l"/>
              </a:tabLst>
            </a:pPr>
            <a:r>
              <a:rPr sz="1227" spc="65" dirty="0">
                <a:latin typeface="Cambria"/>
                <a:cs typeface="Cambria"/>
              </a:rPr>
              <a:t>maximum</a:t>
            </a:r>
            <a:r>
              <a:rPr sz="1227" spc="51" dirty="0">
                <a:latin typeface="Cambria"/>
                <a:cs typeface="Cambria"/>
              </a:rPr>
              <a:t> </a:t>
            </a:r>
            <a:r>
              <a:rPr sz="1227" spc="41" dirty="0">
                <a:latin typeface="Cambria"/>
                <a:cs typeface="Cambria"/>
              </a:rPr>
              <a:t>continuity</a:t>
            </a:r>
            <a:r>
              <a:rPr sz="1227" spc="48" dirty="0">
                <a:latin typeface="Cambria"/>
                <a:cs typeface="Cambria"/>
              </a:rPr>
              <a:t> </a:t>
            </a:r>
            <a:r>
              <a:rPr sz="1227" spc="-3" dirty="0">
                <a:latin typeface="Cambria"/>
                <a:cs typeface="Cambria"/>
              </a:rPr>
              <a:t>of</a:t>
            </a:r>
            <a:r>
              <a:rPr sz="1227" spc="58" dirty="0">
                <a:latin typeface="Cambria"/>
                <a:cs typeface="Cambria"/>
              </a:rPr>
              <a:t> </a:t>
            </a:r>
            <a:r>
              <a:rPr sz="1227" spc="27" dirty="0">
                <a:latin typeface="Cambria"/>
                <a:cs typeface="Cambria"/>
              </a:rPr>
              <a:t>service</a:t>
            </a:r>
            <a:r>
              <a:rPr sz="1227" spc="55" dirty="0">
                <a:latin typeface="Cambria"/>
                <a:cs typeface="Cambria"/>
              </a:rPr>
              <a:t> </a:t>
            </a:r>
            <a:r>
              <a:rPr sz="1227" spc="41" dirty="0">
                <a:latin typeface="Cambria"/>
                <a:cs typeface="Cambria"/>
              </a:rPr>
              <a:t>with </a:t>
            </a:r>
            <a:r>
              <a:rPr sz="1227" spc="-259" dirty="0">
                <a:latin typeface="Cambria"/>
                <a:cs typeface="Cambria"/>
              </a:rPr>
              <a:t> </a:t>
            </a:r>
            <a:r>
              <a:rPr sz="1227" spc="58" dirty="0">
                <a:latin typeface="Cambria"/>
                <a:cs typeface="Cambria"/>
              </a:rPr>
              <a:t>minimum</a:t>
            </a:r>
            <a:r>
              <a:rPr sz="1227" spc="55" dirty="0">
                <a:latin typeface="Cambria"/>
                <a:cs typeface="Cambria"/>
              </a:rPr>
              <a:t> </a:t>
            </a:r>
            <a:r>
              <a:rPr sz="1227" spc="41" dirty="0">
                <a:latin typeface="Cambria"/>
                <a:cs typeface="Cambria"/>
              </a:rPr>
              <a:t>system</a:t>
            </a:r>
            <a:r>
              <a:rPr sz="1227" spc="75" dirty="0">
                <a:latin typeface="Cambria"/>
                <a:cs typeface="Cambria"/>
              </a:rPr>
              <a:t> </a:t>
            </a:r>
            <a:r>
              <a:rPr sz="1227" spc="31" dirty="0">
                <a:latin typeface="Cambria"/>
                <a:cs typeface="Cambria"/>
              </a:rPr>
              <a:t>disconnection.</a:t>
            </a:r>
            <a:endParaRPr sz="1227">
              <a:latin typeface="Cambria"/>
              <a:cs typeface="Cambria"/>
            </a:endParaRPr>
          </a:p>
        </p:txBody>
      </p:sp>
      <p:grpSp>
        <p:nvGrpSpPr>
          <p:cNvPr id="28" name="object 28"/>
          <p:cNvGrpSpPr/>
          <p:nvPr/>
        </p:nvGrpSpPr>
        <p:grpSpPr>
          <a:xfrm>
            <a:off x="5411932" y="1947211"/>
            <a:ext cx="3342409" cy="676708"/>
            <a:chOff x="3568700" y="2855909"/>
            <a:chExt cx="4902200" cy="992505"/>
          </a:xfrm>
        </p:grpSpPr>
        <p:sp>
          <p:nvSpPr>
            <p:cNvPr id="29" name="object 29"/>
            <p:cNvSpPr/>
            <p:nvPr/>
          </p:nvSpPr>
          <p:spPr>
            <a:xfrm>
              <a:off x="3581400" y="2868609"/>
              <a:ext cx="4876800" cy="967105"/>
            </a:xfrm>
            <a:custGeom>
              <a:avLst/>
              <a:gdLst/>
              <a:ahLst/>
              <a:cxnLst/>
              <a:rect l="l" t="t" r="r" b="b"/>
              <a:pathLst>
                <a:path w="4876800" h="967104">
                  <a:moveTo>
                    <a:pt x="4715662" y="0"/>
                  </a:moveTo>
                  <a:lnTo>
                    <a:pt x="0" y="0"/>
                  </a:lnTo>
                  <a:lnTo>
                    <a:pt x="0" y="966787"/>
                  </a:lnTo>
                  <a:lnTo>
                    <a:pt x="4715662" y="966787"/>
                  </a:lnTo>
                  <a:lnTo>
                    <a:pt x="4758501" y="961032"/>
                  </a:lnTo>
                  <a:lnTo>
                    <a:pt x="4796995" y="944789"/>
                  </a:lnTo>
                  <a:lnTo>
                    <a:pt x="4829606" y="919594"/>
                  </a:lnTo>
                  <a:lnTo>
                    <a:pt x="4854801" y="886982"/>
                  </a:lnTo>
                  <a:lnTo>
                    <a:pt x="4871044" y="848489"/>
                  </a:lnTo>
                  <a:lnTo>
                    <a:pt x="4876800" y="805649"/>
                  </a:lnTo>
                  <a:lnTo>
                    <a:pt x="4876800" y="161137"/>
                  </a:lnTo>
                  <a:lnTo>
                    <a:pt x="4871044" y="118302"/>
                  </a:lnTo>
                  <a:lnTo>
                    <a:pt x="4854801" y="79810"/>
                  </a:lnTo>
                  <a:lnTo>
                    <a:pt x="4829606" y="47197"/>
                  </a:lnTo>
                  <a:lnTo>
                    <a:pt x="4796995" y="22001"/>
                  </a:lnTo>
                  <a:lnTo>
                    <a:pt x="4758501" y="5756"/>
                  </a:lnTo>
                  <a:lnTo>
                    <a:pt x="4715662" y="0"/>
                  </a:lnTo>
                  <a:close/>
                </a:path>
              </a:pathLst>
            </a:custGeom>
            <a:solidFill>
              <a:srgbClr val="FFD9CE">
                <a:alpha val="90199"/>
              </a:srgbClr>
            </a:solidFill>
          </p:spPr>
          <p:txBody>
            <a:bodyPr wrap="square" lIns="0" tIns="0" rIns="0" bIns="0" rtlCol="0"/>
            <a:lstStyle/>
            <a:p>
              <a:endParaRPr sz="1227"/>
            </a:p>
          </p:txBody>
        </p:sp>
        <p:sp>
          <p:nvSpPr>
            <p:cNvPr id="30" name="object 30"/>
            <p:cNvSpPr/>
            <p:nvPr/>
          </p:nvSpPr>
          <p:spPr>
            <a:xfrm>
              <a:off x="3581400" y="2868609"/>
              <a:ext cx="4876800" cy="967105"/>
            </a:xfrm>
            <a:custGeom>
              <a:avLst/>
              <a:gdLst/>
              <a:ahLst/>
              <a:cxnLst/>
              <a:rect l="l" t="t" r="r" b="b"/>
              <a:pathLst>
                <a:path w="4876800" h="967104">
                  <a:moveTo>
                    <a:pt x="4876800" y="161137"/>
                  </a:moveTo>
                  <a:lnTo>
                    <a:pt x="4876800" y="805649"/>
                  </a:lnTo>
                  <a:lnTo>
                    <a:pt x="4871044" y="848489"/>
                  </a:lnTo>
                  <a:lnTo>
                    <a:pt x="4854801" y="886982"/>
                  </a:lnTo>
                  <a:lnTo>
                    <a:pt x="4829606" y="919594"/>
                  </a:lnTo>
                  <a:lnTo>
                    <a:pt x="4796995" y="944789"/>
                  </a:lnTo>
                  <a:lnTo>
                    <a:pt x="4758501" y="961032"/>
                  </a:lnTo>
                  <a:lnTo>
                    <a:pt x="4715662" y="966787"/>
                  </a:lnTo>
                  <a:lnTo>
                    <a:pt x="0" y="966787"/>
                  </a:lnTo>
                  <a:lnTo>
                    <a:pt x="0" y="0"/>
                  </a:lnTo>
                  <a:lnTo>
                    <a:pt x="4715662" y="0"/>
                  </a:lnTo>
                  <a:lnTo>
                    <a:pt x="4758501" y="5756"/>
                  </a:lnTo>
                  <a:lnTo>
                    <a:pt x="4796995" y="22001"/>
                  </a:lnTo>
                  <a:lnTo>
                    <a:pt x="4829606" y="47197"/>
                  </a:lnTo>
                  <a:lnTo>
                    <a:pt x="4854801" y="79810"/>
                  </a:lnTo>
                  <a:lnTo>
                    <a:pt x="4871044" y="118302"/>
                  </a:lnTo>
                  <a:lnTo>
                    <a:pt x="4876800" y="161137"/>
                  </a:lnTo>
                  <a:close/>
                </a:path>
              </a:pathLst>
            </a:custGeom>
            <a:ln w="25400">
              <a:solidFill>
                <a:srgbClr val="FFD9CE"/>
              </a:solidFill>
            </a:ln>
          </p:spPr>
          <p:txBody>
            <a:bodyPr wrap="square" lIns="0" tIns="0" rIns="0" bIns="0" rtlCol="0"/>
            <a:lstStyle/>
            <a:p>
              <a:endParaRPr sz="1227"/>
            </a:p>
          </p:txBody>
        </p:sp>
      </p:grpSp>
      <p:sp>
        <p:nvSpPr>
          <p:cNvPr id="31" name="object 31"/>
          <p:cNvSpPr txBox="1"/>
          <p:nvPr/>
        </p:nvSpPr>
        <p:spPr>
          <a:xfrm>
            <a:off x="5422323" y="1942753"/>
            <a:ext cx="2844078" cy="575245"/>
          </a:xfrm>
          <a:prstGeom prst="rect">
            <a:avLst/>
          </a:prstGeom>
        </p:spPr>
        <p:txBody>
          <a:bodyPr vert="horz" wrap="square" lIns="0" tIns="8659" rIns="0" bIns="0" rtlCol="0">
            <a:spAutoFit/>
          </a:bodyPr>
          <a:lstStyle/>
          <a:p>
            <a:pPr marL="203916" marR="3464" indent="-195690">
              <a:spcBef>
                <a:spcPts val="68"/>
              </a:spcBef>
              <a:buFont typeface="Arial MT"/>
              <a:buChar char="•"/>
              <a:tabLst>
                <a:tab pos="203483" algn="l"/>
                <a:tab pos="204349" algn="l"/>
              </a:tabLst>
            </a:pPr>
            <a:r>
              <a:rPr sz="1227" spc="24" dirty="0">
                <a:latin typeface="Cambria"/>
                <a:cs typeface="Cambria"/>
              </a:rPr>
              <a:t>To</a:t>
            </a:r>
            <a:r>
              <a:rPr sz="1227" spc="61" dirty="0">
                <a:latin typeface="Cambria"/>
                <a:cs typeface="Cambria"/>
              </a:rPr>
              <a:t> </a:t>
            </a:r>
            <a:r>
              <a:rPr sz="1227" spc="27" dirty="0">
                <a:latin typeface="Cambria"/>
                <a:cs typeface="Cambria"/>
              </a:rPr>
              <a:t>detect</a:t>
            </a:r>
            <a:r>
              <a:rPr sz="1227" spc="65" dirty="0">
                <a:latin typeface="Cambria"/>
                <a:cs typeface="Cambria"/>
              </a:rPr>
              <a:t> </a:t>
            </a:r>
            <a:r>
              <a:rPr sz="1227" spc="31" dirty="0">
                <a:latin typeface="Cambria"/>
                <a:cs typeface="Cambria"/>
              </a:rPr>
              <a:t>even</a:t>
            </a:r>
            <a:r>
              <a:rPr sz="1227" spc="68" dirty="0">
                <a:latin typeface="Cambria"/>
                <a:cs typeface="Cambria"/>
              </a:rPr>
              <a:t> </a:t>
            </a:r>
            <a:r>
              <a:rPr sz="1227" spc="48" dirty="0">
                <a:latin typeface="Cambria"/>
                <a:cs typeface="Cambria"/>
              </a:rPr>
              <a:t>the</a:t>
            </a:r>
            <a:r>
              <a:rPr sz="1227" spc="61" dirty="0">
                <a:latin typeface="Cambria"/>
                <a:cs typeface="Cambria"/>
              </a:rPr>
              <a:t> </a:t>
            </a:r>
            <a:r>
              <a:rPr sz="1227" spc="48" dirty="0">
                <a:latin typeface="Cambria"/>
                <a:cs typeface="Cambria"/>
              </a:rPr>
              <a:t>smallest</a:t>
            </a:r>
            <a:r>
              <a:rPr sz="1227" spc="85" dirty="0">
                <a:latin typeface="Cambria"/>
                <a:cs typeface="Cambria"/>
              </a:rPr>
              <a:t> </a:t>
            </a:r>
            <a:r>
              <a:rPr sz="1227" spc="61" dirty="0">
                <a:latin typeface="Cambria"/>
                <a:cs typeface="Cambria"/>
              </a:rPr>
              <a:t>fault, </a:t>
            </a:r>
            <a:r>
              <a:rPr sz="1227" spc="65" dirty="0">
                <a:latin typeface="Cambria"/>
                <a:cs typeface="Cambria"/>
              </a:rPr>
              <a:t> </a:t>
            </a:r>
            <a:r>
              <a:rPr sz="1227" spc="41" dirty="0">
                <a:latin typeface="Cambria"/>
                <a:cs typeface="Cambria"/>
              </a:rPr>
              <a:t>current</a:t>
            </a:r>
            <a:r>
              <a:rPr sz="1227" spc="37" dirty="0">
                <a:latin typeface="Cambria"/>
                <a:cs typeface="Cambria"/>
              </a:rPr>
              <a:t> </a:t>
            </a:r>
            <a:r>
              <a:rPr sz="1227" dirty="0">
                <a:latin typeface="Cambria"/>
                <a:cs typeface="Cambria"/>
              </a:rPr>
              <a:t>or</a:t>
            </a:r>
            <a:r>
              <a:rPr sz="1227" spc="65" dirty="0">
                <a:latin typeface="Cambria"/>
                <a:cs typeface="Cambria"/>
              </a:rPr>
              <a:t> </a:t>
            </a:r>
            <a:r>
              <a:rPr sz="1227" spc="41" dirty="0">
                <a:latin typeface="Cambria"/>
                <a:cs typeface="Cambria"/>
              </a:rPr>
              <a:t>system</a:t>
            </a:r>
            <a:r>
              <a:rPr sz="1227" spc="72" dirty="0">
                <a:latin typeface="Cambria"/>
                <a:cs typeface="Cambria"/>
              </a:rPr>
              <a:t> </a:t>
            </a:r>
            <a:r>
              <a:rPr sz="1227" spc="41" dirty="0">
                <a:latin typeface="Cambria"/>
                <a:cs typeface="Cambria"/>
              </a:rPr>
              <a:t>abnormalities</a:t>
            </a:r>
            <a:r>
              <a:rPr sz="1227" spc="65" dirty="0">
                <a:latin typeface="Cambria"/>
                <a:cs typeface="Cambria"/>
              </a:rPr>
              <a:t> </a:t>
            </a:r>
            <a:r>
              <a:rPr sz="1227" spc="55" dirty="0">
                <a:latin typeface="Cambria"/>
                <a:cs typeface="Cambria"/>
              </a:rPr>
              <a:t>and </a:t>
            </a:r>
            <a:r>
              <a:rPr sz="1227" spc="-259" dirty="0">
                <a:latin typeface="Cambria"/>
                <a:cs typeface="Cambria"/>
              </a:rPr>
              <a:t> </a:t>
            </a:r>
            <a:r>
              <a:rPr sz="1227" spc="24" dirty="0">
                <a:latin typeface="Cambria"/>
                <a:cs typeface="Cambria"/>
              </a:rPr>
              <a:t>operate</a:t>
            </a:r>
            <a:r>
              <a:rPr sz="1227" spc="58" dirty="0">
                <a:latin typeface="Cambria"/>
                <a:cs typeface="Cambria"/>
              </a:rPr>
              <a:t> </a:t>
            </a:r>
            <a:r>
              <a:rPr sz="1227" spc="24" dirty="0">
                <a:latin typeface="Cambria"/>
                <a:cs typeface="Cambria"/>
              </a:rPr>
              <a:t>correctly</a:t>
            </a:r>
            <a:r>
              <a:rPr sz="1227" spc="58" dirty="0">
                <a:latin typeface="Cambria"/>
                <a:cs typeface="Cambria"/>
              </a:rPr>
              <a:t> </a:t>
            </a:r>
            <a:r>
              <a:rPr sz="1227" spc="68" dirty="0">
                <a:latin typeface="Cambria"/>
                <a:cs typeface="Cambria"/>
              </a:rPr>
              <a:t>at</a:t>
            </a:r>
            <a:r>
              <a:rPr sz="1227" spc="75" dirty="0">
                <a:latin typeface="Cambria"/>
                <a:cs typeface="Cambria"/>
              </a:rPr>
              <a:t> </a:t>
            </a:r>
            <a:r>
              <a:rPr sz="1227" spc="44" dirty="0">
                <a:latin typeface="Cambria"/>
                <a:cs typeface="Cambria"/>
              </a:rPr>
              <a:t>its</a:t>
            </a:r>
            <a:r>
              <a:rPr sz="1227" spc="68" dirty="0">
                <a:latin typeface="Cambria"/>
                <a:cs typeface="Cambria"/>
              </a:rPr>
              <a:t> </a:t>
            </a:r>
            <a:r>
              <a:rPr sz="1227" spc="44" dirty="0">
                <a:latin typeface="Cambria"/>
                <a:cs typeface="Cambria"/>
              </a:rPr>
              <a:t>setting</a:t>
            </a:r>
            <a:endParaRPr sz="1227">
              <a:latin typeface="Cambria"/>
              <a:cs typeface="Cambria"/>
            </a:endParaRPr>
          </a:p>
        </p:txBody>
      </p:sp>
      <p:pic>
        <p:nvPicPr>
          <p:cNvPr id="36" name="Picture 35">
            <a:extLst>
              <a:ext uri="{FF2B5EF4-FFF2-40B4-BE49-F238E27FC236}">
                <a16:creationId xmlns:a16="http://schemas.microsoft.com/office/drawing/2014/main" id="{4EC98AD3-1BF6-4F0C-A44B-F34745F2A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537" y="251019"/>
            <a:ext cx="2290439" cy="73788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772357"/>
            <a:ext cx="9385656" cy="4012707"/>
          </a:xfrm>
        </p:spPr>
        <p:txBody>
          <a:bodyPr/>
          <a:lstStyle/>
          <a:p>
            <a:br>
              <a:rPr lang="en-US" dirty="0"/>
            </a:br>
            <a:endParaRPr lang="en-IN" dirty="0"/>
          </a:p>
        </p:txBody>
      </p:sp>
      <p:sp>
        <p:nvSpPr>
          <p:cNvPr id="3" name="Content Placeholder 2"/>
          <p:cNvSpPr>
            <a:spLocks noGrp="1"/>
          </p:cNvSpPr>
          <p:nvPr>
            <p:ph idx="1"/>
          </p:nvPr>
        </p:nvSpPr>
        <p:spPr>
          <a:xfrm>
            <a:off x="766916" y="1356852"/>
            <a:ext cx="9585624" cy="5176683"/>
          </a:xfrm>
        </p:spPr>
        <p:txBody>
          <a:bodyPr/>
          <a:lstStyle/>
          <a:p>
            <a:pPr marL="0" indent="0">
              <a:buNone/>
            </a:pPr>
            <a:endParaRPr lang="en-US" sz="1800" dirty="0"/>
          </a:p>
          <a:p>
            <a:pPr>
              <a:buNone/>
            </a:pPr>
            <a:endParaRPr lang="en-IN" sz="1800" dirty="0"/>
          </a:p>
        </p:txBody>
      </p:sp>
      <p:sp>
        <p:nvSpPr>
          <p:cNvPr id="5" name="Slide Number Placeholder 4"/>
          <p:cNvSpPr>
            <a:spLocks noGrp="1"/>
          </p:cNvSpPr>
          <p:nvPr>
            <p:ph type="sldNum" sz="quarter" idx="12"/>
          </p:nvPr>
        </p:nvSpPr>
        <p:spPr/>
        <p:txBody>
          <a:bodyPr/>
          <a:lstStyle/>
          <a:p>
            <a:fld id="{CA9F79F9-620A-454C-B44A-099229A02D1C}" type="slidenum">
              <a:rPr lang="en-IN" smtClean="0"/>
              <a:pPr/>
              <a:t>42</a:t>
            </a:fld>
            <a:endParaRPr lang="en-IN"/>
          </a:p>
        </p:txBody>
      </p:sp>
      <p:sp>
        <p:nvSpPr>
          <p:cNvPr id="9" name="TextBox 8">
            <a:extLst>
              <a:ext uri="{FF2B5EF4-FFF2-40B4-BE49-F238E27FC236}">
                <a16:creationId xmlns:a16="http://schemas.microsoft.com/office/drawing/2014/main" id="{DEB82846-CB9E-48A6-B186-E15444ED349E}"/>
              </a:ext>
            </a:extLst>
          </p:cNvPr>
          <p:cNvSpPr txBox="1"/>
          <p:nvPr/>
        </p:nvSpPr>
        <p:spPr>
          <a:xfrm>
            <a:off x="1194047" y="947644"/>
            <a:ext cx="6223246" cy="646331"/>
          </a:xfrm>
          <a:prstGeom prst="rect">
            <a:avLst/>
          </a:prstGeom>
          <a:noFill/>
        </p:spPr>
        <p:txBody>
          <a:bodyPr wrap="square">
            <a:spAutoFit/>
          </a:bodyPr>
          <a:lstStyle/>
          <a:p>
            <a:r>
              <a:rPr lang="en-IN" sz="3600" b="0" spc="-25" dirty="0">
                <a:solidFill>
                  <a:srgbClr val="FF0000"/>
                </a:solidFill>
                <a:latin typeface="Calibri"/>
                <a:cs typeface="Calibri"/>
              </a:rPr>
              <a:t>Neutral	</a:t>
            </a:r>
            <a:r>
              <a:rPr lang="en-IN" sz="3600" b="0" spc="-20" dirty="0">
                <a:solidFill>
                  <a:srgbClr val="FF0000"/>
                </a:solidFill>
                <a:latin typeface="Calibri"/>
                <a:cs typeface="Calibri"/>
              </a:rPr>
              <a:t>Grounding</a:t>
            </a:r>
            <a:endParaRPr lang="en-IN" sz="3600" dirty="0"/>
          </a:p>
        </p:txBody>
      </p:sp>
      <p:sp>
        <p:nvSpPr>
          <p:cNvPr id="10" name="TextBox 9">
            <a:extLst>
              <a:ext uri="{FF2B5EF4-FFF2-40B4-BE49-F238E27FC236}">
                <a16:creationId xmlns:a16="http://schemas.microsoft.com/office/drawing/2014/main" id="{89AC978D-1B54-473E-87C5-112DD96E0198}"/>
              </a:ext>
            </a:extLst>
          </p:cNvPr>
          <p:cNvSpPr txBox="1"/>
          <p:nvPr/>
        </p:nvSpPr>
        <p:spPr>
          <a:xfrm>
            <a:off x="1194047" y="1707670"/>
            <a:ext cx="9459157" cy="2385268"/>
          </a:xfrm>
          <a:prstGeom prst="rect">
            <a:avLst/>
          </a:prstGeom>
          <a:noFill/>
        </p:spPr>
        <p:txBody>
          <a:bodyPr wrap="square">
            <a:spAutoFit/>
          </a:bodyPr>
          <a:lstStyle/>
          <a:p>
            <a:pPr marL="285115" marR="5715" indent="-273050">
              <a:lnSpc>
                <a:spcPct val="100000"/>
              </a:lnSpc>
              <a:spcBef>
                <a:spcPts val="105"/>
              </a:spcBef>
              <a:buClr>
                <a:srgbClr val="0BD0D9"/>
              </a:buClr>
              <a:buSzPct val="94230"/>
              <a:buFont typeface="Segoe UI Symbol"/>
              <a:buChar char="⚫"/>
              <a:tabLst>
                <a:tab pos="285750" algn="l"/>
                <a:tab pos="2165985" algn="l"/>
                <a:tab pos="3411220" algn="l"/>
                <a:tab pos="4381500" algn="l"/>
                <a:tab pos="4867910" algn="l"/>
                <a:tab pos="5819140" algn="l"/>
                <a:tab pos="6544309" algn="l"/>
                <a:tab pos="7364095" algn="l"/>
              </a:tabLst>
            </a:pPr>
            <a:r>
              <a:rPr lang="en-US" sz="2400" spc="380" dirty="0">
                <a:latin typeface="Cambria"/>
                <a:cs typeface="Cambria"/>
              </a:rPr>
              <a:t>C</a:t>
            </a:r>
            <a:r>
              <a:rPr lang="en-US" sz="2400" spc="35" dirty="0">
                <a:latin typeface="Cambria"/>
                <a:cs typeface="Cambria"/>
              </a:rPr>
              <a:t>o</a:t>
            </a:r>
            <a:r>
              <a:rPr lang="en-US" sz="2400" spc="30" dirty="0">
                <a:latin typeface="Cambria"/>
                <a:cs typeface="Cambria"/>
              </a:rPr>
              <a:t>nne</a:t>
            </a:r>
            <a:r>
              <a:rPr lang="en-US" sz="2400" dirty="0">
                <a:latin typeface="Cambria"/>
                <a:cs typeface="Cambria"/>
              </a:rPr>
              <a:t>c</a:t>
            </a:r>
            <a:r>
              <a:rPr lang="en-US" sz="2400" spc="-35" dirty="0">
                <a:latin typeface="Cambria"/>
                <a:cs typeface="Cambria"/>
              </a:rPr>
              <a:t>t</a:t>
            </a:r>
            <a:r>
              <a:rPr lang="en-US" sz="2400" spc="75" dirty="0">
                <a:latin typeface="Cambria"/>
                <a:cs typeface="Cambria"/>
              </a:rPr>
              <a:t>in</a:t>
            </a:r>
            <a:r>
              <a:rPr lang="en-US" sz="2400" spc="95" dirty="0">
                <a:latin typeface="Cambria"/>
                <a:cs typeface="Cambria"/>
              </a:rPr>
              <a:t>g </a:t>
            </a:r>
            <a:r>
              <a:rPr lang="en-US" sz="2400" spc="55" dirty="0">
                <a:latin typeface="Cambria"/>
                <a:cs typeface="Cambria"/>
              </a:rPr>
              <a:t>n</a:t>
            </a:r>
            <a:r>
              <a:rPr lang="en-US" sz="2400" spc="-25" dirty="0">
                <a:latin typeface="Cambria"/>
                <a:cs typeface="Cambria"/>
              </a:rPr>
              <a:t>e</a:t>
            </a:r>
            <a:r>
              <a:rPr lang="en-US" sz="2400" spc="60" dirty="0">
                <a:latin typeface="Cambria"/>
                <a:cs typeface="Cambria"/>
              </a:rPr>
              <a:t>u</a:t>
            </a:r>
            <a:r>
              <a:rPr lang="en-US" sz="2400" spc="20" dirty="0">
                <a:latin typeface="Cambria"/>
                <a:cs typeface="Cambria"/>
              </a:rPr>
              <a:t>t</a:t>
            </a:r>
            <a:r>
              <a:rPr lang="en-US" sz="2400" spc="-10" dirty="0">
                <a:latin typeface="Cambria"/>
                <a:cs typeface="Cambria"/>
              </a:rPr>
              <a:t>r</a:t>
            </a:r>
            <a:r>
              <a:rPr lang="en-US" sz="2400" spc="-5" dirty="0">
                <a:latin typeface="Cambria"/>
                <a:cs typeface="Cambria"/>
              </a:rPr>
              <a:t>a</a:t>
            </a:r>
            <a:r>
              <a:rPr lang="en-US" sz="2400" spc="50" dirty="0">
                <a:latin typeface="Cambria"/>
                <a:cs typeface="Cambria"/>
              </a:rPr>
              <a:t>l </a:t>
            </a:r>
            <a:r>
              <a:rPr lang="en-US" sz="2400" spc="65" dirty="0">
                <a:latin typeface="Cambria"/>
                <a:cs typeface="Cambria"/>
              </a:rPr>
              <a:t>po</a:t>
            </a:r>
            <a:r>
              <a:rPr lang="en-US" sz="2400" spc="30" dirty="0">
                <a:latin typeface="Cambria"/>
                <a:cs typeface="Cambria"/>
              </a:rPr>
              <a:t>i</a:t>
            </a:r>
            <a:r>
              <a:rPr lang="en-US" sz="2400" spc="55" dirty="0">
                <a:latin typeface="Cambria"/>
                <a:cs typeface="Cambria"/>
              </a:rPr>
              <a:t>n</a:t>
            </a:r>
            <a:r>
              <a:rPr lang="en-US" sz="2400" spc="-35" dirty="0">
                <a:latin typeface="Cambria"/>
                <a:cs typeface="Cambria"/>
              </a:rPr>
              <a:t>t </a:t>
            </a:r>
            <a:r>
              <a:rPr lang="en-US" sz="2400" spc="5" dirty="0">
                <a:latin typeface="Cambria"/>
                <a:cs typeface="Cambria"/>
              </a:rPr>
              <a:t>to</a:t>
            </a:r>
            <a:r>
              <a:rPr lang="en-US" sz="2400" dirty="0">
                <a:latin typeface="Cambria"/>
                <a:cs typeface="Cambria"/>
              </a:rPr>
              <a:t>	</a:t>
            </a:r>
            <a:r>
              <a:rPr lang="en-US" sz="2400" spc="-25" dirty="0">
                <a:latin typeface="Cambria"/>
                <a:cs typeface="Cambria"/>
              </a:rPr>
              <a:t>e</a:t>
            </a:r>
            <a:r>
              <a:rPr lang="en-US" sz="2400" spc="35" dirty="0">
                <a:latin typeface="Cambria"/>
                <a:cs typeface="Cambria"/>
              </a:rPr>
              <a:t>a</a:t>
            </a:r>
            <a:r>
              <a:rPr lang="en-US" sz="2400" spc="-55" dirty="0">
                <a:latin typeface="Cambria"/>
                <a:cs typeface="Cambria"/>
              </a:rPr>
              <a:t>r</a:t>
            </a:r>
            <a:r>
              <a:rPr lang="en-US" sz="2400" spc="-35" dirty="0">
                <a:latin typeface="Cambria"/>
                <a:cs typeface="Cambria"/>
              </a:rPr>
              <a:t>t</a:t>
            </a:r>
            <a:r>
              <a:rPr lang="en-US" sz="2400" spc="80" dirty="0">
                <a:latin typeface="Cambria"/>
                <a:cs typeface="Cambria"/>
              </a:rPr>
              <a:t>h </a:t>
            </a:r>
            <a:r>
              <a:rPr lang="en-US" sz="2400" spc="-55" dirty="0">
                <a:latin typeface="Cambria"/>
                <a:cs typeface="Cambria"/>
              </a:rPr>
              <a:t>(i</a:t>
            </a:r>
            <a:r>
              <a:rPr lang="en-US" sz="2400" spc="110" dirty="0">
                <a:latin typeface="Cambria"/>
                <a:cs typeface="Cambria"/>
              </a:rPr>
              <a:t>.</a:t>
            </a:r>
            <a:r>
              <a:rPr lang="en-US" sz="2400" spc="-25" dirty="0">
                <a:latin typeface="Cambria"/>
                <a:cs typeface="Cambria"/>
              </a:rPr>
              <a:t>e</a:t>
            </a:r>
            <a:r>
              <a:rPr lang="en-US" sz="2400" spc="114" dirty="0">
                <a:latin typeface="Cambria"/>
                <a:cs typeface="Cambria"/>
              </a:rPr>
              <a:t>. </a:t>
            </a:r>
            <a:r>
              <a:rPr lang="en-US" sz="2400" spc="-15" dirty="0">
                <a:latin typeface="Cambria"/>
                <a:cs typeface="Cambria"/>
              </a:rPr>
              <a:t>s</a:t>
            </a:r>
            <a:r>
              <a:rPr lang="en-US" sz="2400" spc="45" dirty="0">
                <a:latin typeface="Cambria"/>
                <a:cs typeface="Cambria"/>
              </a:rPr>
              <a:t>o</a:t>
            </a:r>
            <a:r>
              <a:rPr lang="en-US" sz="2400" spc="35" dirty="0">
                <a:latin typeface="Cambria"/>
                <a:cs typeface="Cambria"/>
              </a:rPr>
              <a:t>i</a:t>
            </a:r>
            <a:r>
              <a:rPr lang="en-US" sz="2400" spc="45" dirty="0">
                <a:latin typeface="Cambria"/>
                <a:cs typeface="Cambria"/>
              </a:rPr>
              <a:t>l</a:t>
            </a:r>
            <a:r>
              <a:rPr lang="en-US" sz="2400" spc="-130" dirty="0">
                <a:latin typeface="Cambria"/>
                <a:cs typeface="Cambria"/>
              </a:rPr>
              <a:t>) </a:t>
            </a:r>
            <a:r>
              <a:rPr lang="en-US" sz="2400" spc="5" dirty="0">
                <a:latin typeface="Cambria"/>
                <a:cs typeface="Cambria"/>
              </a:rPr>
              <a:t>e</a:t>
            </a:r>
            <a:r>
              <a:rPr lang="en-US" sz="2400" spc="15" dirty="0">
                <a:latin typeface="Cambria"/>
                <a:cs typeface="Cambria"/>
              </a:rPr>
              <a:t>i</a:t>
            </a:r>
            <a:r>
              <a:rPr lang="en-US" sz="2400" spc="-35" dirty="0">
                <a:latin typeface="Cambria"/>
                <a:cs typeface="Cambria"/>
              </a:rPr>
              <a:t>t</a:t>
            </a:r>
            <a:r>
              <a:rPr lang="en-US" sz="2400" spc="75" dirty="0">
                <a:latin typeface="Cambria"/>
                <a:cs typeface="Cambria"/>
              </a:rPr>
              <a:t>h</a:t>
            </a:r>
            <a:r>
              <a:rPr lang="en-US" sz="2400" spc="-30" dirty="0">
                <a:latin typeface="Cambria"/>
                <a:cs typeface="Cambria"/>
              </a:rPr>
              <a:t>er  </a:t>
            </a:r>
            <a:r>
              <a:rPr lang="en-US" sz="2400" spc="30" dirty="0">
                <a:latin typeface="Cambria"/>
                <a:cs typeface="Cambria"/>
              </a:rPr>
              <a:t>directly</a:t>
            </a:r>
            <a:r>
              <a:rPr lang="en-US" sz="2400" spc="65" dirty="0">
                <a:latin typeface="Cambria"/>
                <a:cs typeface="Cambria"/>
              </a:rPr>
              <a:t> </a:t>
            </a:r>
            <a:r>
              <a:rPr lang="en-US" sz="2400" spc="-10" dirty="0">
                <a:latin typeface="Cambria"/>
                <a:cs typeface="Cambria"/>
              </a:rPr>
              <a:t>or</a:t>
            </a:r>
            <a:r>
              <a:rPr lang="en-US" sz="2400" spc="75" dirty="0">
                <a:latin typeface="Cambria"/>
                <a:cs typeface="Cambria"/>
              </a:rPr>
              <a:t> </a:t>
            </a:r>
            <a:r>
              <a:rPr lang="en-US" sz="2400" spc="35" dirty="0">
                <a:latin typeface="Cambria"/>
                <a:cs typeface="Cambria"/>
              </a:rPr>
              <a:t>some</a:t>
            </a:r>
            <a:r>
              <a:rPr lang="en-US" sz="2400" spc="75" dirty="0">
                <a:latin typeface="Cambria"/>
                <a:cs typeface="Cambria"/>
              </a:rPr>
              <a:t> </a:t>
            </a:r>
            <a:r>
              <a:rPr lang="en-US" sz="2400" spc="15" dirty="0">
                <a:latin typeface="Cambria"/>
                <a:cs typeface="Cambria"/>
              </a:rPr>
              <a:t>circuit</a:t>
            </a:r>
            <a:r>
              <a:rPr lang="en-US" sz="2400" spc="80" dirty="0">
                <a:latin typeface="Cambria"/>
                <a:cs typeface="Cambria"/>
              </a:rPr>
              <a:t> </a:t>
            </a:r>
            <a:r>
              <a:rPr lang="en-US" sz="2400" spc="20" dirty="0">
                <a:latin typeface="Cambria"/>
                <a:cs typeface="Cambria"/>
              </a:rPr>
              <a:t>element</a:t>
            </a:r>
            <a:r>
              <a:rPr lang="en-US" sz="2400" dirty="0">
                <a:latin typeface="Cambria"/>
                <a:cs typeface="Cambria"/>
              </a:rPr>
              <a:t> </a:t>
            </a:r>
            <a:r>
              <a:rPr lang="en-US" sz="2400" spc="-60" dirty="0">
                <a:latin typeface="Cambria"/>
                <a:cs typeface="Cambria"/>
              </a:rPr>
              <a:t>(</a:t>
            </a:r>
            <a:r>
              <a:rPr lang="en-US" sz="2400" spc="-75" dirty="0">
                <a:latin typeface="Cambria"/>
                <a:cs typeface="Cambria"/>
              </a:rPr>
              <a:t>e</a:t>
            </a:r>
            <a:r>
              <a:rPr lang="en-US" sz="2400" spc="110" dirty="0">
                <a:latin typeface="Cambria"/>
                <a:cs typeface="Cambria"/>
              </a:rPr>
              <a:t>.</a:t>
            </a:r>
            <a:r>
              <a:rPr lang="en-US" sz="2400" spc="160" dirty="0">
                <a:latin typeface="Cambria"/>
                <a:cs typeface="Cambria"/>
              </a:rPr>
              <a:t>g</a:t>
            </a:r>
            <a:r>
              <a:rPr lang="en-US" sz="2400" spc="114" dirty="0">
                <a:latin typeface="Cambria"/>
                <a:cs typeface="Cambria"/>
              </a:rPr>
              <a:t>.</a:t>
            </a:r>
            <a:r>
              <a:rPr lang="en-US" sz="2400" dirty="0">
                <a:latin typeface="Cambria"/>
                <a:cs typeface="Cambria"/>
              </a:rPr>
              <a:t> </a:t>
            </a:r>
            <a:r>
              <a:rPr lang="en-US" sz="2400" spc="-200" dirty="0">
                <a:latin typeface="Cambria"/>
                <a:cs typeface="Cambria"/>
              </a:rPr>
              <a:t> </a:t>
            </a:r>
            <a:r>
              <a:rPr lang="en-US" sz="2400" b="1" spc="-200" dirty="0">
                <a:solidFill>
                  <a:srgbClr val="FF0000"/>
                </a:solidFill>
                <a:latin typeface="Cambria"/>
                <a:cs typeface="Cambria"/>
              </a:rPr>
              <a:t>r</a:t>
            </a:r>
            <a:r>
              <a:rPr lang="en-US" sz="2400" b="1" spc="-75" dirty="0">
                <a:solidFill>
                  <a:srgbClr val="FF0000"/>
                </a:solidFill>
                <a:latin typeface="Cambria"/>
                <a:cs typeface="Cambria"/>
              </a:rPr>
              <a:t>e</a:t>
            </a:r>
            <a:r>
              <a:rPr lang="en-US" sz="2400" b="1" spc="-45" dirty="0">
                <a:solidFill>
                  <a:srgbClr val="FF0000"/>
                </a:solidFill>
                <a:latin typeface="Cambria"/>
                <a:cs typeface="Cambria"/>
              </a:rPr>
              <a:t>s</a:t>
            </a:r>
            <a:r>
              <a:rPr lang="en-US" sz="2400" b="1" spc="-5" dirty="0">
                <a:solidFill>
                  <a:srgbClr val="FF0000"/>
                </a:solidFill>
                <a:latin typeface="Cambria"/>
                <a:cs typeface="Cambria"/>
              </a:rPr>
              <a:t>is</a:t>
            </a:r>
            <a:r>
              <a:rPr lang="en-US" sz="2400" b="1" spc="-75" dirty="0">
                <a:solidFill>
                  <a:srgbClr val="FF0000"/>
                </a:solidFill>
                <a:latin typeface="Cambria"/>
                <a:cs typeface="Cambria"/>
              </a:rPr>
              <a:t>t</a:t>
            </a:r>
            <a:r>
              <a:rPr lang="en-US" sz="2400" b="1" spc="-114" dirty="0">
                <a:solidFill>
                  <a:srgbClr val="FF0000"/>
                </a:solidFill>
                <a:latin typeface="Cambria"/>
                <a:cs typeface="Cambria"/>
              </a:rPr>
              <a:t>a</a:t>
            </a:r>
            <a:r>
              <a:rPr lang="en-US" sz="2400" b="1" spc="25" dirty="0">
                <a:solidFill>
                  <a:srgbClr val="FF0000"/>
                </a:solidFill>
                <a:latin typeface="Cambria"/>
                <a:cs typeface="Cambria"/>
              </a:rPr>
              <a:t>n</a:t>
            </a:r>
            <a:r>
              <a:rPr lang="en-US" sz="2400" b="1" spc="-85" dirty="0">
                <a:solidFill>
                  <a:srgbClr val="FF0000"/>
                </a:solidFill>
                <a:latin typeface="Cambria"/>
                <a:cs typeface="Cambria"/>
              </a:rPr>
              <a:t>c</a:t>
            </a:r>
            <a:r>
              <a:rPr lang="en-US" sz="2400" b="1" spc="-75" dirty="0">
                <a:solidFill>
                  <a:srgbClr val="FF0000"/>
                </a:solidFill>
                <a:latin typeface="Cambria"/>
                <a:cs typeface="Cambria"/>
              </a:rPr>
              <a:t>e</a:t>
            </a:r>
            <a:r>
              <a:rPr lang="en-US" sz="2400" b="1" spc="45" dirty="0">
                <a:solidFill>
                  <a:srgbClr val="FF0000"/>
                </a:solidFill>
                <a:latin typeface="Cambria"/>
                <a:cs typeface="Cambria"/>
              </a:rPr>
              <a:t>,</a:t>
            </a:r>
            <a:r>
              <a:rPr lang="en-US" sz="2400" b="1" dirty="0">
                <a:solidFill>
                  <a:srgbClr val="FF0000"/>
                </a:solidFill>
                <a:latin typeface="Cambria"/>
                <a:cs typeface="Cambria"/>
              </a:rPr>
              <a:t> </a:t>
            </a:r>
            <a:r>
              <a:rPr lang="en-US" sz="2400" b="1" spc="-200" dirty="0">
                <a:solidFill>
                  <a:srgbClr val="FF0000"/>
                </a:solidFill>
                <a:latin typeface="Cambria"/>
                <a:cs typeface="Cambria"/>
              </a:rPr>
              <a:t> r</a:t>
            </a:r>
            <a:r>
              <a:rPr lang="en-US" sz="2400" b="1" spc="-75" dirty="0">
                <a:solidFill>
                  <a:srgbClr val="FF0000"/>
                </a:solidFill>
                <a:latin typeface="Cambria"/>
                <a:cs typeface="Cambria"/>
              </a:rPr>
              <a:t>ea</a:t>
            </a:r>
            <a:r>
              <a:rPr lang="en-US" sz="2400" b="1" spc="-85" dirty="0">
                <a:solidFill>
                  <a:srgbClr val="FF0000"/>
                </a:solidFill>
                <a:latin typeface="Cambria"/>
                <a:cs typeface="Cambria"/>
              </a:rPr>
              <a:t>c</a:t>
            </a:r>
            <a:r>
              <a:rPr lang="en-US" sz="2400" b="1" spc="-105" dirty="0">
                <a:solidFill>
                  <a:srgbClr val="FF0000"/>
                </a:solidFill>
                <a:latin typeface="Cambria"/>
                <a:cs typeface="Cambria"/>
              </a:rPr>
              <a:t>t</a:t>
            </a:r>
            <a:r>
              <a:rPr lang="en-US" sz="2400" b="1" spc="-30" dirty="0">
                <a:solidFill>
                  <a:srgbClr val="FF0000"/>
                </a:solidFill>
                <a:latin typeface="Cambria"/>
                <a:cs typeface="Cambria"/>
              </a:rPr>
              <a:t>a</a:t>
            </a:r>
            <a:r>
              <a:rPr lang="en-US" sz="2400" b="1" spc="-50" dirty="0">
                <a:solidFill>
                  <a:srgbClr val="FF0000"/>
                </a:solidFill>
                <a:latin typeface="Cambria"/>
                <a:cs typeface="Cambria"/>
              </a:rPr>
              <a:t>n</a:t>
            </a:r>
            <a:r>
              <a:rPr lang="en-US" sz="2400" b="1" spc="-70" dirty="0">
                <a:solidFill>
                  <a:srgbClr val="FF0000"/>
                </a:solidFill>
                <a:latin typeface="Cambria"/>
                <a:cs typeface="Cambria"/>
              </a:rPr>
              <a:t>c</a:t>
            </a:r>
            <a:r>
              <a:rPr lang="en-US" sz="2400" b="1" spc="-80" dirty="0">
                <a:solidFill>
                  <a:srgbClr val="FF0000"/>
                </a:solidFill>
                <a:latin typeface="Cambria"/>
                <a:cs typeface="Cambria"/>
              </a:rPr>
              <a:t>e</a:t>
            </a:r>
            <a:r>
              <a:rPr lang="en-US" sz="2400" b="1" dirty="0">
                <a:solidFill>
                  <a:srgbClr val="FF0000"/>
                </a:solidFill>
                <a:latin typeface="Cambria"/>
                <a:cs typeface="Cambria"/>
              </a:rPr>
              <a:t> </a:t>
            </a:r>
            <a:r>
              <a:rPr lang="en-US" sz="2400" b="1" spc="-185" dirty="0">
                <a:solidFill>
                  <a:srgbClr val="FF0000"/>
                </a:solidFill>
                <a:latin typeface="Cambria"/>
                <a:cs typeface="Cambria"/>
              </a:rPr>
              <a:t> </a:t>
            </a:r>
            <a:r>
              <a:rPr lang="en-US" sz="2400" b="1" spc="45" dirty="0">
                <a:solidFill>
                  <a:srgbClr val="FF0000"/>
                </a:solidFill>
                <a:latin typeface="Cambria"/>
                <a:cs typeface="Cambria"/>
              </a:rPr>
              <a:t>,</a:t>
            </a:r>
            <a:r>
              <a:rPr lang="en-US" sz="2400" b="1" dirty="0">
                <a:solidFill>
                  <a:srgbClr val="FF0000"/>
                </a:solidFill>
                <a:latin typeface="Cambria"/>
                <a:cs typeface="Cambria"/>
              </a:rPr>
              <a:t> </a:t>
            </a:r>
            <a:r>
              <a:rPr lang="en-US" sz="2400" b="1" spc="-200" dirty="0">
                <a:solidFill>
                  <a:srgbClr val="FF0000"/>
                </a:solidFill>
                <a:latin typeface="Cambria"/>
                <a:cs typeface="Cambria"/>
              </a:rPr>
              <a:t> </a:t>
            </a:r>
            <a:r>
              <a:rPr lang="en-US" sz="2400" b="1" spc="-20" dirty="0">
                <a:solidFill>
                  <a:srgbClr val="FF0000"/>
                </a:solidFill>
                <a:latin typeface="Cambria"/>
                <a:cs typeface="Cambria"/>
              </a:rPr>
              <a:t>P</a:t>
            </a:r>
            <a:r>
              <a:rPr lang="en-US" sz="2400" b="1" spc="-90" dirty="0">
                <a:solidFill>
                  <a:srgbClr val="FF0000"/>
                </a:solidFill>
                <a:latin typeface="Cambria"/>
                <a:cs typeface="Cambria"/>
              </a:rPr>
              <a:t>et</a:t>
            </a:r>
            <a:r>
              <a:rPr lang="en-US" sz="2400" b="1" spc="-140" dirty="0">
                <a:solidFill>
                  <a:srgbClr val="FF0000"/>
                </a:solidFill>
                <a:latin typeface="Cambria"/>
                <a:cs typeface="Cambria"/>
              </a:rPr>
              <a:t>e</a:t>
            </a:r>
            <a:r>
              <a:rPr lang="en-US" sz="2400" b="1" spc="-135" dirty="0">
                <a:solidFill>
                  <a:srgbClr val="FF0000"/>
                </a:solidFill>
                <a:latin typeface="Cambria"/>
                <a:cs typeface="Cambria"/>
              </a:rPr>
              <a:t>r</a:t>
            </a:r>
            <a:r>
              <a:rPr lang="en-US" sz="2400" b="1" spc="-45" dirty="0">
                <a:solidFill>
                  <a:srgbClr val="FF0000"/>
                </a:solidFill>
                <a:latin typeface="Cambria"/>
                <a:cs typeface="Cambria"/>
              </a:rPr>
              <a:t>s</a:t>
            </a:r>
            <a:r>
              <a:rPr lang="en-US" sz="2400" b="1" spc="-10" dirty="0">
                <a:solidFill>
                  <a:srgbClr val="FF0000"/>
                </a:solidFill>
                <a:latin typeface="Cambria"/>
                <a:cs typeface="Cambria"/>
              </a:rPr>
              <a:t>on</a:t>
            </a:r>
            <a:r>
              <a:rPr lang="en-US" sz="2400" b="1" dirty="0">
                <a:solidFill>
                  <a:srgbClr val="FF0000"/>
                </a:solidFill>
                <a:latin typeface="Cambria"/>
                <a:cs typeface="Cambria"/>
              </a:rPr>
              <a:t> </a:t>
            </a:r>
            <a:r>
              <a:rPr lang="en-US" sz="2400" b="1" spc="-190" dirty="0">
                <a:solidFill>
                  <a:srgbClr val="FF0000"/>
                </a:solidFill>
                <a:latin typeface="Cambria"/>
                <a:cs typeface="Cambria"/>
              </a:rPr>
              <a:t> </a:t>
            </a:r>
            <a:r>
              <a:rPr lang="en-US" sz="2400" b="1" spc="-70" dirty="0">
                <a:solidFill>
                  <a:srgbClr val="FF0000"/>
                </a:solidFill>
                <a:latin typeface="Cambria"/>
                <a:cs typeface="Cambria"/>
              </a:rPr>
              <a:t>c</a:t>
            </a:r>
            <a:r>
              <a:rPr lang="en-US" sz="2400" b="1" spc="-35" dirty="0">
                <a:solidFill>
                  <a:srgbClr val="FF0000"/>
                </a:solidFill>
                <a:latin typeface="Cambria"/>
                <a:cs typeface="Cambria"/>
              </a:rPr>
              <a:t>o</a:t>
            </a:r>
            <a:r>
              <a:rPr lang="en-US" sz="2400" b="1" spc="35" dirty="0">
                <a:solidFill>
                  <a:srgbClr val="FF0000"/>
                </a:solidFill>
                <a:latin typeface="Cambria"/>
                <a:cs typeface="Cambria"/>
              </a:rPr>
              <a:t>i</a:t>
            </a:r>
            <a:r>
              <a:rPr lang="en-US" sz="2400" b="1" spc="55" dirty="0">
                <a:solidFill>
                  <a:srgbClr val="FF0000"/>
                </a:solidFill>
                <a:latin typeface="Cambria"/>
                <a:cs typeface="Cambria"/>
              </a:rPr>
              <a:t>l </a:t>
            </a:r>
            <a:r>
              <a:rPr lang="en-US" sz="2400" spc="-30" dirty="0">
                <a:latin typeface="Cambria"/>
                <a:cs typeface="Cambria"/>
              </a:rPr>
              <a:t>et</a:t>
            </a:r>
            <a:r>
              <a:rPr lang="en-US" sz="2400" dirty="0">
                <a:latin typeface="Cambria"/>
                <a:cs typeface="Cambria"/>
              </a:rPr>
              <a:t>c</a:t>
            </a:r>
            <a:r>
              <a:rPr lang="en-US" sz="2400" spc="110" dirty="0">
                <a:latin typeface="Cambria"/>
                <a:cs typeface="Cambria"/>
              </a:rPr>
              <a:t>.</a:t>
            </a:r>
            <a:r>
              <a:rPr lang="en-US" sz="2400" spc="-95" dirty="0">
                <a:latin typeface="Cambria"/>
                <a:cs typeface="Cambria"/>
              </a:rPr>
              <a:t>)  </a:t>
            </a:r>
            <a:r>
              <a:rPr lang="en-US" sz="2400" spc="5" dirty="0">
                <a:latin typeface="Cambria"/>
                <a:cs typeface="Cambria"/>
              </a:rPr>
              <a:t>is</a:t>
            </a:r>
            <a:r>
              <a:rPr lang="en-US" sz="2400" spc="60" dirty="0">
                <a:latin typeface="Cambria"/>
                <a:cs typeface="Cambria"/>
              </a:rPr>
              <a:t> </a:t>
            </a:r>
            <a:r>
              <a:rPr lang="en-US" sz="2400" spc="40" dirty="0">
                <a:latin typeface="Cambria"/>
                <a:cs typeface="Cambria"/>
              </a:rPr>
              <a:t>called</a:t>
            </a:r>
            <a:r>
              <a:rPr lang="en-US" sz="2400" spc="80" dirty="0">
                <a:latin typeface="Cambria"/>
                <a:cs typeface="Cambria"/>
              </a:rPr>
              <a:t> </a:t>
            </a:r>
            <a:r>
              <a:rPr lang="en-US" sz="2400" b="1" spc="-45" dirty="0">
                <a:latin typeface="Cambria"/>
                <a:cs typeface="Cambria"/>
              </a:rPr>
              <a:t>neutral</a:t>
            </a:r>
            <a:r>
              <a:rPr lang="en-US" sz="2400" b="1" spc="45" dirty="0">
                <a:latin typeface="Cambria"/>
                <a:cs typeface="Cambria"/>
              </a:rPr>
              <a:t> </a:t>
            </a:r>
            <a:r>
              <a:rPr lang="en-US" sz="2400" b="1" spc="15" dirty="0">
                <a:latin typeface="Cambria"/>
                <a:cs typeface="Cambria"/>
              </a:rPr>
              <a:t>grounding.</a:t>
            </a:r>
            <a:endParaRPr lang="en-US" sz="3600" dirty="0">
              <a:latin typeface="Cambria"/>
              <a:cs typeface="Cambria"/>
            </a:endParaRPr>
          </a:p>
          <a:p>
            <a:pPr marL="285115" indent="-273050">
              <a:lnSpc>
                <a:spcPct val="100000"/>
              </a:lnSpc>
              <a:buClr>
                <a:srgbClr val="0BD0D9"/>
              </a:buClr>
              <a:buSzPct val="94230"/>
              <a:buFont typeface="Segoe UI Symbol"/>
              <a:buChar char="⚫"/>
              <a:tabLst>
                <a:tab pos="285750" algn="l"/>
              </a:tabLst>
            </a:pPr>
            <a:r>
              <a:rPr lang="en-US" sz="2400" spc="70" dirty="0">
                <a:latin typeface="Cambria"/>
                <a:cs typeface="Cambria"/>
              </a:rPr>
              <a:t>Neutral</a:t>
            </a:r>
            <a:r>
              <a:rPr lang="en-US" sz="2400" spc="45" dirty="0">
                <a:latin typeface="Cambria"/>
                <a:cs typeface="Cambria"/>
              </a:rPr>
              <a:t> </a:t>
            </a:r>
            <a:r>
              <a:rPr lang="en-US" sz="2400" spc="80" dirty="0">
                <a:latin typeface="Cambria"/>
                <a:cs typeface="Cambria"/>
              </a:rPr>
              <a:t>grounding</a:t>
            </a:r>
            <a:r>
              <a:rPr lang="en-US" sz="2400" spc="65" dirty="0">
                <a:latin typeface="Cambria"/>
                <a:cs typeface="Cambria"/>
              </a:rPr>
              <a:t> </a:t>
            </a:r>
            <a:r>
              <a:rPr lang="en-US" sz="2400" spc="50" dirty="0">
                <a:latin typeface="Cambria"/>
                <a:cs typeface="Cambria"/>
              </a:rPr>
              <a:t>provides</a:t>
            </a:r>
            <a:r>
              <a:rPr lang="en-US" sz="2400" spc="70" dirty="0">
                <a:latin typeface="Cambria"/>
                <a:cs typeface="Cambria"/>
              </a:rPr>
              <a:t> </a:t>
            </a:r>
            <a:r>
              <a:rPr lang="en-US" sz="2400" spc="15" dirty="0">
                <a:latin typeface="Cambria"/>
                <a:cs typeface="Cambria"/>
              </a:rPr>
              <a:t>protection</a:t>
            </a:r>
            <a:r>
              <a:rPr lang="en-US" sz="2400" spc="90" dirty="0">
                <a:latin typeface="Cambria"/>
                <a:cs typeface="Cambria"/>
              </a:rPr>
              <a:t> </a:t>
            </a:r>
            <a:r>
              <a:rPr lang="en-US" sz="2400" spc="5" dirty="0">
                <a:latin typeface="Cambria"/>
                <a:cs typeface="Cambria"/>
              </a:rPr>
              <a:t>to</a:t>
            </a:r>
            <a:r>
              <a:rPr lang="en-US" sz="2400" spc="70" dirty="0">
                <a:latin typeface="Cambria"/>
                <a:cs typeface="Cambria"/>
              </a:rPr>
              <a:t> </a:t>
            </a:r>
            <a:r>
              <a:rPr lang="en-US" sz="2400" spc="55" dirty="0">
                <a:latin typeface="Cambria"/>
                <a:cs typeface="Cambria"/>
              </a:rPr>
              <a:t>equipment.</a:t>
            </a:r>
            <a:endParaRPr lang="en-US" sz="2400" dirty="0">
              <a:latin typeface="Cambria"/>
              <a:cs typeface="Cambria"/>
            </a:endParaRPr>
          </a:p>
          <a:p>
            <a:pPr marL="285115" marR="6350" indent="-635">
              <a:lnSpc>
                <a:spcPct val="100000"/>
              </a:lnSpc>
              <a:spcBef>
                <a:spcPts val="625"/>
              </a:spcBef>
              <a:tabLst>
                <a:tab pos="1589405" algn="l"/>
                <a:tab pos="2533015" algn="l"/>
                <a:tab pos="3484245" algn="l"/>
                <a:tab pos="4133215" algn="l"/>
                <a:tab pos="5387340" algn="l"/>
                <a:tab pos="6241415" algn="l"/>
                <a:tab pos="6667500" algn="l"/>
              </a:tabLst>
            </a:pPr>
            <a:r>
              <a:rPr lang="en-US" sz="2400" dirty="0">
                <a:latin typeface="Cambria"/>
                <a:cs typeface="Cambria"/>
              </a:rPr>
              <a:t>(d</a:t>
            </a:r>
            <a:r>
              <a:rPr lang="en-US" sz="2400" spc="130" dirty="0">
                <a:latin typeface="Cambria"/>
                <a:cs typeface="Cambria"/>
              </a:rPr>
              <a:t>u</a:t>
            </a:r>
            <a:r>
              <a:rPr lang="en-US" sz="2400" spc="-50" dirty="0">
                <a:latin typeface="Cambria"/>
                <a:cs typeface="Cambria"/>
              </a:rPr>
              <a:t>r</a:t>
            </a:r>
            <a:r>
              <a:rPr lang="en-US" sz="2400" spc="75" dirty="0">
                <a:latin typeface="Cambria"/>
                <a:cs typeface="Cambria"/>
              </a:rPr>
              <a:t>in</a:t>
            </a:r>
            <a:r>
              <a:rPr lang="en-US" sz="2400" spc="95" dirty="0">
                <a:latin typeface="Cambria"/>
                <a:cs typeface="Cambria"/>
              </a:rPr>
              <a:t>g</a:t>
            </a:r>
            <a:r>
              <a:rPr lang="en-US" sz="2400" dirty="0">
                <a:latin typeface="Cambria"/>
                <a:cs typeface="Cambria"/>
              </a:rPr>
              <a:t>	</a:t>
            </a:r>
            <a:r>
              <a:rPr lang="en-US" sz="2400" spc="-40" dirty="0">
                <a:latin typeface="Cambria"/>
                <a:cs typeface="Cambria"/>
              </a:rPr>
              <a:t>e</a:t>
            </a:r>
            <a:r>
              <a:rPr lang="en-US" sz="2400" spc="35" dirty="0">
                <a:latin typeface="Cambria"/>
                <a:cs typeface="Cambria"/>
              </a:rPr>
              <a:t>a</a:t>
            </a:r>
            <a:r>
              <a:rPr lang="en-US" sz="2400" dirty="0">
                <a:latin typeface="Cambria"/>
                <a:cs typeface="Cambria"/>
              </a:rPr>
              <a:t>rth	</a:t>
            </a:r>
            <a:r>
              <a:rPr lang="en-US" sz="2400" spc="35" dirty="0">
                <a:latin typeface="Cambria"/>
                <a:cs typeface="Cambria"/>
              </a:rPr>
              <a:t>f</a:t>
            </a:r>
            <a:r>
              <a:rPr lang="en-US" sz="2400" spc="55" dirty="0">
                <a:latin typeface="Cambria"/>
                <a:cs typeface="Cambria"/>
              </a:rPr>
              <a:t>a</a:t>
            </a:r>
            <a:r>
              <a:rPr lang="en-US" sz="2400" spc="130" dirty="0">
                <a:latin typeface="Cambria"/>
                <a:cs typeface="Cambria"/>
              </a:rPr>
              <a:t>u</a:t>
            </a:r>
            <a:r>
              <a:rPr lang="en-US" sz="2400" dirty="0">
                <a:latin typeface="Cambria"/>
                <a:cs typeface="Cambria"/>
              </a:rPr>
              <a:t>l</a:t>
            </a:r>
            <a:r>
              <a:rPr lang="en-US" sz="2400" spc="10" dirty="0">
                <a:latin typeface="Cambria"/>
                <a:cs typeface="Cambria"/>
              </a:rPr>
              <a:t>t</a:t>
            </a:r>
            <a:r>
              <a:rPr lang="en-US" sz="2400" spc="114" dirty="0">
                <a:latin typeface="Cambria"/>
                <a:cs typeface="Cambria"/>
              </a:rPr>
              <a:t>,</a:t>
            </a:r>
            <a:r>
              <a:rPr lang="en-US" sz="2400" dirty="0">
                <a:latin typeface="Cambria"/>
                <a:cs typeface="Cambria"/>
              </a:rPr>
              <a:t>	</a:t>
            </a:r>
            <a:r>
              <a:rPr lang="en-US" sz="2400" spc="-35" dirty="0">
                <a:latin typeface="Cambria"/>
                <a:cs typeface="Cambria"/>
              </a:rPr>
              <a:t>t</a:t>
            </a:r>
            <a:r>
              <a:rPr lang="en-US" sz="2400" spc="25" dirty="0">
                <a:latin typeface="Cambria"/>
                <a:cs typeface="Cambria"/>
              </a:rPr>
              <a:t>he</a:t>
            </a:r>
            <a:r>
              <a:rPr lang="en-US" sz="2400" dirty="0">
                <a:latin typeface="Cambria"/>
                <a:cs typeface="Cambria"/>
              </a:rPr>
              <a:t>	c</a:t>
            </a:r>
            <a:r>
              <a:rPr lang="en-US" sz="2400" spc="114" dirty="0">
                <a:latin typeface="Cambria"/>
                <a:cs typeface="Cambria"/>
              </a:rPr>
              <a:t>u</a:t>
            </a:r>
            <a:r>
              <a:rPr lang="en-US" sz="2400" spc="-50" dirty="0">
                <a:latin typeface="Cambria"/>
                <a:cs typeface="Cambria"/>
              </a:rPr>
              <a:t>r</a:t>
            </a:r>
            <a:r>
              <a:rPr lang="en-US" sz="2400" spc="-60" dirty="0">
                <a:latin typeface="Cambria"/>
                <a:cs typeface="Cambria"/>
              </a:rPr>
              <a:t>r</a:t>
            </a:r>
            <a:r>
              <a:rPr lang="en-US" sz="2400" spc="-25" dirty="0">
                <a:latin typeface="Cambria"/>
                <a:cs typeface="Cambria"/>
              </a:rPr>
              <a:t>e</a:t>
            </a:r>
            <a:r>
              <a:rPr lang="en-US" sz="2400" spc="15" dirty="0">
                <a:latin typeface="Cambria"/>
                <a:cs typeface="Cambria"/>
              </a:rPr>
              <a:t>n</a:t>
            </a:r>
            <a:r>
              <a:rPr lang="en-US" sz="2400" spc="10" dirty="0">
                <a:latin typeface="Cambria"/>
                <a:cs typeface="Cambria"/>
              </a:rPr>
              <a:t>t</a:t>
            </a:r>
            <a:r>
              <a:rPr lang="en-US" sz="2400" dirty="0">
                <a:latin typeface="Cambria"/>
                <a:cs typeface="Cambria"/>
              </a:rPr>
              <a:t>	</a:t>
            </a:r>
            <a:r>
              <a:rPr lang="en-US" sz="2400" spc="70" dirty="0">
                <a:latin typeface="Cambria"/>
                <a:cs typeface="Cambria"/>
              </a:rPr>
              <a:t>p</a:t>
            </a:r>
            <a:r>
              <a:rPr lang="en-US" sz="2400" spc="75" dirty="0">
                <a:latin typeface="Cambria"/>
                <a:cs typeface="Cambria"/>
              </a:rPr>
              <a:t>a</a:t>
            </a:r>
            <a:r>
              <a:rPr lang="en-US" sz="2400" spc="-35" dirty="0">
                <a:latin typeface="Cambria"/>
                <a:cs typeface="Cambria"/>
              </a:rPr>
              <a:t>t</a:t>
            </a:r>
            <a:r>
              <a:rPr lang="en-US" sz="2400" spc="80" dirty="0">
                <a:latin typeface="Cambria"/>
                <a:cs typeface="Cambria"/>
              </a:rPr>
              <a:t>h</a:t>
            </a:r>
            <a:r>
              <a:rPr lang="en-US" sz="2400" dirty="0">
                <a:latin typeface="Cambria"/>
                <a:cs typeface="Cambria"/>
              </a:rPr>
              <a:t>	i</a:t>
            </a:r>
            <a:r>
              <a:rPr lang="en-US" sz="2400" spc="10" dirty="0">
                <a:latin typeface="Cambria"/>
                <a:cs typeface="Cambria"/>
              </a:rPr>
              <a:t>s</a:t>
            </a:r>
            <a:r>
              <a:rPr lang="en-US" sz="2400" dirty="0">
                <a:latin typeface="Cambria"/>
                <a:cs typeface="Cambria"/>
              </a:rPr>
              <a:t>	</a:t>
            </a:r>
            <a:r>
              <a:rPr lang="en-US" sz="2400" spc="45" dirty="0">
                <a:latin typeface="Cambria"/>
                <a:cs typeface="Cambria"/>
              </a:rPr>
              <a:t>co</a:t>
            </a:r>
            <a:r>
              <a:rPr lang="en-US" sz="2400" spc="90" dirty="0">
                <a:latin typeface="Cambria"/>
                <a:cs typeface="Cambria"/>
              </a:rPr>
              <a:t>m</a:t>
            </a:r>
            <a:r>
              <a:rPr lang="en-US" sz="2400" spc="105" dirty="0">
                <a:latin typeface="Cambria"/>
                <a:cs typeface="Cambria"/>
              </a:rPr>
              <a:t>p</a:t>
            </a:r>
            <a:r>
              <a:rPr lang="en-US" sz="2400" spc="50" dirty="0">
                <a:latin typeface="Cambria"/>
                <a:cs typeface="Cambria"/>
              </a:rPr>
              <a:t>l</a:t>
            </a:r>
            <a:r>
              <a:rPr lang="en-US" sz="2400" spc="-15" dirty="0">
                <a:latin typeface="Cambria"/>
                <a:cs typeface="Cambria"/>
              </a:rPr>
              <a:t>e</a:t>
            </a:r>
            <a:r>
              <a:rPr lang="en-US" sz="2400" spc="-35" dirty="0">
                <a:latin typeface="Cambria"/>
                <a:cs typeface="Cambria"/>
              </a:rPr>
              <a:t>t</a:t>
            </a:r>
            <a:r>
              <a:rPr lang="en-US" sz="2400" spc="-25" dirty="0">
                <a:latin typeface="Cambria"/>
                <a:cs typeface="Cambria"/>
              </a:rPr>
              <a:t>e</a:t>
            </a:r>
            <a:r>
              <a:rPr lang="en-US" sz="2400" spc="85" dirty="0">
                <a:latin typeface="Cambria"/>
                <a:cs typeface="Cambria"/>
              </a:rPr>
              <a:t>d  </a:t>
            </a:r>
            <a:r>
              <a:rPr lang="en-US" sz="2400" spc="5" dirty="0">
                <a:latin typeface="Cambria"/>
                <a:cs typeface="Cambria"/>
              </a:rPr>
              <a:t>neutral)</a:t>
            </a:r>
            <a:endParaRPr lang="en-US" sz="2400" dirty="0">
              <a:latin typeface="Cambria"/>
              <a:cs typeface="Cambria"/>
            </a:endParaRPr>
          </a:p>
        </p:txBody>
      </p:sp>
      <p:pic>
        <p:nvPicPr>
          <p:cNvPr id="7" name="Picture 6">
            <a:extLst>
              <a:ext uri="{FF2B5EF4-FFF2-40B4-BE49-F238E27FC236}">
                <a16:creationId xmlns:a16="http://schemas.microsoft.com/office/drawing/2014/main" id="{47C93EA1-6F31-484F-93D1-043217E790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8904480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575" y="1879155"/>
            <a:ext cx="10934114" cy="3558068"/>
          </a:xfrm>
        </p:spPr>
        <p:txBody>
          <a:bodyPr/>
          <a:lstStyle/>
          <a:p>
            <a:br>
              <a:rPr lang="en-US" dirty="0"/>
            </a:br>
            <a:endParaRPr lang="en-IN" dirty="0"/>
          </a:p>
        </p:txBody>
      </p:sp>
      <p:sp>
        <p:nvSpPr>
          <p:cNvPr id="3" name="Content Placeholder 2"/>
          <p:cNvSpPr>
            <a:spLocks noGrp="1"/>
          </p:cNvSpPr>
          <p:nvPr>
            <p:ph idx="1"/>
          </p:nvPr>
        </p:nvSpPr>
        <p:spPr>
          <a:xfrm>
            <a:off x="765174" y="2031555"/>
            <a:ext cx="11264068" cy="5176683"/>
          </a:xfrm>
        </p:spPr>
        <p:txBody>
          <a:bodyPr/>
          <a:lstStyle/>
          <a:p>
            <a:pPr marL="0" indent="0">
              <a:buNone/>
            </a:pPr>
            <a:endParaRPr lang="en-US" sz="1800" dirty="0"/>
          </a:p>
          <a:p>
            <a:pPr>
              <a:buNone/>
            </a:pPr>
            <a:endParaRPr lang="en-IN" sz="1800" dirty="0"/>
          </a:p>
        </p:txBody>
      </p:sp>
      <p:sp>
        <p:nvSpPr>
          <p:cNvPr id="5" name="Slide Number Placeholder 4"/>
          <p:cNvSpPr>
            <a:spLocks noGrp="1"/>
          </p:cNvSpPr>
          <p:nvPr>
            <p:ph type="sldNum" sz="quarter" idx="12"/>
          </p:nvPr>
        </p:nvSpPr>
        <p:spPr/>
        <p:txBody>
          <a:bodyPr/>
          <a:lstStyle/>
          <a:p>
            <a:fld id="{CA9F79F9-620A-454C-B44A-099229A02D1C}" type="slidenum">
              <a:rPr lang="en-IN" smtClean="0"/>
              <a:pPr/>
              <a:t>43</a:t>
            </a:fld>
            <a:endParaRPr lang="en-IN"/>
          </a:p>
        </p:txBody>
      </p:sp>
      <p:sp>
        <p:nvSpPr>
          <p:cNvPr id="4" name="AutoShape 2" descr="a) Resistance per unit length(R) cont…&#10;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 name="AutoShape 4" descr="a) Resistance per unit length(R) cont…&#10;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AutoShape 6" descr="a) Resistance per unit length(R) cont…&#10;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AutoShape 8" descr="a) Resistance per unit length(R) cont…&#10;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 name="AutoShape 10" descr="a) Resistance per unit length(R) cont…&#10; "/>
          <p:cNvSpPr>
            <a:spLocks noChangeAspect="1" noChangeArrowheads="1"/>
          </p:cNvSpPr>
          <p:nvPr/>
        </p:nvSpPr>
        <p:spPr bwMode="auto">
          <a:xfrm>
            <a:off x="765174" y="465137"/>
            <a:ext cx="4187825"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 name="AutoShape 12" descr="a) Resistance per unit length(R) cont…&#10; "/>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 name="TextBox 13">
            <a:extLst>
              <a:ext uri="{FF2B5EF4-FFF2-40B4-BE49-F238E27FC236}">
                <a16:creationId xmlns:a16="http://schemas.microsoft.com/office/drawing/2014/main" id="{0A31AA4F-20BD-4754-B897-6EBB8C1568C9}"/>
              </a:ext>
            </a:extLst>
          </p:cNvPr>
          <p:cNvSpPr txBox="1"/>
          <p:nvPr/>
        </p:nvSpPr>
        <p:spPr>
          <a:xfrm>
            <a:off x="1060357" y="1356852"/>
            <a:ext cx="6343094" cy="369332"/>
          </a:xfrm>
          <a:prstGeom prst="rect">
            <a:avLst/>
          </a:prstGeom>
          <a:noFill/>
        </p:spPr>
        <p:txBody>
          <a:bodyPr wrap="square">
            <a:spAutoFit/>
          </a:bodyPr>
          <a:lstStyle/>
          <a:p>
            <a:r>
              <a:rPr lang="en-IN" sz="1800" b="1" spc="135" dirty="0">
                <a:latin typeface="Cambria"/>
                <a:cs typeface="Cambria"/>
              </a:rPr>
              <a:t>Advantages</a:t>
            </a:r>
            <a:r>
              <a:rPr lang="en-IN" sz="1800" b="1" spc="110" dirty="0">
                <a:latin typeface="Cambria"/>
                <a:cs typeface="Cambria"/>
              </a:rPr>
              <a:t> </a:t>
            </a:r>
            <a:r>
              <a:rPr lang="en-IN" sz="1800" b="1" spc="85" dirty="0">
                <a:latin typeface="Cambria"/>
                <a:cs typeface="Cambria"/>
              </a:rPr>
              <a:t>of</a:t>
            </a:r>
            <a:r>
              <a:rPr lang="en-IN" sz="1800" b="1" spc="140" dirty="0">
                <a:latin typeface="Cambria"/>
                <a:cs typeface="Cambria"/>
              </a:rPr>
              <a:t> </a:t>
            </a:r>
            <a:r>
              <a:rPr lang="en-IN" sz="1800" b="1" spc="105" dirty="0">
                <a:latin typeface="Cambria"/>
                <a:cs typeface="Cambria"/>
              </a:rPr>
              <a:t>Neutral	</a:t>
            </a:r>
            <a:r>
              <a:rPr lang="en-IN" sz="1800" b="1" spc="160" dirty="0">
                <a:latin typeface="Cambria"/>
                <a:cs typeface="Cambria"/>
              </a:rPr>
              <a:t>Grounding</a:t>
            </a:r>
            <a:endParaRPr lang="en-IN" b="1" dirty="0"/>
          </a:p>
        </p:txBody>
      </p:sp>
      <p:sp>
        <p:nvSpPr>
          <p:cNvPr id="16" name="TextBox 15">
            <a:extLst>
              <a:ext uri="{FF2B5EF4-FFF2-40B4-BE49-F238E27FC236}">
                <a16:creationId xmlns:a16="http://schemas.microsoft.com/office/drawing/2014/main" id="{6A417C2D-842A-4A3A-A866-00DECD23A34D}"/>
              </a:ext>
            </a:extLst>
          </p:cNvPr>
          <p:cNvSpPr txBox="1"/>
          <p:nvPr/>
        </p:nvSpPr>
        <p:spPr>
          <a:xfrm>
            <a:off x="1278385" y="2313098"/>
            <a:ext cx="10750857" cy="2765822"/>
          </a:xfrm>
          <a:prstGeom prst="rect">
            <a:avLst/>
          </a:prstGeom>
          <a:noFill/>
        </p:spPr>
        <p:txBody>
          <a:bodyPr wrap="square">
            <a:spAutoFit/>
          </a:bodyPr>
          <a:lstStyle/>
          <a:p>
            <a:pPr marL="287020" marR="5080" indent="-274320">
              <a:lnSpc>
                <a:spcPts val="2810"/>
              </a:lnSpc>
              <a:spcBef>
                <a:spcPts val="455"/>
              </a:spcBef>
              <a:buAutoNum type="romanLcParenBoth"/>
              <a:tabLst>
                <a:tab pos="467359" algn="l"/>
                <a:tab pos="467995" algn="l"/>
                <a:tab pos="1537970" algn="l"/>
                <a:tab pos="1878330" algn="l"/>
                <a:tab pos="2306320" algn="l"/>
                <a:tab pos="2903855" algn="l"/>
                <a:tab pos="3254375" algn="l"/>
                <a:tab pos="4139565" algn="l"/>
                <a:tab pos="5271770" algn="l"/>
                <a:tab pos="5793105" algn="l"/>
                <a:tab pos="6411595" algn="l"/>
                <a:tab pos="7545705" algn="l"/>
                <a:tab pos="8227059" algn="l"/>
              </a:tabLst>
            </a:pPr>
            <a:r>
              <a:rPr lang="en-US" sz="1800" spc="185" dirty="0">
                <a:latin typeface="Cambria"/>
                <a:cs typeface="Cambria"/>
              </a:rPr>
              <a:t>V</a:t>
            </a:r>
            <a:r>
              <a:rPr lang="en-US" sz="1800" spc="155" dirty="0">
                <a:latin typeface="Cambria"/>
                <a:cs typeface="Cambria"/>
              </a:rPr>
              <a:t>o</a:t>
            </a:r>
            <a:r>
              <a:rPr lang="en-US" sz="1800" spc="45" dirty="0">
                <a:latin typeface="Cambria"/>
                <a:cs typeface="Cambria"/>
              </a:rPr>
              <a:t>l</a:t>
            </a:r>
            <a:r>
              <a:rPr lang="en-US" sz="1800" dirty="0">
                <a:latin typeface="Cambria"/>
                <a:cs typeface="Cambria"/>
              </a:rPr>
              <a:t>ta</a:t>
            </a:r>
            <a:r>
              <a:rPr lang="en-US" sz="1800" spc="160" dirty="0">
                <a:latin typeface="Cambria"/>
                <a:cs typeface="Cambria"/>
              </a:rPr>
              <a:t>g</a:t>
            </a:r>
            <a:r>
              <a:rPr lang="en-US" sz="1800" spc="-25" dirty="0">
                <a:latin typeface="Cambria"/>
                <a:cs typeface="Cambria"/>
              </a:rPr>
              <a:t>e</a:t>
            </a:r>
            <a:r>
              <a:rPr lang="en-US" sz="1800" spc="-15" dirty="0">
                <a:latin typeface="Cambria"/>
                <a:cs typeface="Cambria"/>
              </a:rPr>
              <a:t>s</a:t>
            </a:r>
            <a:r>
              <a:rPr lang="en-US" sz="1800" dirty="0">
                <a:latin typeface="Cambria"/>
                <a:cs typeface="Cambria"/>
              </a:rPr>
              <a:t>	</a:t>
            </a:r>
            <a:r>
              <a:rPr lang="en-US" sz="1800" spc="70" dirty="0">
                <a:latin typeface="Cambria"/>
                <a:cs typeface="Cambria"/>
              </a:rPr>
              <a:t>o</a:t>
            </a:r>
            <a:r>
              <a:rPr lang="en-US" sz="1800" spc="40" dirty="0">
                <a:latin typeface="Cambria"/>
                <a:cs typeface="Cambria"/>
              </a:rPr>
              <a:t>f</a:t>
            </a:r>
            <a:r>
              <a:rPr lang="en-US" sz="1800" dirty="0">
                <a:latin typeface="Cambria"/>
                <a:cs typeface="Cambria"/>
              </a:rPr>
              <a:t>	</a:t>
            </a:r>
            <a:r>
              <a:rPr lang="en-US" sz="1800" spc="-35" dirty="0">
                <a:latin typeface="Cambria"/>
                <a:cs typeface="Cambria"/>
              </a:rPr>
              <a:t>t</a:t>
            </a:r>
            <a:r>
              <a:rPr lang="en-US" sz="1800" spc="25" dirty="0">
                <a:latin typeface="Cambria"/>
                <a:cs typeface="Cambria"/>
              </a:rPr>
              <a:t>he</a:t>
            </a:r>
            <a:r>
              <a:rPr lang="en-US" sz="1800" dirty="0">
                <a:latin typeface="Cambria"/>
                <a:cs typeface="Cambria"/>
              </a:rPr>
              <a:t>	</a:t>
            </a:r>
            <a:r>
              <a:rPr lang="en-US" sz="1800" spc="25" dirty="0">
                <a:latin typeface="Cambria"/>
                <a:cs typeface="Cambria"/>
              </a:rPr>
              <a:t>he</a:t>
            </a:r>
            <a:r>
              <a:rPr lang="en-US" sz="1800" spc="35" dirty="0">
                <a:latin typeface="Cambria"/>
                <a:cs typeface="Cambria"/>
              </a:rPr>
              <a:t>a</a:t>
            </a:r>
            <a:r>
              <a:rPr lang="en-US" sz="1800" dirty="0">
                <a:latin typeface="Cambria"/>
                <a:cs typeface="Cambria"/>
              </a:rPr>
              <a:t>l</a:t>
            </a:r>
            <a:r>
              <a:rPr lang="en-US" sz="1800" spc="10" dirty="0">
                <a:latin typeface="Cambria"/>
                <a:cs typeface="Cambria"/>
              </a:rPr>
              <a:t>t</a:t>
            </a:r>
            <a:r>
              <a:rPr lang="en-US" sz="1800" spc="105" dirty="0">
                <a:latin typeface="Cambria"/>
                <a:cs typeface="Cambria"/>
              </a:rPr>
              <a:t>h</a:t>
            </a:r>
            <a:r>
              <a:rPr lang="en-US" sz="1800" spc="100" dirty="0">
                <a:latin typeface="Cambria"/>
                <a:cs typeface="Cambria"/>
              </a:rPr>
              <a:t>y</a:t>
            </a:r>
            <a:r>
              <a:rPr lang="en-US" sz="1800" dirty="0">
                <a:latin typeface="Cambria"/>
                <a:cs typeface="Cambria"/>
              </a:rPr>
              <a:t>	</a:t>
            </a:r>
            <a:r>
              <a:rPr lang="en-US" sz="1800" spc="105" dirty="0">
                <a:latin typeface="Cambria"/>
                <a:cs typeface="Cambria"/>
              </a:rPr>
              <a:t>p</a:t>
            </a:r>
            <a:r>
              <a:rPr lang="en-US" sz="1800" spc="75" dirty="0">
                <a:latin typeface="Cambria"/>
                <a:cs typeface="Cambria"/>
              </a:rPr>
              <a:t>h</a:t>
            </a:r>
            <a:r>
              <a:rPr lang="en-US" sz="1800" spc="35" dirty="0">
                <a:latin typeface="Cambria"/>
                <a:cs typeface="Cambria"/>
              </a:rPr>
              <a:t>a</a:t>
            </a:r>
            <a:r>
              <a:rPr lang="en-US" sz="1800" spc="-20" dirty="0">
                <a:latin typeface="Cambria"/>
                <a:cs typeface="Cambria"/>
              </a:rPr>
              <a:t>ses</a:t>
            </a:r>
            <a:r>
              <a:rPr lang="en-US" sz="1800" dirty="0">
                <a:latin typeface="Cambria"/>
                <a:cs typeface="Cambria"/>
              </a:rPr>
              <a:t>	</a:t>
            </a:r>
            <a:r>
              <a:rPr lang="en-US" sz="1800" spc="100" dirty="0">
                <a:latin typeface="Cambria"/>
                <a:cs typeface="Cambria"/>
              </a:rPr>
              <a:t>d</a:t>
            </a:r>
            <a:r>
              <a:rPr lang="en-US" sz="1800" spc="90" dirty="0">
                <a:latin typeface="Cambria"/>
                <a:cs typeface="Cambria"/>
              </a:rPr>
              <a:t>o</a:t>
            </a:r>
            <a:r>
              <a:rPr lang="en-US" spc="90" dirty="0">
                <a:latin typeface="Cambria"/>
                <a:cs typeface="Cambria"/>
              </a:rPr>
              <a:t> </a:t>
            </a:r>
            <a:r>
              <a:rPr lang="en-US" sz="1800" spc="55" dirty="0">
                <a:latin typeface="Cambria"/>
                <a:cs typeface="Cambria"/>
              </a:rPr>
              <a:t>n</a:t>
            </a:r>
            <a:r>
              <a:rPr lang="en-US" sz="1800" dirty="0">
                <a:latin typeface="Cambria"/>
                <a:cs typeface="Cambria"/>
              </a:rPr>
              <a:t>ot</a:t>
            </a:r>
            <a:r>
              <a:rPr lang="en-US" dirty="0">
                <a:latin typeface="Cambria"/>
                <a:cs typeface="Cambria"/>
              </a:rPr>
              <a:t> </a:t>
            </a:r>
            <a:r>
              <a:rPr lang="en-US" sz="1800" spc="25" dirty="0">
                <a:latin typeface="Cambria"/>
                <a:cs typeface="Cambria"/>
              </a:rPr>
              <a:t>ex</a:t>
            </a:r>
            <a:r>
              <a:rPr lang="en-US" sz="1800" spc="10" dirty="0">
                <a:latin typeface="Cambria"/>
                <a:cs typeface="Cambria"/>
              </a:rPr>
              <a:t>c</a:t>
            </a:r>
            <a:r>
              <a:rPr lang="en-US" sz="1800" spc="35" dirty="0">
                <a:latin typeface="Cambria"/>
                <a:cs typeface="Cambria"/>
              </a:rPr>
              <a:t>eed</a:t>
            </a:r>
            <a:r>
              <a:rPr lang="en-US" sz="1800" dirty="0">
                <a:latin typeface="Cambria"/>
                <a:cs typeface="Cambria"/>
              </a:rPr>
              <a:t>	</a:t>
            </a:r>
            <a:r>
              <a:rPr lang="en-US" sz="1800" spc="25" dirty="0">
                <a:latin typeface="Cambria"/>
                <a:cs typeface="Cambria"/>
              </a:rPr>
              <a:t>lin</a:t>
            </a:r>
            <a:r>
              <a:rPr lang="en-US" sz="1800" spc="40" dirty="0">
                <a:latin typeface="Cambria"/>
                <a:cs typeface="Cambria"/>
              </a:rPr>
              <a:t>e</a:t>
            </a:r>
            <a:r>
              <a:rPr lang="en-US" sz="1800" dirty="0">
                <a:latin typeface="Cambria"/>
                <a:cs typeface="Cambria"/>
              </a:rPr>
              <a:t>	to  </a:t>
            </a:r>
            <a:r>
              <a:rPr lang="en-US" sz="1800" spc="80" dirty="0">
                <a:latin typeface="Cambria"/>
                <a:cs typeface="Cambria"/>
              </a:rPr>
              <a:t>ground	</a:t>
            </a:r>
            <a:r>
              <a:rPr lang="en-US" sz="1800" spc="45" dirty="0">
                <a:latin typeface="Cambria"/>
                <a:cs typeface="Cambria"/>
              </a:rPr>
              <a:t>voltage </a:t>
            </a:r>
            <a:r>
              <a:rPr lang="en-US" sz="1800" spc="60" dirty="0">
                <a:latin typeface="Cambria"/>
                <a:cs typeface="Cambria"/>
              </a:rPr>
              <a:t>i.e.</a:t>
            </a:r>
            <a:r>
              <a:rPr lang="en-US" sz="1800" spc="80" dirty="0">
                <a:latin typeface="Cambria"/>
                <a:cs typeface="Cambria"/>
              </a:rPr>
              <a:t> </a:t>
            </a:r>
            <a:r>
              <a:rPr lang="en-US" sz="1800" spc="35" dirty="0">
                <a:latin typeface="Cambria"/>
                <a:cs typeface="Cambria"/>
              </a:rPr>
              <a:t>they</a:t>
            </a:r>
            <a:r>
              <a:rPr lang="en-US" sz="1800" spc="80" dirty="0">
                <a:latin typeface="Cambria"/>
                <a:cs typeface="Cambria"/>
              </a:rPr>
              <a:t> </a:t>
            </a:r>
            <a:r>
              <a:rPr lang="en-US" sz="1800" spc="30" dirty="0">
                <a:latin typeface="Cambria"/>
                <a:cs typeface="Cambria"/>
              </a:rPr>
              <a:t>remain</a:t>
            </a:r>
            <a:r>
              <a:rPr lang="en-US" sz="1800" spc="70" dirty="0">
                <a:latin typeface="Cambria"/>
                <a:cs typeface="Cambria"/>
              </a:rPr>
              <a:t> </a:t>
            </a:r>
            <a:r>
              <a:rPr lang="en-US" sz="1800" spc="30" dirty="0">
                <a:latin typeface="Cambria"/>
                <a:cs typeface="Cambria"/>
              </a:rPr>
              <a:t>nearly</a:t>
            </a:r>
            <a:r>
              <a:rPr lang="en-US" sz="1800" spc="65" dirty="0">
                <a:latin typeface="Cambria"/>
                <a:cs typeface="Cambria"/>
              </a:rPr>
              <a:t> </a:t>
            </a:r>
            <a:r>
              <a:rPr lang="en-US" sz="1800" spc="25" dirty="0">
                <a:latin typeface="Cambria"/>
                <a:cs typeface="Cambria"/>
              </a:rPr>
              <a:t>constant.</a:t>
            </a:r>
            <a:endParaRPr lang="en-US" dirty="0">
              <a:latin typeface="Cambria"/>
              <a:cs typeface="Cambria"/>
            </a:endParaRPr>
          </a:p>
          <a:p>
            <a:pPr marL="287020" marR="5080" indent="-274320">
              <a:lnSpc>
                <a:spcPts val="2810"/>
              </a:lnSpc>
              <a:spcBef>
                <a:spcPts val="455"/>
              </a:spcBef>
              <a:buAutoNum type="romanLcParenBoth"/>
              <a:tabLst>
                <a:tab pos="467359" algn="l"/>
                <a:tab pos="467995" algn="l"/>
                <a:tab pos="1537970" algn="l"/>
                <a:tab pos="1878330" algn="l"/>
                <a:tab pos="2306320" algn="l"/>
                <a:tab pos="2903855" algn="l"/>
                <a:tab pos="3254375" algn="l"/>
                <a:tab pos="4139565" algn="l"/>
                <a:tab pos="5271770" algn="l"/>
                <a:tab pos="5793105" algn="l"/>
                <a:tab pos="6411595" algn="l"/>
                <a:tab pos="7545705" algn="l"/>
                <a:tab pos="8227059" algn="l"/>
              </a:tabLst>
            </a:pPr>
            <a:r>
              <a:rPr lang="en-US" sz="1800" spc="50" dirty="0">
                <a:latin typeface="Cambria"/>
                <a:cs typeface="Cambria"/>
              </a:rPr>
              <a:t> T</a:t>
            </a:r>
            <a:r>
              <a:rPr lang="en-US" sz="1800" spc="25" dirty="0">
                <a:latin typeface="Cambria"/>
                <a:cs typeface="Cambria"/>
              </a:rPr>
              <a:t>he</a:t>
            </a:r>
            <a:r>
              <a:rPr lang="en-US" spc="25" dirty="0">
                <a:latin typeface="Cambria"/>
                <a:cs typeface="Cambria"/>
              </a:rPr>
              <a:t> </a:t>
            </a:r>
            <a:r>
              <a:rPr lang="en-US" sz="1800" spc="80" dirty="0">
                <a:latin typeface="Cambria"/>
                <a:cs typeface="Cambria"/>
              </a:rPr>
              <a:t>hi</a:t>
            </a:r>
            <a:r>
              <a:rPr lang="en-US" sz="1800" spc="105" dirty="0">
                <a:latin typeface="Cambria"/>
                <a:cs typeface="Cambria"/>
              </a:rPr>
              <a:t>g</a:t>
            </a:r>
            <a:r>
              <a:rPr lang="en-US" sz="1800" spc="80" dirty="0">
                <a:latin typeface="Cambria"/>
                <a:cs typeface="Cambria"/>
              </a:rPr>
              <a:t>h</a:t>
            </a:r>
            <a:r>
              <a:rPr lang="en-US" sz="1800" dirty="0">
                <a:latin typeface="Cambria"/>
                <a:cs typeface="Cambria"/>
              </a:rPr>
              <a:t>	</a:t>
            </a:r>
            <a:r>
              <a:rPr lang="en-US" sz="1800" spc="105" dirty="0">
                <a:latin typeface="Cambria"/>
                <a:cs typeface="Cambria"/>
              </a:rPr>
              <a:t>vo</a:t>
            </a:r>
            <a:r>
              <a:rPr lang="en-US" sz="1800" spc="45" dirty="0">
                <a:latin typeface="Cambria"/>
                <a:cs typeface="Cambria"/>
              </a:rPr>
              <a:t>l</a:t>
            </a:r>
            <a:r>
              <a:rPr lang="en-US" sz="1800" spc="-20" dirty="0">
                <a:latin typeface="Cambria"/>
                <a:cs typeface="Cambria"/>
              </a:rPr>
              <a:t>t</a:t>
            </a:r>
            <a:r>
              <a:rPr lang="en-US" sz="1800" spc="60" dirty="0">
                <a:latin typeface="Cambria"/>
                <a:cs typeface="Cambria"/>
              </a:rPr>
              <a:t>ag</a:t>
            </a:r>
            <a:r>
              <a:rPr lang="en-US" sz="1800" spc="55" dirty="0">
                <a:latin typeface="Cambria"/>
                <a:cs typeface="Cambria"/>
              </a:rPr>
              <a:t>e</a:t>
            </a:r>
            <a:r>
              <a:rPr lang="en-US" sz="1800" spc="-15" dirty="0">
                <a:latin typeface="Cambria"/>
                <a:cs typeface="Cambria"/>
              </a:rPr>
              <a:t>s</a:t>
            </a:r>
            <a:r>
              <a:rPr lang="en-US" spc="-15" dirty="0">
                <a:latin typeface="Cambria"/>
                <a:cs typeface="Cambria"/>
              </a:rPr>
              <a:t> </a:t>
            </a:r>
            <a:r>
              <a:rPr lang="en-US" sz="1800" spc="150" dirty="0">
                <a:latin typeface="Cambria"/>
                <a:cs typeface="Cambria"/>
              </a:rPr>
              <a:t>d</a:t>
            </a:r>
            <a:r>
              <a:rPr lang="en-US" sz="1800" spc="55" dirty="0">
                <a:latin typeface="Cambria"/>
                <a:cs typeface="Cambria"/>
              </a:rPr>
              <a:t>ue</a:t>
            </a:r>
            <a:r>
              <a:rPr lang="en-US" sz="1800" dirty="0">
                <a:latin typeface="Cambria"/>
                <a:cs typeface="Cambria"/>
              </a:rPr>
              <a:t>	</a:t>
            </a:r>
            <a:r>
              <a:rPr lang="en-US" sz="1800" spc="5" dirty="0">
                <a:latin typeface="Cambria"/>
                <a:cs typeface="Cambria"/>
              </a:rPr>
              <a:t>to</a:t>
            </a:r>
            <a:r>
              <a:rPr lang="en-US" sz="1800" dirty="0">
                <a:latin typeface="Cambria"/>
                <a:cs typeface="Cambria"/>
              </a:rPr>
              <a:t>	</a:t>
            </a:r>
            <a:r>
              <a:rPr lang="en-US" sz="1800" spc="35" dirty="0">
                <a:latin typeface="Cambria"/>
                <a:cs typeface="Cambria"/>
              </a:rPr>
              <a:t>a</a:t>
            </a:r>
            <a:r>
              <a:rPr lang="en-US" sz="1800" spc="-50" dirty="0">
                <a:latin typeface="Cambria"/>
                <a:cs typeface="Cambria"/>
              </a:rPr>
              <a:t>r</a:t>
            </a:r>
            <a:r>
              <a:rPr lang="en-US" sz="1800" dirty="0">
                <a:latin typeface="Cambria"/>
                <a:cs typeface="Cambria"/>
              </a:rPr>
              <a:t>c</a:t>
            </a:r>
            <a:r>
              <a:rPr lang="en-US" sz="1800" spc="75" dirty="0">
                <a:latin typeface="Cambria"/>
                <a:cs typeface="Cambria"/>
              </a:rPr>
              <a:t>in</a:t>
            </a:r>
            <a:r>
              <a:rPr lang="en-US" sz="1800" spc="95" dirty="0">
                <a:latin typeface="Cambria"/>
                <a:cs typeface="Cambria"/>
              </a:rPr>
              <a:t>g</a:t>
            </a:r>
            <a:r>
              <a:rPr lang="en-US" sz="1800" dirty="0">
                <a:latin typeface="Cambria"/>
                <a:cs typeface="Cambria"/>
              </a:rPr>
              <a:t>	</a:t>
            </a:r>
            <a:r>
              <a:rPr lang="en-US" sz="1800" spc="160" dirty="0">
                <a:latin typeface="Cambria"/>
                <a:cs typeface="Cambria"/>
              </a:rPr>
              <a:t>g</a:t>
            </a:r>
            <a:r>
              <a:rPr lang="en-US" sz="1800" spc="-5" dirty="0">
                <a:latin typeface="Cambria"/>
                <a:cs typeface="Cambria"/>
              </a:rPr>
              <a:t>r</a:t>
            </a:r>
            <a:r>
              <a:rPr lang="en-US" sz="1800" spc="-15" dirty="0">
                <a:latin typeface="Cambria"/>
                <a:cs typeface="Cambria"/>
              </a:rPr>
              <a:t>o</a:t>
            </a:r>
            <a:r>
              <a:rPr lang="en-US" sz="1800" spc="95" dirty="0">
                <a:latin typeface="Cambria"/>
                <a:cs typeface="Cambria"/>
              </a:rPr>
              <a:t>u</a:t>
            </a:r>
            <a:r>
              <a:rPr lang="en-US" sz="1800" spc="80" dirty="0">
                <a:latin typeface="Cambria"/>
                <a:cs typeface="Cambria"/>
              </a:rPr>
              <a:t>n</a:t>
            </a:r>
            <a:r>
              <a:rPr lang="en-US" sz="1800" spc="150" dirty="0">
                <a:latin typeface="Cambria"/>
                <a:cs typeface="Cambria"/>
              </a:rPr>
              <a:t>d</a:t>
            </a:r>
            <a:r>
              <a:rPr lang="en-US" sz="1800" spc="-15" dirty="0">
                <a:latin typeface="Cambria"/>
                <a:cs typeface="Cambria"/>
              </a:rPr>
              <a:t>s</a:t>
            </a:r>
            <a:r>
              <a:rPr lang="en-US" spc="-15" dirty="0">
                <a:latin typeface="Cambria"/>
                <a:cs typeface="Cambria"/>
              </a:rPr>
              <a:t> </a:t>
            </a:r>
            <a:r>
              <a:rPr lang="en-US" sz="1800" spc="35" dirty="0">
                <a:latin typeface="Cambria"/>
                <a:cs typeface="Cambria"/>
              </a:rPr>
              <a:t>a</a:t>
            </a:r>
            <a:r>
              <a:rPr lang="en-US" sz="1800" spc="-40" dirty="0">
                <a:latin typeface="Cambria"/>
                <a:cs typeface="Cambria"/>
              </a:rPr>
              <a:t>re  </a:t>
            </a:r>
            <a:r>
              <a:rPr lang="en-US" sz="1800" spc="45" dirty="0">
                <a:latin typeface="Cambria"/>
                <a:cs typeface="Cambria"/>
              </a:rPr>
              <a:t>eliminated.</a:t>
            </a:r>
            <a:endParaRPr lang="en-US" sz="1800" dirty="0">
              <a:latin typeface="Cambria"/>
              <a:cs typeface="Cambria"/>
            </a:endParaRPr>
          </a:p>
          <a:p>
            <a:pPr marL="603885" indent="-591820">
              <a:lnSpc>
                <a:spcPct val="100000"/>
              </a:lnSpc>
              <a:spcBef>
                <a:spcPts val="265"/>
              </a:spcBef>
              <a:buAutoNum type="romanLcParenBoth"/>
              <a:tabLst>
                <a:tab pos="604520" algn="l"/>
              </a:tabLst>
            </a:pPr>
            <a:r>
              <a:rPr lang="en-US" sz="1800" spc="70" dirty="0">
                <a:latin typeface="Cambria"/>
                <a:cs typeface="Cambria"/>
              </a:rPr>
              <a:t>Life </a:t>
            </a:r>
            <a:r>
              <a:rPr lang="en-US" sz="1800" spc="55" dirty="0">
                <a:latin typeface="Cambria"/>
                <a:cs typeface="Cambria"/>
              </a:rPr>
              <a:t>of</a:t>
            </a:r>
            <a:r>
              <a:rPr lang="en-US" sz="1800" spc="65" dirty="0">
                <a:latin typeface="Cambria"/>
                <a:cs typeface="Cambria"/>
              </a:rPr>
              <a:t> </a:t>
            </a:r>
            <a:r>
              <a:rPr lang="en-US" sz="1800" spc="35" dirty="0">
                <a:latin typeface="Cambria"/>
                <a:cs typeface="Cambria"/>
              </a:rPr>
              <a:t>insulation</a:t>
            </a:r>
            <a:r>
              <a:rPr lang="en-US" sz="1800" spc="80" dirty="0">
                <a:latin typeface="Cambria"/>
                <a:cs typeface="Cambria"/>
              </a:rPr>
              <a:t> </a:t>
            </a:r>
            <a:r>
              <a:rPr lang="en-US" sz="1800" spc="5" dirty="0">
                <a:latin typeface="Cambria"/>
                <a:cs typeface="Cambria"/>
              </a:rPr>
              <a:t>is</a:t>
            </a:r>
            <a:r>
              <a:rPr lang="en-US" sz="1800" spc="70" dirty="0">
                <a:latin typeface="Cambria"/>
                <a:cs typeface="Cambria"/>
              </a:rPr>
              <a:t> </a:t>
            </a:r>
            <a:r>
              <a:rPr lang="en-US" sz="1800" spc="80" dirty="0">
                <a:latin typeface="Cambria"/>
                <a:cs typeface="Cambria"/>
              </a:rPr>
              <a:t>long.</a:t>
            </a:r>
            <a:endParaRPr lang="en-US" sz="1800" dirty="0">
              <a:latin typeface="Cambria"/>
              <a:cs typeface="Cambria"/>
            </a:endParaRPr>
          </a:p>
          <a:p>
            <a:pPr marL="596265" indent="-584200">
              <a:lnSpc>
                <a:spcPct val="100000"/>
              </a:lnSpc>
              <a:spcBef>
                <a:spcPts val="315"/>
              </a:spcBef>
              <a:buAutoNum type="romanLcParenBoth"/>
              <a:tabLst>
                <a:tab pos="596900" algn="l"/>
              </a:tabLst>
            </a:pPr>
            <a:r>
              <a:rPr lang="en-US" sz="1800" spc="35" dirty="0">
                <a:latin typeface="Cambria"/>
                <a:cs typeface="Cambria"/>
              </a:rPr>
              <a:t>The</a:t>
            </a:r>
            <a:r>
              <a:rPr lang="en-US" sz="1800" spc="70" dirty="0">
                <a:latin typeface="Cambria"/>
                <a:cs typeface="Cambria"/>
              </a:rPr>
              <a:t> </a:t>
            </a:r>
            <a:r>
              <a:rPr lang="en-US" sz="1800" spc="30" dirty="0">
                <a:latin typeface="Cambria"/>
                <a:cs typeface="Cambria"/>
              </a:rPr>
              <a:t>over</a:t>
            </a:r>
            <a:r>
              <a:rPr lang="en-US" sz="1800" spc="75" dirty="0">
                <a:latin typeface="Cambria"/>
                <a:cs typeface="Cambria"/>
              </a:rPr>
              <a:t> </a:t>
            </a:r>
            <a:r>
              <a:rPr lang="en-US" sz="1800" spc="45" dirty="0">
                <a:latin typeface="Cambria"/>
                <a:cs typeface="Cambria"/>
              </a:rPr>
              <a:t>voltages</a:t>
            </a:r>
            <a:r>
              <a:rPr lang="en-US" sz="1800" spc="80" dirty="0">
                <a:latin typeface="Cambria"/>
                <a:cs typeface="Cambria"/>
              </a:rPr>
              <a:t> </a:t>
            </a:r>
            <a:r>
              <a:rPr lang="en-US" sz="1800" spc="5" dirty="0">
                <a:latin typeface="Cambria"/>
                <a:cs typeface="Cambria"/>
              </a:rPr>
              <a:t>is</a:t>
            </a:r>
            <a:r>
              <a:rPr lang="en-US" sz="1800" spc="75" dirty="0">
                <a:latin typeface="Cambria"/>
                <a:cs typeface="Cambria"/>
              </a:rPr>
              <a:t> </a:t>
            </a:r>
            <a:r>
              <a:rPr lang="en-US" sz="1800" spc="55" dirty="0">
                <a:latin typeface="Cambria"/>
                <a:cs typeface="Cambria"/>
              </a:rPr>
              <a:t>reduced.</a:t>
            </a:r>
            <a:endParaRPr lang="en-US" sz="1800" dirty="0">
              <a:latin typeface="Cambria"/>
              <a:cs typeface="Cambria"/>
            </a:endParaRPr>
          </a:p>
          <a:p>
            <a:pPr marL="500380" indent="-488315">
              <a:lnSpc>
                <a:spcPct val="100000"/>
              </a:lnSpc>
              <a:spcBef>
                <a:spcPts val="310"/>
              </a:spcBef>
              <a:buAutoNum type="romanLcParenBoth"/>
              <a:tabLst>
                <a:tab pos="501015" algn="l"/>
              </a:tabLst>
            </a:pPr>
            <a:r>
              <a:rPr lang="en-US" sz="1800" spc="-5" dirty="0">
                <a:latin typeface="Cambria"/>
                <a:cs typeface="Cambria"/>
              </a:rPr>
              <a:t>It</a:t>
            </a:r>
            <a:r>
              <a:rPr lang="en-US" sz="1800" spc="70" dirty="0">
                <a:latin typeface="Cambria"/>
                <a:cs typeface="Cambria"/>
              </a:rPr>
              <a:t> </a:t>
            </a:r>
            <a:r>
              <a:rPr lang="en-US" sz="1800" spc="50" dirty="0">
                <a:latin typeface="Cambria"/>
                <a:cs typeface="Cambria"/>
              </a:rPr>
              <a:t>provides</a:t>
            </a:r>
            <a:r>
              <a:rPr lang="en-US" sz="1800" spc="75" dirty="0">
                <a:latin typeface="Cambria"/>
                <a:cs typeface="Cambria"/>
              </a:rPr>
              <a:t> </a:t>
            </a:r>
            <a:r>
              <a:rPr lang="en-US" sz="1800" spc="5" dirty="0">
                <a:latin typeface="Cambria"/>
                <a:cs typeface="Cambria"/>
              </a:rPr>
              <a:t>greater</a:t>
            </a:r>
            <a:r>
              <a:rPr lang="en-US" sz="1800" spc="50" dirty="0">
                <a:latin typeface="Cambria"/>
                <a:cs typeface="Cambria"/>
              </a:rPr>
              <a:t> </a:t>
            </a:r>
            <a:r>
              <a:rPr lang="en-US" sz="1800" spc="30" dirty="0">
                <a:latin typeface="Cambria"/>
                <a:cs typeface="Cambria"/>
              </a:rPr>
              <a:t>safety</a:t>
            </a:r>
            <a:r>
              <a:rPr lang="en-US" sz="1800" spc="65" dirty="0">
                <a:latin typeface="Cambria"/>
                <a:cs typeface="Cambria"/>
              </a:rPr>
              <a:t> </a:t>
            </a:r>
            <a:r>
              <a:rPr lang="en-US" sz="1800" spc="5" dirty="0">
                <a:latin typeface="Cambria"/>
                <a:cs typeface="Cambria"/>
              </a:rPr>
              <a:t>to</a:t>
            </a:r>
            <a:r>
              <a:rPr lang="en-US" sz="1800" spc="75" dirty="0">
                <a:latin typeface="Cambria"/>
                <a:cs typeface="Cambria"/>
              </a:rPr>
              <a:t> </a:t>
            </a:r>
            <a:r>
              <a:rPr lang="en-US" sz="1800" spc="20" dirty="0">
                <a:latin typeface="Cambria"/>
                <a:cs typeface="Cambria"/>
              </a:rPr>
              <a:t>personnel</a:t>
            </a:r>
            <a:r>
              <a:rPr lang="en-US" sz="1800" spc="85" dirty="0">
                <a:latin typeface="Cambria"/>
                <a:cs typeface="Cambria"/>
              </a:rPr>
              <a:t> </a:t>
            </a:r>
            <a:r>
              <a:rPr lang="en-US" sz="1800" spc="80" dirty="0">
                <a:latin typeface="Cambria"/>
                <a:cs typeface="Cambria"/>
              </a:rPr>
              <a:t>and</a:t>
            </a:r>
            <a:r>
              <a:rPr lang="en-US" sz="1800" spc="60" dirty="0">
                <a:latin typeface="Cambria"/>
                <a:cs typeface="Cambria"/>
              </a:rPr>
              <a:t> </a:t>
            </a:r>
            <a:r>
              <a:rPr lang="en-US" sz="1800" spc="55" dirty="0">
                <a:latin typeface="Cambria"/>
                <a:cs typeface="Cambria"/>
              </a:rPr>
              <a:t>equipment.</a:t>
            </a:r>
            <a:endParaRPr lang="en-US" sz="1800" dirty="0">
              <a:latin typeface="Cambria"/>
              <a:cs typeface="Cambria"/>
            </a:endParaRPr>
          </a:p>
          <a:p>
            <a:pPr marL="12700" marR="5080">
              <a:lnSpc>
                <a:spcPct val="110000"/>
              </a:lnSpc>
              <a:buAutoNum type="romanLcParenBoth"/>
              <a:tabLst>
                <a:tab pos="596900" algn="l"/>
                <a:tab pos="2510155" algn="l"/>
                <a:tab pos="3473450" algn="l"/>
                <a:tab pos="5745480" algn="l"/>
                <a:tab pos="8060690" algn="l"/>
              </a:tabLst>
            </a:pPr>
            <a:r>
              <a:rPr lang="en-US" sz="1800" spc="-5" dirty="0">
                <a:latin typeface="Cambria"/>
                <a:cs typeface="Cambria"/>
              </a:rPr>
              <a:t> It</a:t>
            </a:r>
            <a:r>
              <a:rPr lang="en-US" sz="1800" spc="190" dirty="0">
                <a:latin typeface="Cambria"/>
                <a:cs typeface="Cambria"/>
              </a:rPr>
              <a:t> </a:t>
            </a:r>
            <a:r>
              <a:rPr lang="en-US" sz="1800" spc="50" dirty="0">
                <a:latin typeface="Cambria"/>
                <a:cs typeface="Cambria"/>
              </a:rPr>
              <a:t>provides</a:t>
            </a:r>
            <a:r>
              <a:rPr lang="en-US" sz="1800" spc="190" dirty="0">
                <a:latin typeface="Cambria"/>
                <a:cs typeface="Cambria"/>
              </a:rPr>
              <a:t> </a:t>
            </a:r>
            <a:r>
              <a:rPr lang="en-US" sz="1800" spc="70" dirty="0">
                <a:latin typeface="Cambria"/>
                <a:cs typeface="Cambria"/>
              </a:rPr>
              <a:t>improved</a:t>
            </a:r>
            <a:r>
              <a:rPr lang="en-US" sz="1800" spc="204" dirty="0">
                <a:latin typeface="Cambria"/>
                <a:cs typeface="Cambria"/>
              </a:rPr>
              <a:t> </a:t>
            </a:r>
            <a:r>
              <a:rPr lang="en-US" sz="1800" spc="10" dirty="0">
                <a:latin typeface="Cambria"/>
                <a:cs typeface="Cambria"/>
              </a:rPr>
              <a:t>service</a:t>
            </a:r>
            <a:r>
              <a:rPr lang="en-US" sz="1800" spc="185" dirty="0">
                <a:latin typeface="Cambria"/>
                <a:cs typeface="Cambria"/>
              </a:rPr>
              <a:t> </a:t>
            </a:r>
            <a:r>
              <a:rPr lang="en-US" sz="1800" spc="30" dirty="0">
                <a:latin typeface="Cambria"/>
                <a:cs typeface="Cambria"/>
              </a:rPr>
              <a:t>reliability. </a:t>
            </a:r>
          </a:p>
          <a:p>
            <a:pPr marL="12700" marR="5080">
              <a:lnSpc>
                <a:spcPct val="110000"/>
              </a:lnSpc>
              <a:buAutoNum type="romanLcParenBoth"/>
              <a:tabLst>
                <a:tab pos="596900" algn="l"/>
                <a:tab pos="2510155" algn="l"/>
                <a:tab pos="3473450" algn="l"/>
                <a:tab pos="5745480" algn="l"/>
                <a:tab pos="8060690" algn="l"/>
              </a:tabLst>
            </a:pPr>
            <a:r>
              <a:rPr lang="en-US" sz="1800" spc="35" dirty="0">
                <a:latin typeface="Cambria"/>
                <a:cs typeface="Cambria"/>
              </a:rPr>
              <a:t> </a:t>
            </a:r>
            <a:r>
              <a:rPr lang="en-US" sz="1800" spc="125" dirty="0">
                <a:latin typeface="Cambria"/>
                <a:cs typeface="Cambria"/>
              </a:rPr>
              <a:t>O</a:t>
            </a:r>
            <a:r>
              <a:rPr lang="en-US" sz="1800" spc="105" dirty="0">
                <a:latin typeface="Cambria"/>
                <a:cs typeface="Cambria"/>
              </a:rPr>
              <a:t>p</a:t>
            </a:r>
            <a:r>
              <a:rPr lang="en-US" sz="1800" spc="-25" dirty="0">
                <a:latin typeface="Cambria"/>
                <a:cs typeface="Cambria"/>
              </a:rPr>
              <a:t>e</a:t>
            </a:r>
            <a:r>
              <a:rPr lang="en-US" sz="1800" spc="-50" dirty="0">
                <a:latin typeface="Cambria"/>
                <a:cs typeface="Cambria"/>
              </a:rPr>
              <a:t>r</a:t>
            </a:r>
            <a:r>
              <a:rPr lang="en-US" sz="1800" spc="35" dirty="0">
                <a:latin typeface="Cambria"/>
                <a:cs typeface="Cambria"/>
              </a:rPr>
              <a:t>a</a:t>
            </a:r>
            <a:r>
              <a:rPr lang="en-US" sz="1800" spc="-35" dirty="0">
                <a:latin typeface="Cambria"/>
                <a:cs typeface="Cambria"/>
              </a:rPr>
              <a:t>t</a:t>
            </a:r>
            <a:r>
              <a:rPr lang="en-US" sz="1800" spc="75" dirty="0">
                <a:latin typeface="Cambria"/>
                <a:cs typeface="Cambria"/>
              </a:rPr>
              <a:t>in</a:t>
            </a:r>
            <a:r>
              <a:rPr lang="en-US" sz="1800" spc="95" dirty="0">
                <a:latin typeface="Cambria"/>
                <a:cs typeface="Cambria"/>
              </a:rPr>
              <a:t>g</a:t>
            </a:r>
            <a:r>
              <a:rPr lang="en-US" spc="95" dirty="0">
                <a:latin typeface="Cambria"/>
                <a:cs typeface="Cambria"/>
              </a:rPr>
              <a:t> </a:t>
            </a:r>
            <a:r>
              <a:rPr lang="en-US" sz="1800" spc="35" dirty="0">
                <a:latin typeface="Cambria"/>
                <a:cs typeface="Cambria"/>
              </a:rPr>
              <a:t>a</a:t>
            </a:r>
            <a:r>
              <a:rPr lang="en-US" sz="1800" spc="100" dirty="0">
                <a:latin typeface="Cambria"/>
                <a:cs typeface="Cambria"/>
              </a:rPr>
              <a:t>n</a:t>
            </a:r>
            <a:r>
              <a:rPr lang="en-US" sz="1800" spc="105" dirty="0">
                <a:latin typeface="Cambria"/>
                <a:cs typeface="Cambria"/>
              </a:rPr>
              <a:t>d</a:t>
            </a:r>
            <a:r>
              <a:rPr lang="en-US" spc="105" dirty="0">
                <a:latin typeface="Cambria"/>
                <a:cs typeface="Cambria"/>
              </a:rPr>
              <a:t> </a:t>
            </a:r>
            <a:r>
              <a:rPr lang="en-US" sz="1800" spc="140" dirty="0">
                <a:latin typeface="Cambria"/>
                <a:cs typeface="Cambria"/>
              </a:rPr>
              <a:t>m</a:t>
            </a:r>
            <a:r>
              <a:rPr lang="en-US" sz="1800" spc="35" dirty="0">
                <a:latin typeface="Cambria"/>
                <a:cs typeface="Cambria"/>
              </a:rPr>
              <a:t>a</a:t>
            </a:r>
            <a:r>
              <a:rPr lang="en-US" sz="1800" spc="15" dirty="0">
                <a:latin typeface="Cambria"/>
                <a:cs typeface="Cambria"/>
              </a:rPr>
              <a:t>in</a:t>
            </a:r>
            <a:r>
              <a:rPr lang="en-US" sz="1800" spc="20" dirty="0">
                <a:latin typeface="Cambria"/>
                <a:cs typeface="Cambria"/>
              </a:rPr>
              <a:t>t</a:t>
            </a:r>
            <a:r>
              <a:rPr lang="en-US" sz="1800" spc="-25" dirty="0">
                <a:latin typeface="Cambria"/>
                <a:cs typeface="Cambria"/>
              </a:rPr>
              <a:t>e</a:t>
            </a:r>
            <a:r>
              <a:rPr lang="en-US" sz="1800" spc="45" dirty="0">
                <a:latin typeface="Cambria"/>
                <a:cs typeface="Cambria"/>
              </a:rPr>
              <a:t>n</a:t>
            </a:r>
            <a:r>
              <a:rPr lang="en-US" sz="1800" spc="50" dirty="0">
                <a:latin typeface="Cambria"/>
                <a:cs typeface="Cambria"/>
              </a:rPr>
              <a:t>a</a:t>
            </a:r>
            <a:r>
              <a:rPr lang="en-US" sz="1800" spc="35" dirty="0">
                <a:latin typeface="Cambria"/>
                <a:cs typeface="Cambria"/>
              </a:rPr>
              <a:t>n</a:t>
            </a:r>
            <a:r>
              <a:rPr lang="en-US" sz="1800" spc="20" dirty="0">
                <a:latin typeface="Cambria"/>
                <a:cs typeface="Cambria"/>
              </a:rPr>
              <a:t>c</a:t>
            </a:r>
            <a:r>
              <a:rPr lang="en-US" sz="1800" spc="-25" dirty="0">
                <a:latin typeface="Cambria"/>
                <a:cs typeface="Cambria"/>
              </a:rPr>
              <a:t>e</a:t>
            </a:r>
            <a:r>
              <a:rPr lang="en-US" sz="1800" dirty="0">
                <a:latin typeface="Cambria"/>
                <a:cs typeface="Cambria"/>
              </a:rPr>
              <a:t>	</a:t>
            </a:r>
            <a:r>
              <a:rPr lang="en-US" sz="1800" spc="55" dirty="0">
                <a:latin typeface="Cambria"/>
                <a:cs typeface="Cambria"/>
              </a:rPr>
              <a:t>exp</a:t>
            </a:r>
            <a:r>
              <a:rPr lang="en-US" sz="1800" spc="20" dirty="0">
                <a:latin typeface="Cambria"/>
                <a:cs typeface="Cambria"/>
              </a:rPr>
              <a:t>e</a:t>
            </a:r>
            <a:r>
              <a:rPr lang="en-US" sz="1800" spc="15" dirty="0">
                <a:latin typeface="Cambria"/>
                <a:cs typeface="Cambria"/>
              </a:rPr>
              <a:t>n</a:t>
            </a:r>
            <a:r>
              <a:rPr lang="en-US" sz="1800" spc="150" dirty="0">
                <a:latin typeface="Cambria"/>
                <a:cs typeface="Cambria"/>
              </a:rPr>
              <a:t>d</a:t>
            </a:r>
            <a:r>
              <a:rPr lang="en-US" sz="1800" spc="30" dirty="0">
                <a:latin typeface="Cambria"/>
                <a:cs typeface="Cambria"/>
              </a:rPr>
              <a:t>i</a:t>
            </a:r>
            <a:r>
              <a:rPr lang="en-US" sz="1800" spc="-35" dirty="0">
                <a:latin typeface="Cambria"/>
                <a:cs typeface="Cambria"/>
              </a:rPr>
              <a:t>t</a:t>
            </a:r>
            <a:r>
              <a:rPr lang="en-US" sz="1800" spc="114" dirty="0">
                <a:latin typeface="Cambria"/>
                <a:cs typeface="Cambria"/>
              </a:rPr>
              <a:t>u</a:t>
            </a:r>
            <a:r>
              <a:rPr lang="en-US" sz="1800" spc="-60" dirty="0">
                <a:latin typeface="Cambria"/>
                <a:cs typeface="Cambria"/>
              </a:rPr>
              <a:t>r</a:t>
            </a:r>
            <a:r>
              <a:rPr lang="en-US" sz="1800" spc="-20" dirty="0">
                <a:latin typeface="Cambria"/>
                <a:cs typeface="Cambria"/>
              </a:rPr>
              <a:t>es</a:t>
            </a:r>
            <a:r>
              <a:rPr lang="en-US" spc="-20" dirty="0">
                <a:latin typeface="Cambria"/>
                <a:cs typeface="Cambria"/>
              </a:rPr>
              <a:t> </a:t>
            </a:r>
            <a:r>
              <a:rPr lang="en-US" sz="1800" spc="35" dirty="0">
                <a:latin typeface="Cambria"/>
                <a:cs typeface="Cambria"/>
              </a:rPr>
              <a:t>a</a:t>
            </a:r>
            <a:r>
              <a:rPr lang="en-US" sz="1800" spc="-35" dirty="0">
                <a:latin typeface="Cambria"/>
                <a:cs typeface="Cambria"/>
              </a:rPr>
              <a:t>re</a:t>
            </a:r>
            <a:r>
              <a:rPr lang="en-US" dirty="0">
                <a:latin typeface="Cambria"/>
                <a:cs typeface="Cambria"/>
              </a:rPr>
              <a:t> </a:t>
            </a:r>
            <a:r>
              <a:rPr lang="en-US" sz="1800" spc="55" dirty="0">
                <a:latin typeface="Cambria"/>
                <a:cs typeface="Cambria"/>
              </a:rPr>
              <a:t>reduced.</a:t>
            </a:r>
            <a:endParaRPr lang="en-US" sz="1800" dirty="0">
              <a:latin typeface="Cambria"/>
              <a:cs typeface="Cambria"/>
            </a:endParaRPr>
          </a:p>
        </p:txBody>
      </p:sp>
      <p:pic>
        <p:nvPicPr>
          <p:cNvPr id="13" name="Picture 12">
            <a:extLst>
              <a:ext uri="{FF2B5EF4-FFF2-40B4-BE49-F238E27FC236}">
                <a16:creationId xmlns:a16="http://schemas.microsoft.com/office/drawing/2014/main" id="{0EEC2220-1541-43A9-83A8-F98A68F63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8904480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823603"/>
            <a:ext cx="8333297" cy="4764778"/>
          </a:xfrm>
        </p:spPr>
        <p:txBody>
          <a:bodyPr/>
          <a:lstStyle/>
          <a:p>
            <a:br>
              <a:rPr lang="en-US" dirty="0"/>
            </a:br>
            <a:endParaRPr lang="en-IN" dirty="0"/>
          </a:p>
        </p:txBody>
      </p:sp>
      <p:sp>
        <p:nvSpPr>
          <p:cNvPr id="3" name="Content Placeholder 2"/>
          <p:cNvSpPr>
            <a:spLocks noGrp="1"/>
          </p:cNvSpPr>
          <p:nvPr>
            <p:ph idx="1"/>
          </p:nvPr>
        </p:nvSpPr>
        <p:spPr>
          <a:xfrm>
            <a:off x="843710" y="526318"/>
            <a:ext cx="16186506" cy="10124126"/>
          </a:xfrm>
        </p:spPr>
        <p:txBody>
          <a:bodyPr>
            <a:normAutofit/>
          </a:bodyPr>
          <a:lstStyle/>
          <a:p>
            <a:pPr>
              <a:buNone/>
            </a:pPr>
            <a:endParaRPr lang="en-IN" sz="1800" dirty="0"/>
          </a:p>
          <a:p>
            <a:pPr>
              <a:buNone/>
            </a:pPr>
            <a:endParaRPr lang="en-IN" sz="1800" dirty="0"/>
          </a:p>
        </p:txBody>
      </p:sp>
      <p:sp>
        <p:nvSpPr>
          <p:cNvPr id="5" name="Slide Number Placeholder 4"/>
          <p:cNvSpPr>
            <a:spLocks noGrp="1"/>
          </p:cNvSpPr>
          <p:nvPr>
            <p:ph type="sldNum" sz="quarter" idx="12"/>
          </p:nvPr>
        </p:nvSpPr>
        <p:spPr/>
        <p:txBody>
          <a:bodyPr/>
          <a:lstStyle/>
          <a:p>
            <a:fld id="{CA9F79F9-620A-454C-B44A-099229A02D1C}" type="slidenum">
              <a:rPr lang="en-IN" smtClean="0"/>
              <a:pPr/>
              <a:t>44</a:t>
            </a:fld>
            <a:endParaRPr lang="en-IN"/>
          </a:p>
        </p:txBody>
      </p:sp>
      <p:sp>
        <p:nvSpPr>
          <p:cNvPr id="9" name="TextBox 8">
            <a:extLst>
              <a:ext uri="{FF2B5EF4-FFF2-40B4-BE49-F238E27FC236}">
                <a16:creationId xmlns:a16="http://schemas.microsoft.com/office/drawing/2014/main" id="{863A1685-521B-4093-9833-78304F00A9DC}"/>
              </a:ext>
            </a:extLst>
          </p:cNvPr>
          <p:cNvSpPr txBox="1"/>
          <p:nvPr/>
        </p:nvSpPr>
        <p:spPr>
          <a:xfrm>
            <a:off x="1387394" y="2110506"/>
            <a:ext cx="9960896" cy="3477875"/>
          </a:xfrm>
          <a:prstGeom prst="rect">
            <a:avLst/>
          </a:prstGeom>
          <a:noFill/>
        </p:spPr>
        <p:txBody>
          <a:bodyPr wrap="square">
            <a:spAutoFit/>
          </a:bodyPr>
          <a:lstStyle/>
          <a:p>
            <a:pPr marL="286385" marR="5080" indent="-274320">
              <a:lnSpc>
                <a:spcPct val="100000"/>
              </a:lnSpc>
              <a:spcBef>
                <a:spcPts val="105"/>
              </a:spcBef>
              <a:buClr>
                <a:srgbClr val="0BD0D9"/>
              </a:buClr>
              <a:buSzPct val="94230"/>
              <a:buFont typeface="Segoe UI Symbol"/>
              <a:buChar char="⚫"/>
              <a:tabLst>
                <a:tab pos="287020" algn="l"/>
              </a:tabLst>
            </a:pPr>
            <a:r>
              <a:rPr lang="en-US" sz="2600" spc="-5" dirty="0">
                <a:latin typeface="Constantia"/>
                <a:cs typeface="Constantia"/>
              </a:rPr>
              <a:t>During</a:t>
            </a:r>
            <a:r>
              <a:rPr lang="en-US" sz="2600" spc="-10" dirty="0">
                <a:latin typeface="Constantia"/>
                <a:cs typeface="Constantia"/>
              </a:rPr>
              <a:t> Operation</a:t>
            </a:r>
            <a:r>
              <a:rPr lang="en-US" sz="2600" spc="-55" dirty="0">
                <a:latin typeface="Constantia"/>
                <a:cs typeface="Constantia"/>
              </a:rPr>
              <a:t> </a:t>
            </a:r>
            <a:r>
              <a:rPr lang="en-US" sz="2600" dirty="0">
                <a:latin typeface="Constantia"/>
                <a:cs typeface="Constantia"/>
              </a:rPr>
              <a:t>,</a:t>
            </a:r>
            <a:r>
              <a:rPr lang="en-US" sz="2600" spc="-5" dirty="0">
                <a:latin typeface="Constantia"/>
                <a:cs typeface="Constantia"/>
              </a:rPr>
              <a:t> PS</a:t>
            </a:r>
            <a:r>
              <a:rPr lang="en-US" sz="2600" spc="-55" dirty="0">
                <a:latin typeface="Constantia"/>
                <a:cs typeface="Constantia"/>
              </a:rPr>
              <a:t> </a:t>
            </a:r>
            <a:r>
              <a:rPr lang="en-US" sz="2600" spc="-5" dirty="0" err="1">
                <a:latin typeface="Constantia"/>
                <a:cs typeface="Constantia"/>
              </a:rPr>
              <a:t>equipments</a:t>
            </a:r>
            <a:r>
              <a:rPr lang="en-US" sz="2600" spc="-125" dirty="0">
                <a:latin typeface="Constantia"/>
                <a:cs typeface="Constantia"/>
              </a:rPr>
              <a:t> </a:t>
            </a:r>
            <a:r>
              <a:rPr lang="en-US" sz="2600" dirty="0">
                <a:latin typeface="Constantia"/>
                <a:cs typeface="Constantia"/>
              </a:rPr>
              <a:t>such</a:t>
            </a:r>
            <a:r>
              <a:rPr lang="en-US" sz="2600" spc="-114" dirty="0">
                <a:latin typeface="Constantia"/>
                <a:cs typeface="Constantia"/>
              </a:rPr>
              <a:t> </a:t>
            </a:r>
            <a:r>
              <a:rPr lang="en-US" sz="2600" spc="-5" dirty="0">
                <a:latin typeface="Constantia"/>
                <a:cs typeface="Constantia"/>
              </a:rPr>
              <a:t>as</a:t>
            </a:r>
            <a:r>
              <a:rPr lang="en-US" sz="2600" spc="-60" dirty="0">
                <a:latin typeface="Constantia"/>
                <a:cs typeface="Constantia"/>
              </a:rPr>
              <a:t> </a:t>
            </a:r>
            <a:r>
              <a:rPr lang="en-US" sz="2600" spc="-35" dirty="0">
                <a:latin typeface="Constantia"/>
                <a:cs typeface="Constantia"/>
              </a:rPr>
              <a:t>Generator, </a:t>
            </a:r>
            <a:r>
              <a:rPr lang="en-US" sz="2600" spc="-635" dirty="0">
                <a:latin typeface="Constantia"/>
                <a:cs typeface="Constantia"/>
              </a:rPr>
              <a:t> </a:t>
            </a:r>
            <a:r>
              <a:rPr lang="en-US" sz="2600" spc="-25" dirty="0">
                <a:latin typeface="Constantia"/>
                <a:cs typeface="Constantia"/>
              </a:rPr>
              <a:t>transformer,</a:t>
            </a:r>
            <a:r>
              <a:rPr lang="en-US" sz="2600" spc="-75" dirty="0">
                <a:latin typeface="Constantia"/>
                <a:cs typeface="Constantia"/>
              </a:rPr>
              <a:t> </a:t>
            </a:r>
            <a:r>
              <a:rPr lang="en-US" sz="2600" spc="-5" dirty="0">
                <a:latin typeface="Constantia"/>
                <a:cs typeface="Constantia"/>
              </a:rPr>
              <a:t>Transmission lines</a:t>
            </a:r>
            <a:r>
              <a:rPr lang="en-US" sz="2600" spc="-65" dirty="0">
                <a:latin typeface="Constantia"/>
                <a:cs typeface="Constantia"/>
              </a:rPr>
              <a:t> </a:t>
            </a:r>
            <a:r>
              <a:rPr lang="en-US" sz="2600" spc="-20" dirty="0">
                <a:latin typeface="Constantia"/>
                <a:cs typeface="Constantia"/>
              </a:rPr>
              <a:t>may</a:t>
            </a:r>
            <a:r>
              <a:rPr lang="en-US" sz="2600" spc="-135" dirty="0">
                <a:latin typeface="Constantia"/>
                <a:cs typeface="Constantia"/>
              </a:rPr>
              <a:t> </a:t>
            </a:r>
            <a:r>
              <a:rPr lang="en-US" sz="2600" dirty="0">
                <a:latin typeface="Constantia"/>
                <a:cs typeface="Constantia"/>
              </a:rPr>
              <a:t>subject</a:t>
            </a:r>
            <a:r>
              <a:rPr lang="en-US" sz="2600" spc="-114" dirty="0">
                <a:latin typeface="Constantia"/>
                <a:cs typeface="Constantia"/>
              </a:rPr>
              <a:t> </a:t>
            </a:r>
            <a:r>
              <a:rPr lang="en-US" sz="2600" spc="-20" dirty="0">
                <a:latin typeface="Constantia"/>
                <a:cs typeface="Constantia"/>
              </a:rPr>
              <a:t>to</a:t>
            </a:r>
            <a:r>
              <a:rPr lang="en-US" sz="2600" spc="-95" dirty="0">
                <a:latin typeface="Constantia"/>
                <a:cs typeface="Constantia"/>
              </a:rPr>
              <a:t> </a:t>
            </a:r>
            <a:r>
              <a:rPr lang="en-US" sz="2600" spc="-15" dirty="0">
                <a:latin typeface="Constantia"/>
                <a:cs typeface="Constantia"/>
              </a:rPr>
              <a:t>Over</a:t>
            </a:r>
            <a:r>
              <a:rPr lang="en-US" sz="2600" spc="-175" dirty="0">
                <a:latin typeface="Constantia"/>
                <a:cs typeface="Constantia"/>
              </a:rPr>
              <a:t> </a:t>
            </a:r>
            <a:r>
              <a:rPr lang="en-US" sz="2600" spc="-35" dirty="0">
                <a:latin typeface="Constantia"/>
                <a:cs typeface="Constantia"/>
              </a:rPr>
              <a:t>Voltage.</a:t>
            </a:r>
            <a:endParaRPr lang="en-US" sz="2600" dirty="0">
              <a:latin typeface="Constantia"/>
              <a:cs typeface="Constantia"/>
            </a:endParaRPr>
          </a:p>
          <a:p>
            <a:pPr marL="287020" indent="-274320">
              <a:lnSpc>
                <a:spcPct val="100000"/>
              </a:lnSpc>
              <a:spcBef>
                <a:spcPts val="620"/>
              </a:spcBef>
              <a:buClr>
                <a:srgbClr val="0BD0D9"/>
              </a:buClr>
              <a:buSzPct val="94230"/>
              <a:buFont typeface="Segoe UI Symbol"/>
              <a:buChar char="⚫"/>
              <a:tabLst>
                <a:tab pos="287020" algn="l"/>
              </a:tabLst>
            </a:pPr>
            <a:r>
              <a:rPr lang="en-US" sz="2600" spc="-90" dirty="0">
                <a:latin typeface="Constantia"/>
                <a:cs typeface="Constantia"/>
              </a:rPr>
              <a:t>O</a:t>
            </a:r>
            <a:r>
              <a:rPr lang="en-US" sz="2600" dirty="0">
                <a:latin typeface="Constantia"/>
                <a:cs typeface="Constantia"/>
              </a:rPr>
              <a:t>V</a:t>
            </a:r>
            <a:r>
              <a:rPr lang="en-US" sz="2600" spc="-145" dirty="0">
                <a:latin typeface="Constantia"/>
                <a:cs typeface="Constantia"/>
              </a:rPr>
              <a:t> </a:t>
            </a:r>
            <a:r>
              <a:rPr lang="en-US" sz="2600" spc="-5" dirty="0">
                <a:latin typeface="Constantia"/>
                <a:cs typeface="Constantia"/>
              </a:rPr>
              <a:t>o</a:t>
            </a:r>
            <a:r>
              <a:rPr lang="en-US" sz="2600" spc="-55" dirty="0">
                <a:latin typeface="Constantia"/>
                <a:cs typeface="Constantia"/>
              </a:rPr>
              <a:t>c</a:t>
            </a:r>
            <a:r>
              <a:rPr lang="en-US" sz="2600" spc="-5" dirty="0">
                <a:latin typeface="Constantia"/>
                <a:cs typeface="Constantia"/>
              </a:rPr>
              <a:t>c</a:t>
            </a:r>
            <a:r>
              <a:rPr lang="en-US" sz="2600" dirty="0">
                <a:latin typeface="Constantia"/>
                <a:cs typeface="Constantia"/>
              </a:rPr>
              <a:t>u</a:t>
            </a:r>
            <a:r>
              <a:rPr lang="en-US" sz="2600" spc="-5" dirty="0">
                <a:latin typeface="Constantia"/>
                <a:cs typeface="Constantia"/>
              </a:rPr>
              <a:t>r</a:t>
            </a:r>
            <a:r>
              <a:rPr lang="en-US" sz="2600" dirty="0">
                <a:latin typeface="Constantia"/>
                <a:cs typeface="Constantia"/>
              </a:rPr>
              <a:t>s</a:t>
            </a:r>
            <a:r>
              <a:rPr lang="en-US" sz="2600" spc="-140" dirty="0">
                <a:latin typeface="Constantia"/>
                <a:cs typeface="Constantia"/>
              </a:rPr>
              <a:t> </a:t>
            </a:r>
            <a:r>
              <a:rPr lang="en-US" sz="2600" spc="-5" dirty="0">
                <a:latin typeface="Constantia"/>
                <a:cs typeface="Constantia"/>
              </a:rPr>
              <a:t>d</a:t>
            </a:r>
            <a:r>
              <a:rPr lang="en-US" sz="2600" dirty="0">
                <a:latin typeface="Constantia"/>
                <a:cs typeface="Constantia"/>
              </a:rPr>
              <a:t>ue</a:t>
            </a:r>
            <a:r>
              <a:rPr lang="en-US" sz="2600" spc="-105" dirty="0">
                <a:latin typeface="Constantia"/>
                <a:cs typeface="Constantia"/>
              </a:rPr>
              <a:t> </a:t>
            </a:r>
            <a:r>
              <a:rPr lang="en-US" sz="2600" spc="-35" dirty="0">
                <a:latin typeface="Constantia"/>
                <a:cs typeface="Constantia"/>
              </a:rPr>
              <a:t>t</a:t>
            </a:r>
            <a:r>
              <a:rPr lang="en-US" sz="2600" dirty="0">
                <a:latin typeface="Constantia"/>
                <a:cs typeface="Constantia"/>
              </a:rPr>
              <a:t>o</a:t>
            </a:r>
            <a:r>
              <a:rPr lang="en-US" sz="2600" spc="-95" dirty="0">
                <a:latin typeface="Constantia"/>
                <a:cs typeface="Constantia"/>
              </a:rPr>
              <a:t> </a:t>
            </a:r>
            <a:r>
              <a:rPr lang="en-US" sz="2600" spc="5" dirty="0">
                <a:latin typeface="Constantia"/>
                <a:cs typeface="Constantia"/>
              </a:rPr>
              <a:t>L</a:t>
            </a:r>
            <a:r>
              <a:rPr lang="en-US" sz="2600" spc="-10" dirty="0">
                <a:latin typeface="Constantia"/>
                <a:cs typeface="Constantia"/>
              </a:rPr>
              <a:t>i</a:t>
            </a:r>
            <a:r>
              <a:rPr lang="en-US" sz="2600" spc="-30" dirty="0">
                <a:latin typeface="Constantia"/>
                <a:cs typeface="Constantia"/>
              </a:rPr>
              <a:t>g</a:t>
            </a:r>
            <a:r>
              <a:rPr lang="en-US" sz="2600" dirty="0">
                <a:latin typeface="Constantia"/>
                <a:cs typeface="Constantia"/>
              </a:rPr>
              <a:t>h</a:t>
            </a:r>
            <a:r>
              <a:rPr lang="en-US" sz="2600" spc="5" dirty="0">
                <a:latin typeface="Constantia"/>
                <a:cs typeface="Constantia"/>
              </a:rPr>
              <a:t>t</a:t>
            </a:r>
            <a:r>
              <a:rPr lang="en-US" sz="2600" spc="-5" dirty="0">
                <a:latin typeface="Constantia"/>
                <a:cs typeface="Constantia"/>
              </a:rPr>
              <a:t>n</a:t>
            </a:r>
            <a:r>
              <a:rPr lang="en-US" sz="2600" spc="-10" dirty="0">
                <a:latin typeface="Constantia"/>
                <a:cs typeface="Constantia"/>
              </a:rPr>
              <a:t>i</a:t>
            </a:r>
            <a:r>
              <a:rPr lang="en-US" sz="2600" spc="-5" dirty="0">
                <a:latin typeface="Constantia"/>
                <a:cs typeface="Constantia"/>
              </a:rPr>
              <a:t>n</a:t>
            </a:r>
            <a:r>
              <a:rPr lang="en-US" sz="2600" spc="-40" dirty="0">
                <a:latin typeface="Constantia"/>
                <a:cs typeface="Constantia"/>
              </a:rPr>
              <a:t>g</a:t>
            </a:r>
            <a:r>
              <a:rPr lang="en-US" sz="2600" dirty="0">
                <a:latin typeface="Constantia"/>
                <a:cs typeface="Constantia"/>
              </a:rPr>
              <a:t>,</a:t>
            </a:r>
            <a:r>
              <a:rPr lang="en-US" sz="2600" spc="-75" dirty="0">
                <a:latin typeface="Constantia"/>
                <a:cs typeface="Constantia"/>
              </a:rPr>
              <a:t> </a:t>
            </a:r>
            <a:r>
              <a:rPr lang="en-US" sz="2600" spc="-5" dirty="0">
                <a:latin typeface="Constantia"/>
                <a:cs typeface="Constantia"/>
              </a:rPr>
              <a:t>op</a:t>
            </a:r>
            <a:r>
              <a:rPr lang="en-US" sz="2600" dirty="0">
                <a:latin typeface="Constantia"/>
                <a:cs typeface="Constantia"/>
              </a:rPr>
              <a:t>e</a:t>
            </a:r>
            <a:r>
              <a:rPr lang="en-US" sz="2600" spc="-5" dirty="0">
                <a:latin typeface="Constantia"/>
                <a:cs typeface="Constantia"/>
              </a:rPr>
              <a:t>n</a:t>
            </a:r>
            <a:r>
              <a:rPr lang="en-US" sz="2600" spc="-10" dirty="0">
                <a:latin typeface="Constantia"/>
                <a:cs typeface="Constantia"/>
              </a:rPr>
              <a:t>i</a:t>
            </a:r>
            <a:r>
              <a:rPr lang="en-US" sz="2600" spc="-5" dirty="0">
                <a:latin typeface="Constantia"/>
                <a:cs typeface="Constantia"/>
              </a:rPr>
              <a:t>n</a:t>
            </a:r>
            <a:r>
              <a:rPr lang="en-US" sz="2600" dirty="0">
                <a:latin typeface="Constantia"/>
                <a:cs typeface="Constantia"/>
              </a:rPr>
              <a:t>g</a:t>
            </a:r>
            <a:r>
              <a:rPr lang="en-US" sz="2600" spc="-60" dirty="0">
                <a:latin typeface="Constantia"/>
                <a:cs typeface="Constantia"/>
              </a:rPr>
              <a:t> </a:t>
            </a:r>
            <a:r>
              <a:rPr lang="en-US" sz="2600" spc="-5" dirty="0">
                <a:latin typeface="Constantia"/>
                <a:cs typeface="Constantia"/>
              </a:rPr>
              <a:t>o</a:t>
            </a:r>
            <a:r>
              <a:rPr lang="en-US" sz="2600" dirty="0">
                <a:latin typeface="Constantia"/>
                <a:cs typeface="Constantia"/>
              </a:rPr>
              <a:t>f</a:t>
            </a:r>
            <a:r>
              <a:rPr lang="en-US" sz="2600" spc="50" dirty="0">
                <a:latin typeface="Constantia"/>
                <a:cs typeface="Constantia"/>
              </a:rPr>
              <a:t> </a:t>
            </a:r>
            <a:r>
              <a:rPr lang="en-US" sz="2600" spc="-5" dirty="0">
                <a:latin typeface="Constantia"/>
                <a:cs typeface="Constantia"/>
              </a:rPr>
              <a:t>C</a:t>
            </a:r>
            <a:r>
              <a:rPr lang="en-US" sz="2600" dirty="0">
                <a:latin typeface="Constantia"/>
                <a:cs typeface="Constantia"/>
              </a:rPr>
              <a:t>B</a:t>
            </a:r>
            <a:r>
              <a:rPr lang="en-US" sz="2600" spc="-15" dirty="0">
                <a:latin typeface="Constantia"/>
                <a:cs typeface="Constantia"/>
              </a:rPr>
              <a:t> </a:t>
            </a:r>
            <a:r>
              <a:rPr lang="en-US" sz="2600" dirty="0">
                <a:latin typeface="Constantia"/>
                <a:cs typeface="Constantia"/>
              </a:rPr>
              <a:t>&amp;</a:t>
            </a:r>
            <a:r>
              <a:rPr lang="en-US" sz="2600" spc="-55" dirty="0">
                <a:latin typeface="Constantia"/>
                <a:cs typeface="Constantia"/>
              </a:rPr>
              <a:t> </a:t>
            </a:r>
            <a:r>
              <a:rPr lang="en-US" sz="2600" dirty="0">
                <a:latin typeface="Constantia"/>
                <a:cs typeface="Constantia"/>
              </a:rPr>
              <a:t>so</a:t>
            </a:r>
            <a:r>
              <a:rPr lang="en-US" sz="2600" spc="-155" dirty="0">
                <a:latin typeface="Constantia"/>
                <a:cs typeface="Constantia"/>
              </a:rPr>
              <a:t> </a:t>
            </a:r>
            <a:r>
              <a:rPr lang="en-US" sz="2600" spc="-5" dirty="0">
                <a:latin typeface="Constantia"/>
                <a:cs typeface="Constantia"/>
              </a:rPr>
              <a:t>on.</a:t>
            </a:r>
            <a:endParaRPr lang="en-US" sz="2600" dirty="0">
              <a:latin typeface="Constantia"/>
              <a:cs typeface="Constantia"/>
            </a:endParaRPr>
          </a:p>
          <a:p>
            <a:pPr>
              <a:lnSpc>
                <a:spcPct val="100000"/>
              </a:lnSpc>
              <a:spcBef>
                <a:spcPts val="55"/>
              </a:spcBef>
              <a:buClr>
                <a:srgbClr val="0BD0D9"/>
              </a:buClr>
              <a:buFont typeface="Segoe UI Symbol"/>
              <a:buChar char="⚫"/>
            </a:pPr>
            <a:endParaRPr lang="en-US" sz="3650" dirty="0">
              <a:latin typeface="Constantia"/>
              <a:cs typeface="Constantia"/>
            </a:endParaRPr>
          </a:p>
          <a:p>
            <a:pPr marL="12700">
              <a:lnSpc>
                <a:spcPct val="100000"/>
              </a:lnSpc>
              <a:spcBef>
                <a:spcPts val="5"/>
              </a:spcBef>
            </a:pPr>
            <a:r>
              <a:rPr lang="en-US" sz="3200" dirty="0">
                <a:solidFill>
                  <a:srgbClr val="115964"/>
                </a:solidFill>
                <a:latin typeface="Comic Sans MS"/>
                <a:cs typeface="Comic Sans MS"/>
              </a:rPr>
              <a:t>Causes</a:t>
            </a:r>
            <a:r>
              <a:rPr lang="en-US" sz="3200" spc="-55" dirty="0">
                <a:solidFill>
                  <a:srgbClr val="115964"/>
                </a:solidFill>
                <a:latin typeface="Comic Sans MS"/>
                <a:cs typeface="Comic Sans MS"/>
              </a:rPr>
              <a:t> </a:t>
            </a:r>
            <a:r>
              <a:rPr lang="en-US" sz="3200" dirty="0">
                <a:solidFill>
                  <a:srgbClr val="115964"/>
                </a:solidFill>
                <a:latin typeface="Comic Sans MS"/>
                <a:cs typeface="Comic Sans MS"/>
              </a:rPr>
              <a:t>Of</a:t>
            </a:r>
            <a:r>
              <a:rPr lang="en-US" sz="3200" spc="-40" dirty="0">
                <a:solidFill>
                  <a:srgbClr val="115964"/>
                </a:solidFill>
                <a:latin typeface="Comic Sans MS"/>
                <a:cs typeface="Comic Sans MS"/>
              </a:rPr>
              <a:t> </a:t>
            </a:r>
            <a:r>
              <a:rPr lang="en-US" sz="3200" dirty="0">
                <a:solidFill>
                  <a:srgbClr val="115964"/>
                </a:solidFill>
                <a:latin typeface="Comic Sans MS"/>
                <a:cs typeface="Comic Sans MS"/>
              </a:rPr>
              <a:t>OV</a:t>
            </a:r>
            <a:endParaRPr lang="en-US" sz="3200" dirty="0">
              <a:latin typeface="Comic Sans MS"/>
              <a:cs typeface="Comic Sans MS"/>
            </a:endParaRPr>
          </a:p>
          <a:p>
            <a:pPr marL="652780" lvl="1" indent="-247015">
              <a:lnSpc>
                <a:spcPct val="100000"/>
              </a:lnSpc>
              <a:spcBef>
                <a:spcPts val="685"/>
              </a:spcBef>
              <a:buClr>
                <a:srgbClr val="0F6FC6"/>
              </a:buClr>
              <a:buSzPct val="83928"/>
              <a:buFont typeface="Segoe UI Symbol"/>
              <a:buChar char="⚫"/>
              <a:tabLst>
                <a:tab pos="652780" algn="l"/>
              </a:tabLst>
            </a:pPr>
            <a:r>
              <a:rPr lang="en-US" sz="2800" spc="-5" dirty="0">
                <a:latin typeface="Comic Sans MS"/>
                <a:cs typeface="Comic Sans MS"/>
              </a:rPr>
              <a:t>Internal</a:t>
            </a:r>
            <a:r>
              <a:rPr lang="en-US" sz="2800" spc="-30" dirty="0">
                <a:latin typeface="Comic Sans MS"/>
                <a:cs typeface="Comic Sans MS"/>
              </a:rPr>
              <a:t> </a:t>
            </a:r>
            <a:r>
              <a:rPr lang="en-US" sz="2800" spc="-10" dirty="0">
                <a:latin typeface="Comic Sans MS"/>
                <a:cs typeface="Comic Sans MS"/>
              </a:rPr>
              <a:t>Cause</a:t>
            </a:r>
            <a:endParaRPr lang="en-US" sz="2800" dirty="0">
              <a:latin typeface="Comic Sans MS"/>
              <a:cs typeface="Comic Sans MS"/>
            </a:endParaRPr>
          </a:p>
          <a:p>
            <a:pPr marL="1201420" lvl="2" indent="-210820">
              <a:lnSpc>
                <a:spcPct val="100000"/>
              </a:lnSpc>
              <a:spcBef>
                <a:spcPts val="675"/>
              </a:spcBef>
              <a:buClr>
                <a:srgbClr val="0BD0D9"/>
              </a:buClr>
              <a:buSzPct val="64285"/>
              <a:buFont typeface="Segoe UI Symbol"/>
              <a:buChar char="⚫"/>
              <a:tabLst>
                <a:tab pos="1201420" algn="l"/>
              </a:tabLst>
            </a:pPr>
            <a:r>
              <a:rPr lang="en-US" sz="2800" spc="-5" dirty="0">
                <a:latin typeface="Comic Sans MS"/>
                <a:cs typeface="Comic Sans MS"/>
              </a:rPr>
              <a:t>External</a:t>
            </a:r>
            <a:r>
              <a:rPr lang="en-US" sz="2800" spc="-40" dirty="0">
                <a:latin typeface="Comic Sans MS"/>
                <a:cs typeface="Comic Sans MS"/>
              </a:rPr>
              <a:t> </a:t>
            </a:r>
            <a:r>
              <a:rPr lang="en-US" sz="2800" spc="-10" dirty="0">
                <a:latin typeface="Comic Sans MS"/>
                <a:cs typeface="Comic Sans MS"/>
              </a:rPr>
              <a:t>Cause</a:t>
            </a:r>
            <a:endParaRPr lang="en-US" sz="2800" dirty="0">
              <a:latin typeface="Comic Sans MS"/>
              <a:cs typeface="Comic Sans MS"/>
            </a:endParaRPr>
          </a:p>
        </p:txBody>
      </p:sp>
      <p:sp>
        <p:nvSpPr>
          <p:cNvPr id="11" name="TextBox 10">
            <a:extLst>
              <a:ext uri="{FF2B5EF4-FFF2-40B4-BE49-F238E27FC236}">
                <a16:creationId xmlns:a16="http://schemas.microsoft.com/office/drawing/2014/main" id="{A9FE9308-2432-4722-A344-9ADA1D7ACCD0}"/>
              </a:ext>
            </a:extLst>
          </p:cNvPr>
          <p:cNvSpPr txBox="1"/>
          <p:nvPr/>
        </p:nvSpPr>
        <p:spPr>
          <a:xfrm>
            <a:off x="962198" y="823603"/>
            <a:ext cx="8938260" cy="830997"/>
          </a:xfrm>
          <a:prstGeom prst="rect">
            <a:avLst/>
          </a:prstGeom>
          <a:noFill/>
        </p:spPr>
        <p:txBody>
          <a:bodyPr wrap="square">
            <a:spAutoFit/>
          </a:bodyPr>
          <a:lstStyle/>
          <a:p>
            <a:r>
              <a:rPr lang="en-US" sz="2400" b="0" spc="-5" dirty="0">
                <a:solidFill>
                  <a:srgbClr val="04617B"/>
                </a:solidFill>
                <a:latin typeface="Comic Sans MS"/>
                <a:cs typeface="Comic Sans MS"/>
              </a:rPr>
              <a:t>Protection Against </a:t>
            </a:r>
            <a:r>
              <a:rPr lang="en-US" sz="2400" b="0" dirty="0">
                <a:solidFill>
                  <a:srgbClr val="04617B"/>
                </a:solidFill>
                <a:latin typeface="Comic Sans MS"/>
                <a:cs typeface="Comic Sans MS"/>
              </a:rPr>
              <a:t>Over </a:t>
            </a:r>
            <a:r>
              <a:rPr lang="en-US" sz="2400" b="0" spc="-5" dirty="0">
                <a:solidFill>
                  <a:srgbClr val="04617B"/>
                </a:solidFill>
                <a:latin typeface="Comic Sans MS"/>
                <a:cs typeface="Comic Sans MS"/>
              </a:rPr>
              <a:t>Voltage Due </a:t>
            </a:r>
            <a:r>
              <a:rPr lang="en-US" sz="2400" b="0" spc="-1065" dirty="0">
                <a:solidFill>
                  <a:srgbClr val="04617B"/>
                </a:solidFill>
                <a:latin typeface="Comic Sans MS"/>
                <a:cs typeface="Comic Sans MS"/>
              </a:rPr>
              <a:t> </a:t>
            </a:r>
            <a:r>
              <a:rPr lang="en-US" sz="2400" b="0" spc="-5" dirty="0">
                <a:solidFill>
                  <a:srgbClr val="04617B"/>
                </a:solidFill>
                <a:latin typeface="Comic Sans MS"/>
                <a:cs typeface="Comic Sans MS"/>
              </a:rPr>
              <a:t>to</a:t>
            </a:r>
            <a:r>
              <a:rPr lang="en-US" sz="2400" b="0" spc="-15" dirty="0">
                <a:solidFill>
                  <a:srgbClr val="04617B"/>
                </a:solidFill>
                <a:latin typeface="Comic Sans MS"/>
                <a:cs typeface="Comic Sans MS"/>
              </a:rPr>
              <a:t> </a:t>
            </a:r>
            <a:r>
              <a:rPr lang="en-US" sz="2400" b="0" spc="-5" dirty="0">
                <a:solidFill>
                  <a:srgbClr val="04617B"/>
                </a:solidFill>
                <a:latin typeface="Comic Sans MS"/>
                <a:cs typeface="Comic Sans MS"/>
              </a:rPr>
              <a:t>Lightning</a:t>
            </a:r>
            <a:r>
              <a:rPr lang="en-US" sz="2400" b="0" spc="20" dirty="0">
                <a:solidFill>
                  <a:srgbClr val="04617B"/>
                </a:solidFill>
                <a:latin typeface="Comic Sans MS"/>
                <a:cs typeface="Comic Sans MS"/>
              </a:rPr>
              <a:t> </a:t>
            </a:r>
            <a:r>
              <a:rPr lang="en-US" sz="2400" b="0" dirty="0">
                <a:solidFill>
                  <a:srgbClr val="04617B"/>
                </a:solidFill>
                <a:latin typeface="Comic Sans MS"/>
                <a:cs typeface="Comic Sans MS"/>
              </a:rPr>
              <a:t>&amp;</a:t>
            </a:r>
            <a:r>
              <a:rPr lang="en-US" sz="2400" b="0" spc="-10" dirty="0">
                <a:solidFill>
                  <a:srgbClr val="04617B"/>
                </a:solidFill>
                <a:latin typeface="Comic Sans MS"/>
                <a:cs typeface="Comic Sans MS"/>
              </a:rPr>
              <a:t> </a:t>
            </a:r>
            <a:r>
              <a:rPr lang="en-US" sz="2400" b="0" spc="-5" dirty="0">
                <a:solidFill>
                  <a:srgbClr val="04617B"/>
                </a:solidFill>
                <a:latin typeface="Comic Sans MS"/>
                <a:cs typeface="Comic Sans MS"/>
              </a:rPr>
              <a:t>Switching</a:t>
            </a:r>
            <a:endParaRPr lang="en-IN" sz="2400" dirty="0"/>
          </a:p>
        </p:txBody>
      </p:sp>
      <p:pic>
        <p:nvPicPr>
          <p:cNvPr id="7" name="Picture 6">
            <a:extLst>
              <a:ext uri="{FF2B5EF4-FFF2-40B4-BE49-F238E27FC236}">
                <a16:creationId xmlns:a16="http://schemas.microsoft.com/office/drawing/2014/main" id="{E9FB4842-F443-4CF1-8991-A59534589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8904480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11545889" cy="6405283"/>
          </a:xfrm>
        </p:spPr>
        <p:txBody>
          <a:bodyPr/>
          <a:lstStyle/>
          <a:p>
            <a:br>
              <a:rPr lang="en-US" dirty="0"/>
            </a:br>
            <a:endParaRPr lang="en-IN" dirty="0"/>
          </a:p>
        </p:txBody>
      </p:sp>
      <p:sp>
        <p:nvSpPr>
          <p:cNvPr id="3" name="Content Placeholder 2"/>
          <p:cNvSpPr>
            <a:spLocks noGrp="1"/>
          </p:cNvSpPr>
          <p:nvPr>
            <p:ph idx="1"/>
          </p:nvPr>
        </p:nvSpPr>
        <p:spPr>
          <a:xfrm>
            <a:off x="365760" y="253218"/>
            <a:ext cx="9986780" cy="6280317"/>
          </a:xfrm>
        </p:spPr>
        <p:txBody>
          <a:bodyPr>
            <a:normAutofit/>
          </a:bodyPr>
          <a:lstStyle/>
          <a:p>
            <a:pPr>
              <a:buNone/>
            </a:pPr>
            <a:endParaRPr lang="en-US" sz="1800" dirty="0"/>
          </a:p>
          <a:p>
            <a:pPr>
              <a:buNone/>
            </a:pPr>
            <a:endParaRPr lang="en-IN" sz="1800" dirty="0"/>
          </a:p>
        </p:txBody>
      </p:sp>
      <p:sp>
        <p:nvSpPr>
          <p:cNvPr id="5" name="Slide Number Placeholder 4"/>
          <p:cNvSpPr>
            <a:spLocks noGrp="1"/>
          </p:cNvSpPr>
          <p:nvPr>
            <p:ph type="sldNum" sz="quarter" idx="12"/>
          </p:nvPr>
        </p:nvSpPr>
        <p:spPr/>
        <p:txBody>
          <a:bodyPr/>
          <a:lstStyle/>
          <a:p>
            <a:fld id="{CA9F79F9-620A-454C-B44A-099229A02D1C}" type="slidenum">
              <a:rPr lang="en-IN" smtClean="0"/>
              <a:pPr/>
              <a:t>45</a:t>
            </a:fld>
            <a:endParaRPr lang="en-IN"/>
          </a:p>
        </p:txBody>
      </p:sp>
      <p:sp>
        <p:nvSpPr>
          <p:cNvPr id="8" name="object 2">
            <a:extLst>
              <a:ext uri="{FF2B5EF4-FFF2-40B4-BE49-F238E27FC236}">
                <a16:creationId xmlns:a16="http://schemas.microsoft.com/office/drawing/2014/main" id="{9D9044E6-448D-4D11-A104-A412C9AB3EF8}"/>
              </a:ext>
            </a:extLst>
          </p:cNvPr>
          <p:cNvSpPr txBox="1">
            <a:spLocks/>
          </p:cNvSpPr>
          <p:nvPr/>
        </p:nvSpPr>
        <p:spPr>
          <a:xfrm>
            <a:off x="957036" y="942227"/>
            <a:ext cx="6731000" cy="751488"/>
          </a:xfrm>
          <a:prstGeom prst="rect">
            <a:avLst/>
          </a:prstGeom>
        </p:spPr>
        <p:txBody>
          <a:bodyPr vert="horz" wrap="square" lIns="0" tIns="12700" rIns="0" bIns="0" rtlCol="0" anchor="b">
            <a:sp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2172335" marR="5080" indent="-2160270">
              <a:lnSpc>
                <a:spcPct val="100000"/>
              </a:lnSpc>
              <a:spcBef>
                <a:spcPts val="100"/>
              </a:spcBef>
            </a:pPr>
            <a:r>
              <a:rPr lang="en-IN" spc="240" dirty="0">
                <a:latin typeface="Cambria"/>
                <a:cs typeface="Cambria"/>
              </a:rPr>
              <a:t>E</a:t>
            </a:r>
            <a:r>
              <a:rPr lang="en-IN" spc="-80" dirty="0">
                <a:latin typeface="Cambria"/>
                <a:cs typeface="Cambria"/>
              </a:rPr>
              <a:t>le</a:t>
            </a:r>
            <a:r>
              <a:rPr lang="en-IN" spc="-90" dirty="0">
                <a:latin typeface="Cambria"/>
                <a:cs typeface="Cambria"/>
              </a:rPr>
              <a:t>c</a:t>
            </a:r>
            <a:r>
              <a:rPr lang="en-IN" spc="-340" dirty="0">
                <a:latin typeface="Cambria"/>
                <a:cs typeface="Cambria"/>
              </a:rPr>
              <a:t>t</a:t>
            </a:r>
            <a:r>
              <a:rPr lang="en-IN" spc="-430" dirty="0">
                <a:latin typeface="Cambria"/>
                <a:cs typeface="Cambria"/>
              </a:rPr>
              <a:t>r</a:t>
            </a:r>
            <a:r>
              <a:rPr lang="en-IN" spc="-90" dirty="0">
                <a:latin typeface="Cambria"/>
                <a:cs typeface="Cambria"/>
              </a:rPr>
              <a:t>o</a:t>
            </a:r>
            <a:r>
              <a:rPr lang="en-IN" spc="-20" dirty="0">
                <a:latin typeface="Cambria"/>
                <a:cs typeface="Cambria"/>
              </a:rPr>
              <a:t>m</a:t>
            </a:r>
            <a:r>
              <a:rPr lang="en-IN" dirty="0">
                <a:latin typeface="Cambria"/>
                <a:cs typeface="Cambria"/>
              </a:rPr>
              <a:t>a</a:t>
            </a:r>
            <a:r>
              <a:rPr lang="en-IN" spc="5" dirty="0">
                <a:latin typeface="Cambria"/>
                <a:cs typeface="Cambria"/>
              </a:rPr>
              <a:t>g</a:t>
            </a:r>
            <a:r>
              <a:rPr lang="en-IN" spc="55" dirty="0">
                <a:latin typeface="Cambria"/>
                <a:cs typeface="Cambria"/>
              </a:rPr>
              <a:t>n</a:t>
            </a:r>
            <a:r>
              <a:rPr lang="en-IN" spc="-105" dirty="0">
                <a:latin typeface="Cambria"/>
                <a:cs typeface="Cambria"/>
              </a:rPr>
              <a:t>etic  </a:t>
            </a:r>
            <a:r>
              <a:rPr lang="en-IN" spc="55" dirty="0">
                <a:latin typeface="Cambria"/>
                <a:cs typeface="Cambria"/>
              </a:rPr>
              <a:t>Relay</a:t>
            </a:r>
            <a:endParaRPr lang="en-IN" dirty="0">
              <a:latin typeface="Cambria"/>
              <a:cs typeface="Cambria"/>
            </a:endParaRPr>
          </a:p>
        </p:txBody>
      </p:sp>
      <p:sp>
        <p:nvSpPr>
          <p:cNvPr id="9" name="TextBox 8">
            <a:extLst>
              <a:ext uri="{FF2B5EF4-FFF2-40B4-BE49-F238E27FC236}">
                <a16:creationId xmlns:a16="http://schemas.microsoft.com/office/drawing/2014/main" id="{9F84CA4B-CF66-434F-8915-CD406B3819DE}"/>
              </a:ext>
            </a:extLst>
          </p:cNvPr>
          <p:cNvSpPr txBox="1"/>
          <p:nvPr/>
        </p:nvSpPr>
        <p:spPr>
          <a:xfrm>
            <a:off x="1275276" y="2028521"/>
            <a:ext cx="6094520" cy="923330"/>
          </a:xfrm>
          <a:prstGeom prst="rect">
            <a:avLst/>
          </a:prstGeom>
          <a:noFill/>
        </p:spPr>
        <p:txBody>
          <a:bodyPr wrap="square">
            <a:spAutoFit/>
          </a:bodyPr>
          <a:lstStyle/>
          <a:p>
            <a:pPr marL="12700">
              <a:lnSpc>
                <a:spcPct val="100000"/>
              </a:lnSpc>
              <a:spcBef>
                <a:spcPts val="100"/>
              </a:spcBef>
            </a:pPr>
            <a:r>
              <a:rPr lang="en-US" sz="1800" spc="-5" dirty="0">
                <a:latin typeface="Calibri"/>
                <a:cs typeface="Calibri"/>
              </a:rPr>
              <a:t>They</a:t>
            </a:r>
            <a:r>
              <a:rPr lang="en-US" sz="1800" spc="-15" dirty="0">
                <a:latin typeface="Calibri"/>
                <a:cs typeface="Calibri"/>
              </a:rPr>
              <a:t> </a:t>
            </a:r>
            <a:r>
              <a:rPr lang="en-US" sz="1800" spc="-10" dirty="0">
                <a:latin typeface="Calibri"/>
                <a:cs typeface="Calibri"/>
              </a:rPr>
              <a:t>work</a:t>
            </a:r>
            <a:r>
              <a:rPr lang="en-US" sz="1800" spc="-5" dirty="0">
                <a:latin typeface="Calibri"/>
                <a:cs typeface="Calibri"/>
              </a:rPr>
              <a:t> on</a:t>
            </a:r>
            <a:r>
              <a:rPr lang="en-US" sz="1800" spc="15" dirty="0">
                <a:latin typeface="Calibri"/>
                <a:cs typeface="Calibri"/>
              </a:rPr>
              <a:t> </a:t>
            </a:r>
            <a:r>
              <a:rPr lang="en-US" sz="1800" spc="-5" dirty="0">
                <a:latin typeface="Calibri"/>
                <a:cs typeface="Calibri"/>
              </a:rPr>
              <a:t>the</a:t>
            </a:r>
            <a:r>
              <a:rPr lang="en-US" sz="1800" spc="20" dirty="0">
                <a:latin typeface="Calibri"/>
                <a:cs typeface="Calibri"/>
              </a:rPr>
              <a:t> </a:t>
            </a:r>
            <a:r>
              <a:rPr lang="en-US" sz="1800" spc="-10" dirty="0">
                <a:latin typeface="Calibri"/>
                <a:cs typeface="Calibri"/>
              </a:rPr>
              <a:t>following</a:t>
            </a:r>
            <a:r>
              <a:rPr lang="en-US" sz="1800" spc="25" dirty="0">
                <a:latin typeface="Calibri"/>
                <a:cs typeface="Calibri"/>
              </a:rPr>
              <a:t> </a:t>
            </a:r>
            <a:r>
              <a:rPr lang="en-US" sz="1800" spc="-10" dirty="0">
                <a:latin typeface="Calibri"/>
                <a:cs typeface="Calibri"/>
              </a:rPr>
              <a:t>two</a:t>
            </a:r>
            <a:r>
              <a:rPr lang="en-US" sz="1800" dirty="0">
                <a:latin typeface="Calibri"/>
                <a:cs typeface="Calibri"/>
              </a:rPr>
              <a:t> </a:t>
            </a:r>
            <a:r>
              <a:rPr lang="en-US" sz="1800" spc="-5" dirty="0">
                <a:latin typeface="Calibri"/>
                <a:cs typeface="Calibri"/>
              </a:rPr>
              <a:t>main</a:t>
            </a:r>
            <a:r>
              <a:rPr lang="en-US" sz="1800" spc="20" dirty="0">
                <a:latin typeface="Calibri"/>
                <a:cs typeface="Calibri"/>
              </a:rPr>
              <a:t> </a:t>
            </a:r>
            <a:r>
              <a:rPr lang="en-US" sz="1800" spc="-10" dirty="0">
                <a:latin typeface="Calibri"/>
                <a:cs typeface="Calibri"/>
              </a:rPr>
              <a:t>operating</a:t>
            </a:r>
            <a:r>
              <a:rPr lang="en-US" sz="1800" spc="15" dirty="0">
                <a:latin typeface="Calibri"/>
                <a:cs typeface="Calibri"/>
              </a:rPr>
              <a:t> </a:t>
            </a:r>
            <a:r>
              <a:rPr lang="en-US" sz="1800" spc="-5" dirty="0">
                <a:latin typeface="Calibri"/>
                <a:cs typeface="Calibri"/>
              </a:rPr>
              <a:t>principles</a:t>
            </a:r>
            <a:r>
              <a:rPr lang="en-US" sz="1800" spc="25" dirty="0">
                <a:latin typeface="Calibri"/>
                <a:cs typeface="Calibri"/>
              </a:rPr>
              <a:t> </a:t>
            </a:r>
            <a:r>
              <a:rPr lang="en-US" sz="1800" dirty="0">
                <a:latin typeface="Calibri"/>
                <a:cs typeface="Calibri"/>
              </a:rPr>
              <a:t>:</a:t>
            </a:r>
          </a:p>
          <a:p>
            <a:pPr marL="254635" indent="-242570">
              <a:lnSpc>
                <a:spcPct val="100000"/>
              </a:lnSpc>
              <a:buAutoNum type="romanLcParenBoth"/>
              <a:tabLst>
                <a:tab pos="255270" algn="l"/>
              </a:tabLst>
            </a:pPr>
            <a:r>
              <a:rPr lang="en-US" sz="1800" spc="-10" dirty="0">
                <a:latin typeface="Calibri"/>
                <a:cs typeface="Calibri"/>
              </a:rPr>
              <a:t>Electromagnetic</a:t>
            </a:r>
            <a:r>
              <a:rPr lang="en-US" sz="1800" spc="20" dirty="0">
                <a:latin typeface="Calibri"/>
                <a:cs typeface="Calibri"/>
              </a:rPr>
              <a:t> </a:t>
            </a:r>
            <a:r>
              <a:rPr lang="en-US" sz="1800" spc="-15" dirty="0">
                <a:latin typeface="Calibri"/>
                <a:cs typeface="Calibri"/>
              </a:rPr>
              <a:t>attraction</a:t>
            </a:r>
            <a:endParaRPr lang="en-US" sz="1800" dirty="0">
              <a:latin typeface="Calibri"/>
              <a:cs typeface="Calibri"/>
            </a:endParaRPr>
          </a:p>
          <a:p>
            <a:pPr marL="307975" indent="-295910">
              <a:lnSpc>
                <a:spcPct val="100000"/>
              </a:lnSpc>
              <a:buAutoNum type="romanLcParenBoth"/>
              <a:tabLst>
                <a:tab pos="308610" algn="l"/>
              </a:tabLst>
            </a:pPr>
            <a:r>
              <a:rPr lang="en-US" sz="1800" spc="-10" dirty="0">
                <a:latin typeface="Calibri"/>
                <a:cs typeface="Calibri"/>
              </a:rPr>
              <a:t>Electromagnetic</a:t>
            </a:r>
            <a:r>
              <a:rPr lang="en-US" sz="1800" spc="10" dirty="0">
                <a:latin typeface="Calibri"/>
                <a:cs typeface="Calibri"/>
              </a:rPr>
              <a:t> </a:t>
            </a:r>
            <a:r>
              <a:rPr lang="en-US" sz="1800" spc="-5" dirty="0">
                <a:latin typeface="Calibri"/>
                <a:cs typeface="Calibri"/>
              </a:rPr>
              <a:t>induction</a:t>
            </a:r>
            <a:endParaRPr lang="en-US" sz="1800" dirty="0">
              <a:latin typeface="Calibri"/>
              <a:cs typeface="Calibri"/>
            </a:endParaRPr>
          </a:p>
        </p:txBody>
      </p:sp>
      <p:sp>
        <p:nvSpPr>
          <p:cNvPr id="11" name="TextBox 10">
            <a:extLst>
              <a:ext uri="{FF2B5EF4-FFF2-40B4-BE49-F238E27FC236}">
                <a16:creationId xmlns:a16="http://schemas.microsoft.com/office/drawing/2014/main" id="{23EDFC02-EB59-4C0F-B46F-9BD81CE8B82F}"/>
              </a:ext>
            </a:extLst>
          </p:cNvPr>
          <p:cNvSpPr txBox="1"/>
          <p:nvPr/>
        </p:nvSpPr>
        <p:spPr>
          <a:xfrm>
            <a:off x="957036" y="3115006"/>
            <a:ext cx="10184440" cy="2775119"/>
          </a:xfrm>
          <a:prstGeom prst="rect">
            <a:avLst/>
          </a:prstGeom>
          <a:noFill/>
        </p:spPr>
        <p:txBody>
          <a:bodyPr wrap="square">
            <a:spAutoFit/>
          </a:bodyPr>
          <a:lstStyle/>
          <a:p>
            <a:pPr marL="240665">
              <a:lnSpc>
                <a:spcPct val="100000"/>
              </a:lnSpc>
              <a:spcBef>
                <a:spcPts val="865"/>
              </a:spcBef>
              <a:tabLst>
                <a:tab pos="812800" algn="l"/>
                <a:tab pos="813435" algn="l"/>
              </a:tabLst>
            </a:pPr>
            <a:r>
              <a:rPr lang="en-US" sz="1800" spc="-30" dirty="0">
                <a:latin typeface="Calibri"/>
                <a:cs typeface="Calibri"/>
              </a:rPr>
              <a:t>Electro magnetic attraction Relays</a:t>
            </a:r>
          </a:p>
          <a:p>
            <a:pPr marL="240665">
              <a:lnSpc>
                <a:spcPct val="100000"/>
              </a:lnSpc>
              <a:spcBef>
                <a:spcPts val="865"/>
              </a:spcBef>
              <a:tabLst>
                <a:tab pos="812800" algn="l"/>
                <a:tab pos="813435" algn="l"/>
              </a:tabLst>
            </a:pPr>
            <a:r>
              <a:rPr lang="en-US" spc="-30" dirty="0">
                <a:latin typeface="Calibri"/>
                <a:cs typeface="Calibri"/>
              </a:rPr>
              <a:t>(</a:t>
            </a:r>
            <a:r>
              <a:rPr lang="en-US" spc="-30" dirty="0" err="1">
                <a:latin typeface="Calibri"/>
                <a:cs typeface="Calibri"/>
              </a:rPr>
              <a:t>i</a:t>
            </a:r>
            <a:r>
              <a:rPr lang="en-US" spc="-30" dirty="0">
                <a:latin typeface="Calibri"/>
                <a:cs typeface="Calibri"/>
              </a:rPr>
              <a:t>)</a:t>
            </a:r>
            <a:r>
              <a:rPr lang="en-US" sz="1800" spc="-30" dirty="0">
                <a:latin typeface="Calibri"/>
                <a:cs typeface="Calibri"/>
              </a:rPr>
              <a:t>Attracted</a:t>
            </a:r>
            <a:r>
              <a:rPr lang="en-US" sz="1800" spc="-15" dirty="0">
                <a:latin typeface="Calibri"/>
                <a:cs typeface="Calibri"/>
              </a:rPr>
              <a:t> </a:t>
            </a:r>
            <a:r>
              <a:rPr lang="en-US" sz="1800" spc="-10" dirty="0">
                <a:latin typeface="Calibri"/>
                <a:cs typeface="Calibri"/>
              </a:rPr>
              <a:t>armature</a:t>
            </a:r>
            <a:r>
              <a:rPr lang="en-US" sz="1800" spc="-15" dirty="0">
                <a:latin typeface="Calibri"/>
                <a:cs typeface="Calibri"/>
              </a:rPr>
              <a:t> </a:t>
            </a:r>
            <a:r>
              <a:rPr lang="en-US" sz="1800" spc="-5" dirty="0">
                <a:latin typeface="Calibri"/>
                <a:cs typeface="Calibri"/>
              </a:rPr>
              <a:t>type</a:t>
            </a:r>
            <a:r>
              <a:rPr lang="en-US" sz="1800" spc="-10" dirty="0">
                <a:latin typeface="Calibri"/>
                <a:cs typeface="Calibri"/>
              </a:rPr>
              <a:t> </a:t>
            </a:r>
            <a:r>
              <a:rPr lang="en-US" sz="1800" spc="-20" dirty="0">
                <a:latin typeface="Calibri"/>
                <a:cs typeface="Calibri"/>
              </a:rPr>
              <a:t>relay</a:t>
            </a:r>
            <a:endParaRPr lang="en-US" dirty="0">
              <a:latin typeface="Calibri"/>
              <a:cs typeface="Calibri"/>
            </a:endParaRPr>
          </a:p>
          <a:p>
            <a:pPr marL="240665">
              <a:lnSpc>
                <a:spcPct val="100000"/>
              </a:lnSpc>
              <a:spcBef>
                <a:spcPts val="865"/>
              </a:spcBef>
              <a:tabLst>
                <a:tab pos="812800" algn="l"/>
                <a:tab pos="813435" algn="l"/>
              </a:tabLst>
            </a:pPr>
            <a:r>
              <a:rPr lang="en-US" sz="1800" spc="-5" dirty="0">
                <a:latin typeface="Calibri"/>
                <a:cs typeface="Calibri"/>
              </a:rPr>
              <a:t>(ii)Solenoid</a:t>
            </a:r>
            <a:r>
              <a:rPr lang="en-US" sz="1800" spc="-25" dirty="0">
                <a:latin typeface="Calibri"/>
                <a:cs typeface="Calibri"/>
              </a:rPr>
              <a:t> </a:t>
            </a:r>
            <a:r>
              <a:rPr lang="en-US" sz="1800" spc="-5" dirty="0">
                <a:latin typeface="Calibri"/>
                <a:cs typeface="Calibri"/>
              </a:rPr>
              <a:t>type</a:t>
            </a:r>
            <a:r>
              <a:rPr lang="en-US" sz="1800" spc="-10" dirty="0">
                <a:latin typeface="Calibri"/>
                <a:cs typeface="Calibri"/>
              </a:rPr>
              <a:t> </a:t>
            </a:r>
            <a:r>
              <a:rPr lang="en-US" sz="1800" spc="-20" dirty="0">
                <a:latin typeface="Calibri"/>
                <a:cs typeface="Calibri"/>
              </a:rPr>
              <a:t>relay</a:t>
            </a:r>
            <a:endParaRPr lang="en-US" sz="1800" dirty="0">
              <a:latin typeface="Calibri"/>
              <a:cs typeface="Calibri"/>
            </a:endParaRPr>
          </a:p>
          <a:p>
            <a:pPr marL="240665">
              <a:lnSpc>
                <a:spcPct val="100000"/>
              </a:lnSpc>
              <a:spcBef>
                <a:spcPts val="770"/>
              </a:spcBef>
              <a:tabLst>
                <a:tab pos="813435" algn="l"/>
              </a:tabLst>
            </a:pPr>
            <a:r>
              <a:rPr lang="en-US" sz="1800" spc="-5" dirty="0">
                <a:latin typeface="Calibri"/>
                <a:cs typeface="Calibri"/>
              </a:rPr>
              <a:t>(iii)Balanced</a:t>
            </a:r>
            <a:r>
              <a:rPr lang="en-US" sz="1800" spc="-20" dirty="0">
                <a:latin typeface="Calibri"/>
                <a:cs typeface="Calibri"/>
              </a:rPr>
              <a:t> </a:t>
            </a:r>
            <a:r>
              <a:rPr lang="en-US" sz="1800" spc="-5" dirty="0">
                <a:latin typeface="Calibri"/>
                <a:cs typeface="Calibri"/>
              </a:rPr>
              <a:t>beam type</a:t>
            </a:r>
            <a:r>
              <a:rPr lang="en-US" sz="1800" dirty="0">
                <a:latin typeface="Calibri"/>
                <a:cs typeface="Calibri"/>
              </a:rPr>
              <a:t> </a:t>
            </a:r>
            <a:r>
              <a:rPr lang="en-US" sz="1800" spc="-20" dirty="0">
                <a:latin typeface="Calibri"/>
                <a:cs typeface="Calibri"/>
              </a:rPr>
              <a:t>relay</a:t>
            </a:r>
            <a:endParaRPr lang="en-US" sz="1800" dirty="0">
              <a:latin typeface="Calibri"/>
              <a:cs typeface="Calibri"/>
            </a:endParaRPr>
          </a:p>
          <a:p>
            <a:pPr marL="3187700" marR="5080" indent="-2857500">
              <a:lnSpc>
                <a:spcPct val="100000"/>
              </a:lnSpc>
              <a:spcBef>
                <a:spcPts val="120"/>
              </a:spcBef>
            </a:pPr>
            <a:r>
              <a:rPr lang="en-US" sz="2800" dirty="0">
                <a:solidFill>
                  <a:srgbClr val="C00000"/>
                </a:solidFill>
                <a:latin typeface="Calibri"/>
                <a:cs typeface="Calibri"/>
              </a:rPr>
              <a:t>Induction </a:t>
            </a:r>
            <a:r>
              <a:rPr lang="en-US" sz="2800" spc="-35" dirty="0">
                <a:solidFill>
                  <a:srgbClr val="C00000"/>
                </a:solidFill>
                <a:latin typeface="Calibri"/>
                <a:cs typeface="Calibri"/>
              </a:rPr>
              <a:t>Relays </a:t>
            </a:r>
            <a:r>
              <a:rPr lang="en-US" sz="2800" dirty="0">
                <a:solidFill>
                  <a:srgbClr val="C00000"/>
                </a:solidFill>
                <a:latin typeface="Calibri"/>
                <a:cs typeface="Calibri"/>
              </a:rPr>
              <a:t>/ </a:t>
            </a:r>
            <a:r>
              <a:rPr lang="en-US" sz="2800" spc="-10" dirty="0">
                <a:solidFill>
                  <a:srgbClr val="C00000"/>
                </a:solidFill>
                <a:latin typeface="Calibri"/>
                <a:cs typeface="Calibri"/>
              </a:rPr>
              <a:t>Electromagnetic </a:t>
            </a:r>
            <a:r>
              <a:rPr lang="en-US" sz="2800" spc="-980" dirty="0">
                <a:solidFill>
                  <a:srgbClr val="C00000"/>
                </a:solidFill>
                <a:latin typeface="Calibri"/>
                <a:cs typeface="Calibri"/>
              </a:rPr>
              <a:t> </a:t>
            </a:r>
            <a:r>
              <a:rPr lang="en-US" sz="2800" dirty="0">
                <a:solidFill>
                  <a:srgbClr val="C00000"/>
                </a:solidFill>
                <a:latin typeface="Calibri"/>
                <a:cs typeface="Calibri"/>
              </a:rPr>
              <a:t>induction</a:t>
            </a:r>
            <a:endParaRPr lang="en-US" sz="2800" dirty="0">
              <a:latin typeface="Calibri"/>
              <a:cs typeface="Calibri"/>
            </a:endParaRPr>
          </a:p>
          <a:p>
            <a:pPr marL="584200" marR="27305" indent="-571500">
              <a:lnSpc>
                <a:spcPct val="100000"/>
              </a:lnSpc>
              <a:spcBef>
                <a:spcPts val="1105"/>
              </a:spcBef>
              <a:buAutoNum type="romanLcParenBoth"/>
              <a:tabLst>
                <a:tab pos="584200" algn="l"/>
                <a:tab pos="584835" algn="l"/>
              </a:tabLst>
            </a:pPr>
            <a:r>
              <a:rPr lang="en-US" sz="1600" spc="-5" dirty="0">
                <a:latin typeface="Calibri"/>
                <a:cs typeface="Calibri"/>
              </a:rPr>
              <a:t>Induction</a:t>
            </a:r>
            <a:r>
              <a:rPr lang="en-US" sz="1600" spc="15" dirty="0">
                <a:latin typeface="Calibri"/>
                <a:cs typeface="Calibri"/>
              </a:rPr>
              <a:t> </a:t>
            </a:r>
            <a:r>
              <a:rPr lang="en-US" sz="1600" spc="-5" dirty="0">
                <a:latin typeface="Calibri"/>
                <a:cs typeface="Calibri"/>
              </a:rPr>
              <a:t>type</a:t>
            </a:r>
            <a:r>
              <a:rPr lang="en-US" sz="1600" spc="15" dirty="0">
                <a:latin typeface="Calibri"/>
                <a:cs typeface="Calibri"/>
              </a:rPr>
              <a:t> </a:t>
            </a:r>
            <a:r>
              <a:rPr lang="en-US" sz="1600" spc="-20" dirty="0">
                <a:latin typeface="Calibri"/>
                <a:cs typeface="Calibri"/>
              </a:rPr>
              <a:t>overcurrent</a:t>
            </a:r>
            <a:r>
              <a:rPr lang="en-US" sz="1600" spc="15" dirty="0">
                <a:latin typeface="Calibri"/>
                <a:cs typeface="Calibri"/>
              </a:rPr>
              <a:t> </a:t>
            </a:r>
            <a:r>
              <a:rPr lang="en-US" sz="1600" spc="-25" dirty="0">
                <a:latin typeface="Calibri"/>
                <a:cs typeface="Calibri"/>
              </a:rPr>
              <a:t>Relay</a:t>
            </a:r>
            <a:r>
              <a:rPr lang="en-US" sz="1600" spc="70" dirty="0">
                <a:latin typeface="Calibri"/>
                <a:cs typeface="Calibri"/>
              </a:rPr>
              <a:t> </a:t>
            </a:r>
            <a:r>
              <a:rPr lang="en-US" sz="1800" dirty="0">
                <a:latin typeface="Calibri"/>
                <a:cs typeface="Calibri"/>
              </a:rPr>
              <a:t>(</a:t>
            </a:r>
            <a:r>
              <a:rPr lang="en-US" sz="1800" b="1" dirty="0">
                <a:solidFill>
                  <a:srgbClr val="00B050"/>
                </a:solidFill>
                <a:latin typeface="Calibri"/>
                <a:cs typeface="Calibri"/>
              </a:rPr>
              <a:t>Non</a:t>
            </a:r>
            <a:r>
              <a:rPr lang="en-US" sz="1800" b="1" spc="-5" dirty="0">
                <a:solidFill>
                  <a:srgbClr val="00B050"/>
                </a:solidFill>
                <a:latin typeface="Calibri"/>
                <a:cs typeface="Calibri"/>
              </a:rPr>
              <a:t> Directional </a:t>
            </a:r>
            <a:r>
              <a:rPr lang="en-US" sz="1800" b="1" spc="-710" dirty="0">
                <a:solidFill>
                  <a:srgbClr val="00B050"/>
                </a:solidFill>
                <a:latin typeface="Calibri"/>
                <a:cs typeface="Calibri"/>
              </a:rPr>
              <a:t> </a:t>
            </a:r>
            <a:r>
              <a:rPr lang="en-US" sz="1800" b="1" spc="-20" dirty="0">
                <a:solidFill>
                  <a:srgbClr val="00B050"/>
                </a:solidFill>
                <a:latin typeface="Calibri"/>
                <a:cs typeface="Calibri"/>
              </a:rPr>
              <a:t>Relay</a:t>
            </a:r>
            <a:r>
              <a:rPr lang="en-US" sz="1800" spc="-20" dirty="0">
                <a:latin typeface="Calibri"/>
                <a:cs typeface="Calibri"/>
              </a:rPr>
              <a:t>)</a:t>
            </a:r>
            <a:endParaRPr lang="en-US" sz="1800" dirty="0">
              <a:latin typeface="Calibri"/>
              <a:cs typeface="Calibri"/>
            </a:endParaRPr>
          </a:p>
          <a:p>
            <a:pPr marL="583565" indent="-571500">
              <a:lnSpc>
                <a:spcPct val="100000"/>
              </a:lnSpc>
              <a:spcBef>
                <a:spcPts val="790"/>
              </a:spcBef>
              <a:buAutoNum type="romanLcParenBoth"/>
              <a:tabLst>
                <a:tab pos="583565" algn="l"/>
                <a:tab pos="584200" algn="l"/>
              </a:tabLst>
            </a:pPr>
            <a:r>
              <a:rPr lang="en-US" sz="1800" spc="-5" dirty="0">
                <a:latin typeface="Calibri"/>
                <a:cs typeface="Calibri"/>
              </a:rPr>
              <a:t>Induction</a:t>
            </a:r>
            <a:r>
              <a:rPr lang="en-US" sz="1800" spc="20" dirty="0">
                <a:latin typeface="Calibri"/>
                <a:cs typeface="Calibri"/>
              </a:rPr>
              <a:t> </a:t>
            </a:r>
            <a:r>
              <a:rPr lang="en-US" sz="1800" spc="-5" dirty="0">
                <a:latin typeface="Calibri"/>
                <a:cs typeface="Calibri"/>
              </a:rPr>
              <a:t>Cup</a:t>
            </a:r>
            <a:r>
              <a:rPr lang="en-US" sz="1800" spc="10" dirty="0">
                <a:latin typeface="Calibri"/>
                <a:cs typeface="Calibri"/>
              </a:rPr>
              <a:t> </a:t>
            </a:r>
            <a:r>
              <a:rPr lang="en-US" sz="1800" spc="-25" dirty="0">
                <a:latin typeface="Calibri"/>
                <a:cs typeface="Calibri"/>
              </a:rPr>
              <a:t>Relay</a:t>
            </a:r>
            <a:r>
              <a:rPr lang="en-US" sz="1800" spc="5" dirty="0">
                <a:latin typeface="Calibri"/>
                <a:cs typeface="Calibri"/>
              </a:rPr>
              <a:t> </a:t>
            </a:r>
            <a:r>
              <a:rPr lang="en-US" sz="1800" spc="-5" dirty="0">
                <a:latin typeface="Arial MT"/>
                <a:cs typeface="Arial MT"/>
              </a:rPr>
              <a:t>(</a:t>
            </a:r>
            <a:r>
              <a:rPr lang="en-US" sz="1800" b="1" spc="-5" dirty="0">
                <a:solidFill>
                  <a:srgbClr val="00B050"/>
                </a:solidFill>
                <a:latin typeface="Arial"/>
                <a:cs typeface="Arial"/>
              </a:rPr>
              <a:t>Directional</a:t>
            </a:r>
            <a:r>
              <a:rPr lang="en-US" sz="1800" b="1" spc="-35" dirty="0">
                <a:solidFill>
                  <a:srgbClr val="00B050"/>
                </a:solidFill>
                <a:latin typeface="Arial"/>
                <a:cs typeface="Arial"/>
              </a:rPr>
              <a:t> </a:t>
            </a:r>
            <a:r>
              <a:rPr lang="en-US" sz="1800" b="1" spc="-5" dirty="0">
                <a:solidFill>
                  <a:srgbClr val="00B050"/>
                </a:solidFill>
                <a:latin typeface="Arial"/>
                <a:cs typeface="Arial"/>
              </a:rPr>
              <a:t>Relay</a:t>
            </a:r>
            <a:r>
              <a:rPr lang="en-US" sz="1800" spc="-5" dirty="0">
                <a:latin typeface="Arial MT"/>
                <a:cs typeface="Arial MT"/>
              </a:rPr>
              <a:t>)</a:t>
            </a:r>
            <a:endParaRPr lang="en-US" sz="1800" dirty="0">
              <a:latin typeface="Arial MT"/>
              <a:cs typeface="Arial MT"/>
            </a:endParaRPr>
          </a:p>
        </p:txBody>
      </p:sp>
      <p:pic>
        <p:nvPicPr>
          <p:cNvPr id="10" name="Picture 9">
            <a:extLst>
              <a:ext uri="{FF2B5EF4-FFF2-40B4-BE49-F238E27FC236}">
                <a16:creationId xmlns:a16="http://schemas.microsoft.com/office/drawing/2014/main" id="{056A5B81-400C-4C0D-85CA-843013E83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8904480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9F79F9-620A-454C-B44A-099229A02D1C}" type="slidenum">
              <a:rPr lang="en-IN" smtClean="0"/>
              <a:pPr/>
              <a:t>46</a:t>
            </a:fld>
            <a:endParaRPr lang="en-IN"/>
          </a:p>
        </p:txBody>
      </p:sp>
      <p:sp>
        <p:nvSpPr>
          <p:cNvPr id="6" name="object 2">
            <a:extLst>
              <a:ext uri="{FF2B5EF4-FFF2-40B4-BE49-F238E27FC236}">
                <a16:creationId xmlns:a16="http://schemas.microsoft.com/office/drawing/2014/main" id="{DAA1F8B1-905B-42D2-856C-52D22EE35372}"/>
              </a:ext>
            </a:extLst>
          </p:cNvPr>
          <p:cNvSpPr txBox="1">
            <a:spLocks/>
          </p:cNvSpPr>
          <p:nvPr/>
        </p:nvSpPr>
        <p:spPr>
          <a:xfrm>
            <a:off x="863083" y="831503"/>
            <a:ext cx="7439659" cy="635000"/>
          </a:xfrm>
          <a:prstGeom prst="rect">
            <a:avLst/>
          </a:prstGeom>
        </p:spPr>
        <p:txBody>
          <a:bodyPr vert="horz" wrap="square" lIns="0" tIns="12065" rIns="0" bIns="0" rtlCol="0" anchor="b">
            <a:sp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12700">
              <a:lnSpc>
                <a:spcPct val="100000"/>
              </a:lnSpc>
              <a:spcBef>
                <a:spcPts val="95"/>
              </a:spcBef>
              <a:tabLst>
                <a:tab pos="744855" algn="l"/>
              </a:tabLst>
            </a:pPr>
            <a:r>
              <a:rPr lang="en-US" sz="4000" spc="-5" dirty="0">
                <a:solidFill>
                  <a:srgbClr val="FF0000"/>
                </a:solidFill>
              </a:rPr>
              <a:t>1.	</a:t>
            </a:r>
            <a:r>
              <a:rPr lang="en-US" sz="4000" spc="-45" dirty="0">
                <a:solidFill>
                  <a:srgbClr val="FF0000"/>
                </a:solidFill>
              </a:rPr>
              <a:t>Attracted</a:t>
            </a:r>
            <a:r>
              <a:rPr lang="en-US" sz="4000" spc="20" dirty="0">
                <a:solidFill>
                  <a:srgbClr val="FF0000"/>
                </a:solidFill>
              </a:rPr>
              <a:t> </a:t>
            </a:r>
            <a:r>
              <a:rPr lang="en-US" sz="4000" spc="-20" dirty="0">
                <a:solidFill>
                  <a:srgbClr val="FF0000"/>
                </a:solidFill>
              </a:rPr>
              <a:t>Armature</a:t>
            </a:r>
            <a:r>
              <a:rPr lang="en-US" sz="4000" spc="25" dirty="0">
                <a:solidFill>
                  <a:srgbClr val="FF0000"/>
                </a:solidFill>
              </a:rPr>
              <a:t> </a:t>
            </a:r>
            <a:r>
              <a:rPr lang="en-US" sz="4000" spc="-35" dirty="0">
                <a:solidFill>
                  <a:srgbClr val="FF0000"/>
                </a:solidFill>
              </a:rPr>
              <a:t>Type</a:t>
            </a:r>
            <a:r>
              <a:rPr lang="en-US" sz="4000" spc="-5" dirty="0">
                <a:solidFill>
                  <a:srgbClr val="FF0000"/>
                </a:solidFill>
              </a:rPr>
              <a:t> </a:t>
            </a:r>
            <a:r>
              <a:rPr lang="en-US" sz="4000" spc="-35" dirty="0">
                <a:solidFill>
                  <a:srgbClr val="FF0000"/>
                </a:solidFill>
              </a:rPr>
              <a:t>Relays</a:t>
            </a:r>
            <a:endParaRPr lang="en-US" sz="4000" dirty="0"/>
          </a:p>
        </p:txBody>
      </p:sp>
      <p:sp>
        <p:nvSpPr>
          <p:cNvPr id="3" name="Content Placeholder 2">
            <a:extLst>
              <a:ext uri="{FF2B5EF4-FFF2-40B4-BE49-F238E27FC236}">
                <a16:creationId xmlns:a16="http://schemas.microsoft.com/office/drawing/2014/main" id="{058B136F-016C-4B4B-B0EF-AB49796162BC}"/>
              </a:ext>
            </a:extLst>
          </p:cNvPr>
          <p:cNvSpPr>
            <a:spLocks noGrp="1"/>
          </p:cNvSpPr>
          <p:nvPr>
            <p:ph idx="1"/>
          </p:nvPr>
        </p:nvSpPr>
        <p:spPr>
          <a:xfrm>
            <a:off x="1097280" y="1845734"/>
            <a:ext cx="7205462" cy="4023360"/>
          </a:xfrm>
        </p:spPr>
        <p:txBody>
          <a:bodyPr/>
          <a:lstStyle/>
          <a:p>
            <a:pPr marL="12700" marR="101600" indent="0">
              <a:lnSpc>
                <a:spcPct val="100000"/>
              </a:lnSpc>
              <a:spcBef>
                <a:spcPts val="100"/>
              </a:spcBef>
              <a:buNone/>
            </a:pPr>
            <a:r>
              <a:rPr lang="en-US" sz="2000" spc="-5" dirty="0">
                <a:latin typeface="Calibri"/>
                <a:cs typeface="Calibri"/>
              </a:rPr>
              <a:t>These </a:t>
            </a:r>
            <a:r>
              <a:rPr lang="en-US" sz="2000" spc="-20" dirty="0">
                <a:latin typeface="Calibri"/>
                <a:cs typeface="Calibri"/>
              </a:rPr>
              <a:t>have </a:t>
            </a:r>
            <a:r>
              <a:rPr lang="en-US" sz="2000" dirty="0">
                <a:latin typeface="Calibri"/>
                <a:cs typeface="Calibri"/>
              </a:rPr>
              <a:t>a </a:t>
            </a:r>
            <a:r>
              <a:rPr lang="en-US" sz="2000" spc="-10" dirty="0">
                <a:latin typeface="Calibri"/>
                <a:cs typeface="Calibri"/>
              </a:rPr>
              <a:t>coil </a:t>
            </a:r>
            <a:r>
              <a:rPr lang="en-US" sz="2000" spc="-5" dirty="0">
                <a:latin typeface="Calibri"/>
                <a:cs typeface="Calibri"/>
              </a:rPr>
              <a:t>or </a:t>
            </a:r>
            <a:r>
              <a:rPr lang="en-US" sz="2000" dirty="0">
                <a:latin typeface="Calibri"/>
                <a:cs typeface="Calibri"/>
              </a:rPr>
              <a:t> </a:t>
            </a:r>
            <a:r>
              <a:rPr lang="en-US" sz="2000" spc="-5" dirty="0">
                <a:latin typeface="Calibri"/>
                <a:cs typeface="Calibri"/>
              </a:rPr>
              <a:t>electromagnet</a:t>
            </a:r>
            <a:r>
              <a:rPr lang="en-US" sz="2000" spc="-75" dirty="0">
                <a:latin typeface="Calibri"/>
                <a:cs typeface="Calibri"/>
              </a:rPr>
              <a:t> </a:t>
            </a:r>
            <a:r>
              <a:rPr lang="en-US" sz="2000" spc="-10" dirty="0">
                <a:latin typeface="Calibri"/>
                <a:cs typeface="Calibri"/>
              </a:rPr>
              <a:t>energized</a:t>
            </a:r>
            <a:r>
              <a:rPr lang="en-US" sz="2000" spc="-30" dirty="0">
                <a:latin typeface="Calibri"/>
                <a:cs typeface="Calibri"/>
              </a:rPr>
              <a:t> </a:t>
            </a:r>
            <a:r>
              <a:rPr lang="en-US" sz="2000" spc="-10" dirty="0">
                <a:latin typeface="Calibri"/>
                <a:cs typeface="Calibri"/>
              </a:rPr>
              <a:t>by</a:t>
            </a:r>
            <a:r>
              <a:rPr lang="en-US" sz="2000" spc="-30" dirty="0">
                <a:latin typeface="Calibri"/>
                <a:cs typeface="Calibri"/>
              </a:rPr>
              <a:t> </a:t>
            </a:r>
            <a:r>
              <a:rPr lang="en-US" sz="2000" dirty="0">
                <a:latin typeface="Calibri"/>
                <a:cs typeface="Calibri"/>
              </a:rPr>
              <a:t>a </a:t>
            </a:r>
            <a:r>
              <a:rPr lang="en-US" sz="2000" spc="-525" dirty="0">
                <a:latin typeface="Calibri"/>
                <a:cs typeface="Calibri"/>
              </a:rPr>
              <a:t> </a:t>
            </a:r>
            <a:r>
              <a:rPr lang="en-US" sz="2000" spc="-10" dirty="0">
                <a:latin typeface="Calibri"/>
                <a:cs typeface="Calibri"/>
              </a:rPr>
              <a:t>coil</a:t>
            </a:r>
            <a:r>
              <a:rPr lang="en-US" sz="2000" spc="-40" dirty="0">
                <a:latin typeface="Calibri"/>
                <a:cs typeface="Calibri"/>
              </a:rPr>
              <a:t> </a:t>
            </a:r>
            <a:r>
              <a:rPr lang="en-US" sz="2000" spc="-55" dirty="0">
                <a:latin typeface="Calibri"/>
                <a:cs typeface="Calibri"/>
              </a:rPr>
              <a:t>.The</a:t>
            </a:r>
            <a:r>
              <a:rPr lang="en-US" sz="2000" spc="10" dirty="0">
                <a:latin typeface="Calibri"/>
                <a:cs typeface="Calibri"/>
              </a:rPr>
              <a:t> </a:t>
            </a:r>
            <a:r>
              <a:rPr lang="en-US" sz="2000" spc="-10" dirty="0">
                <a:latin typeface="Calibri"/>
                <a:cs typeface="Calibri"/>
              </a:rPr>
              <a:t>coil </a:t>
            </a:r>
            <a:r>
              <a:rPr lang="en-US" sz="2000" dirty="0">
                <a:latin typeface="Calibri"/>
                <a:cs typeface="Calibri"/>
              </a:rPr>
              <a:t>is</a:t>
            </a:r>
            <a:r>
              <a:rPr lang="en-US" sz="2000" spc="-25" dirty="0">
                <a:latin typeface="Calibri"/>
                <a:cs typeface="Calibri"/>
              </a:rPr>
              <a:t> </a:t>
            </a:r>
            <a:r>
              <a:rPr lang="en-US" sz="2000" spc="-10" dirty="0">
                <a:latin typeface="Calibri"/>
                <a:cs typeface="Calibri"/>
              </a:rPr>
              <a:t>energized by </a:t>
            </a:r>
            <a:r>
              <a:rPr lang="en-US" sz="2000" spc="-5" dirty="0">
                <a:latin typeface="Calibri"/>
                <a:cs typeface="Calibri"/>
              </a:rPr>
              <a:t> </a:t>
            </a:r>
            <a:r>
              <a:rPr lang="en-US" sz="2000" spc="-10" dirty="0">
                <a:latin typeface="Calibri"/>
                <a:cs typeface="Calibri"/>
              </a:rPr>
              <a:t>operating</a:t>
            </a:r>
            <a:r>
              <a:rPr lang="en-US" sz="2000" spc="-45" dirty="0">
                <a:latin typeface="Calibri"/>
                <a:cs typeface="Calibri"/>
              </a:rPr>
              <a:t> </a:t>
            </a:r>
            <a:r>
              <a:rPr lang="en-US" sz="2000" spc="-5" dirty="0">
                <a:latin typeface="Calibri"/>
                <a:cs typeface="Calibri"/>
              </a:rPr>
              <a:t>quantity</a:t>
            </a:r>
            <a:r>
              <a:rPr lang="en-US" sz="2000" spc="-15" dirty="0">
                <a:latin typeface="Calibri"/>
                <a:cs typeface="Calibri"/>
              </a:rPr>
              <a:t> </a:t>
            </a:r>
            <a:r>
              <a:rPr lang="en-US" sz="2000" spc="-20" dirty="0">
                <a:latin typeface="Calibri"/>
                <a:cs typeface="Calibri"/>
              </a:rPr>
              <a:t>like</a:t>
            </a:r>
            <a:r>
              <a:rPr lang="en-US" sz="2000" spc="-35" dirty="0">
                <a:latin typeface="Calibri"/>
                <a:cs typeface="Calibri"/>
              </a:rPr>
              <a:t> </a:t>
            </a:r>
            <a:r>
              <a:rPr lang="en-US" sz="2000" dirty="0">
                <a:latin typeface="Calibri"/>
                <a:cs typeface="Calibri"/>
              </a:rPr>
              <a:t>V</a:t>
            </a:r>
            <a:r>
              <a:rPr lang="en-US" sz="2000" spc="-25" dirty="0">
                <a:latin typeface="Calibri"/>
                <a:cs typeface="Calibri"/>
              </a:rPr>
              <a:t> </a:t>
            </a:r>
            <a:r>
              <a:rPr lang="en-US" sz="2000" spc="-5" dirty="0">
                <a:latin typeface="Calibri"/>
                <a:cs typeface="Calibri"/>
              </a:rPr>
              <a:t>or</a:t>
            </a:r>
            <a:r>
              <a:rPr lang="en-US" sz="2000" spc="-15" dirty="0">
                <a:latin typeface="Calibri"/>
                <a:cs typeface="Calibri"/>
              </a:rPr>
              <a:t> </a:t>
            </a:r>
            <a:r>
              <a:rPr lang="en-US" sz="2000" spc="-5" dirty="0">
                <a:latin typeface="Calibri"/>
                <a:cs typeface="Calibri"/>
              </a:rPr>
              <a:t>I.</a:t>
            </a:r>
            <a:endParaRPr lang="en-US" sz="2000" dirty="0">
              <a:latin typeface="Calibri"/>
              <a:cs typeface="Calibri"/>
            </a:endParaRPr>
          </a:p>
          <a:p>
            <a:pPr marL="12700" marR="42545" indent="0">
              <a:lnSpc>
                <a:spcPct val="100000"/>
              </a:lnSpc>
              <a:spcBef>
                <a:spcPts val="575"/>
              </a:spcBef>
              <a:buNone/>
            </a:pPr>
            <a:r>
              <a:rPr lang="en-US" sz="2000" spc="-5" dirty="0">
                <a:latin typeface="Calibri"/>
                <a:cs typeface="Calibri"/>
              </a:rPr>
              <a:t>Under normal </a:t>
            </a:r>
            <a:r>
              <a:rPr lang="en-US" sz="2000" spc="-10" dirty="0">
                <a:latin typeface="Calibri"/>
                <a:cs typeface="Calibri"/>
              </a:rPr>
              <a:t>conditions </a:t>
            </a:r>
            <a:r>
              <a:rPr lang="en-US" sz="2000" spc="-530" dirty="0">
                <a:latin typeface="Calibri"/>
                <a:cs typeface="Calibri"/>
              </a:rPr>
              <a:t> </a:t>
            </a:r>
            <a:r>
              <a:rPr lang="en-US" sz="2000" dirty="0">
                <a:latin typeface="Calibri"/>
                <a:cs typeface="Calibri"/>
              </a:rPr>
              <a:t>the </a:t>
            </a:r>
            <a:r>
              <a:rPr lang="en-US" sz="2000" spc="-10" dirty="0">
                <a:latin typeface="Calibri"/>
                <a:cs typeface="Calibri"/>
              </a:rPr>
              <a:t>coil cannot </a:t>
            </a:r>
            <a:r>
              <a:rPr lang="en-US" sz="2000" spc="-20" dirty="0">
                <a:latin typeface="Calibri"/>
                <a:cs typeface="Calibri"/>
              </a:rPr>
              <a:t>attract </a:t>
            </a:r>
            <a:r>
              <a:rPr lang="en-US" sz="2000" dirty="0">
                <a:latin typeface="Calibri"/>
                <a:cs typeface="Calibri"/>
              </a:rPr>
              <a:t>the </a:t>
            </a:r>
            <a:r>
              <a:rPr lang="en-US" sz="2000" spc="5" dirty="0">
                <a:latin typeface="Calibri"/>
                <a:cs typeface="Calibri"/>
              </a:rPr>
              <a:t> </a:t>
            </a:r>
            <a:r>
              <a:rPr lang="en-US" sz="2000" spc="-10" dirty="0">
                <a:latin typeface="Calibri"/>
                <a:cs typeface="Calibri"/>
              </a:rPr>
              <a:t>plunger</a:t>
            </a:r>
            <a:r>
              <a:rPr lang="en-US" sz="2000" spc="-20" dirty="0">
                <a:latin typeface="Calibri"/>
                <a:cs typeface="Calibri"/>
              </a:rPr>
              <a:t> </a:t>
            </a:r>
            <a:r>
              <a:rPr lang="en-US" sz="2000" spc="-5" dirty="0">
                <a:latin typeface="Calibri"/>
                <a:cs typeface="Calibri"/>
              </a:rPr>
              <a:t>due </a:t>
            </a:r>
            <a:r>
              <a:rPr lang="en-US" sz="2000" spc="-15" dirty="0">
                <a:latin typeface="Calibri"/>
                <a:cs typeface="Calibri"/>
              </a:rPr>
              <a:t>to </a:t>
            </a:r>
            <a:r>
              <a:rPr lang="en-US" sz="2000" spc="-5" dirty="0">
                <a:latin typeface="Calibri"/>
                <a:cs typeface="Calibri"/>
              </a:rPr>
              <a:t>spring</a:t>
            </a:r>
            <a:r>
              <a:rPr lang="en-US" sz="2000" spc="-15" dirty="0">
                <a:latin typeface="Calibri"/>
                <a:cs typeface="Calibri"/>
              </a:rPr>
              <a:t> force.</a:t>
            </a:r>
            <a:endParaRPr lang="en-US" sz="2000" dirty="0">
              <a:latin typeface="Calibri"/>
              <a:cs typeface="Calibri"/>
            </a:endParaRPr>
          </a:p>
          <a:p>
            <a:pPr marL="12700" marR="5080">
              <a:lnSpc>
                <a:spcPct val="100000"/>
              </a:lnSpc>
            </a:pPr>
            <a:r>
              <a:rPr lang="en-US" sz="2000" spc="-5" dirty="0">
                <a:latin typeface="Calibri"/>
                <a:cs typeface="Calibri"/>
              </a:rPr>
              <a:t>Under </a:t>
            </a:r>
            <a:r>
              <a:rPr lang="en-US" sz="2000" spc="-15" dirty="0">
                <a:latin typeface="Calibri"/>
                <a:cs typeface="Calibri"/>
              </a:rPr>
              <a:t>fault </a:t>
            </a:r>
            <a:r>
              <a:rPr lang="en-US" sz="2000" spc="-10" dirty="0">
                <a:latin typeface="Calibri"/>
                <a:cs typeface="Calibri"/>
              </a:rPr>
              <a:t>condition </a:t>
            </a:r>
            <a:r>
              <a:rPr lang="en-US" sz="2000" dirty="0">
                <a:latin typeface="Calibri"/>
                <a:cs typeface="Calibri"/>
              </a:rPr>
              <a:t>the </a:t>
            </a:r>
            <a:r>
              <a:rPr lang="en-US" sz="2000" spc="-15" dirty="0">
                <a:latin typeface="Calibri"/>
                <a:cs typeface="Calibri"/>
              </a:rPr>
              <a:t>fault </a:t>
            </a:r>
            <a:r>
              <a:rPr lang="en-US" sz="2000" spc="-530" dirty="0">
                <a:latin typeface="Calibri"/>
                <a:cs typeface="Calibri"/>
              </a:rPr>
              <a:t> </a:t>
            </a:r>
            <a:r>
              <a:rPr lang="en-US" sz="2000" spc="-10" dirty="0">
                <a:latin typeface="Calibri"/>
                <a:cs typeface="Calibri"/>
              </a:rPr>
              <a:t>current </a:t>
            </a:r>
            <a:r>
              <a:rPr lang="en-US" sz="2000" spc="-5" dirty="0">
                <a:latin typeface="Calibri"/>
                <a:cs typeface="Calibri"/>
              </a:rPr>
              <a:t>increases so </a:t>
            </a:r>
            <a:r>
              <a:rPr lang="en-US" sz="2000" spc="-10" dirty="0">
                <a:latin typeface="Calibri"/>
                <a:cs typeface="Calibri"/>
              </a:rPr>
              <a:t>armature </a:t>
            </a:r>
            <a:r>
              <a:rPr lang="en-US" sz="2000" spc="-530" dirty="0">
                <a:latin typeface="Calibri"/>
                <a:cs typeface="Calibri"/>
              </a:rPr>
              <a:t> </a:t>
            </a:r>
            <a:r>
              <a:rPr lang="en-US" sz="2000" spc="-5" dirty="0">
                <a:latin typeface="Calibri"/>
                <a:cs typeface="Calibri"/>
              </a:rPr>
              <a:t>or </a:t>
            </a:r>
            <a:r>
              <a:rPr lang="en-US" sz="2000" spc="-10" dirty="0">
                <a:latin typeface="Calibri"/>
                <a:cs typeface="Calibri"/>
              </a:rPr>
              <a:t>plunger gets </a:t>
            </a:r>
            <a:r>
              <a:rPr lang="en-US" sz="2000" spc="-15" dirty="0">
                <a:latin typeface="Calibri"/>
                <a:cs typeface="Calibri"/>
              </a:rPr>
              <a:t>attracted to </a:t>
            </a:r>
            <a:r>
              <a:rPr lang="en-US" sz="2000" spc="-10" dirty="0">
                <a:latin typeface="Calibri"/>
                <a:cs typeface="Calibri"/>
              </a:rPr>
              <a:t> </a:t>
            </a:r>
            <a:r>
              <a:rPr lang="en-US" sz="2000" spc="-5" dirty="0">
                <a:latin typeface="Calibri"/>
                <a:cs typeface="Calibri"/>
              </a:rPr>
              <a:t>close</a:t>
            </a:r>
            <a:r>
              <a:rPr lang="en-US" sz="2000" spc="-25" dirty="0">
                <a:latin typeface="Calibri"/>
                <a:cs typeface="Calibri"/>
              </a:rPr>
              <a:t> </a:t>
            </a:r>
            <a:r>
              <a:rPr lang="en-US" sz="2000" spc="-5" dirty="0">
                <a:latin typeface="Calibri"/>
                <a:cs typeface="Calibri"/>
              </a:rPr>
              <a:t>the </a:t>
            </a:r>
            <a:r>
              <a:rPr lang="en-US" sz="2000" spc="-10" dirty="0">
                <a:latin typeface="Calibri"/>
                <a:cs typeface="Calibri"/>
              </a:rPr>
              <a:t>contacts</a:t>
            </a:r>
            <a:r>
              <a:rPr lang="en-US" sz="2000" spc="-30" dirty="0">
                <a:latin typeface="Calibri"/>
                <a:cs typeface="Calibri"/>
              </a:rPr>
              <a:t> </a:t>
            </a:r>
            <a:r>
              <a:rPr lang="en-US" sz="2000" dirty="0">
                <a:latin typeface="Calibri"/>
                <a:cs typeface="Calibri"/>
              </a:rPr>
              <a:t>.</a:t>
            </a:r>
          </a:p>
          <a:p>
            <a:endParaRPr lang="en-IN" dirty="0"/>
          </a:p>
        </p:txBody>
      </p:sp>
      <p:pic>
        <p:nvPicPr>
          <p:cNvPr id="8" name="object 4">
            <a:extLst>
              <a:ext uri="{FF2B5EF4-FFF2-40B4-BE49-F238E27FC236}">
                <a16:creationId xmlns:a16="http://schemas.microsoft.com/office/drawing/2014/main" id="{6B99D0CC-115B-4689-9C30-8FACAE1453C2}"/>
              </a:ext>
            </a:extLst>
          </p:cNvPr>
          <p:cNvPicPr/>
          <p:nvPr/>
        </p:nvPicPr>
        <p:blipFill>
          <a:blip r:embed="rId2" cstate="print"/>
          <a:stretch>
            <a:fillRect/>
          </a:stretch>
        </p:blipFill>
        <p:spPr>
          <a:xfrm>
            <a:off x="8211845" y="1845734"/>
            <a:ext cx="3275860" cy="2477691"/>
          </a:xfrm>
          <a:prstGeom prst="rect">
            <a:avLst/>
          </a:prstGeom>
        </p:spPr>
      </p:pic>
      <p:pic>
        <p:nvPicPr>
          <p:cNvPr id="7" name="Picture 6">
            <a:extLst>
              <a:ext uri="{FF2B5EF4-FFF2-40B4-BE49-F238E27FC236}">
                <a16:creationId xmlns:a16="http://schemas.microsoft.com/office/drawing/2014/main" id="{463F2765-5D3D-4CA0-9DFE-6B7D1E322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9F79F9-620A-454C-B44A-099229A02D1C}" type="slidenum">
              <a:rPr lang="en-IN" smtClean="0"/>
              <a:pPr/>
              <a:t>47</a:t>
            </a:fld>
            <a:endParaRPr lang="en-IN"/>
          </a:p>
        </p:txBody>
      </p:sp>
      <p:sp>
        <p:nvSpPr>
          <p:cNvPr id="6" name="object 2">
            <a:extLst>
              <a:ext uri="{FF2B5EF4-FFF2-40B4-BE49-F238E27FC236}">
                <a16:creationId xmlns:a16="http://schemas.microsoft.com/office/drawing/2014/main" id="{DAA1F8B1-905B-42D2-856C-52D22EE35372}"/>
              </a:ext>
            </a:extLst>
          </p:cNvPr>
          <p:cNvSpPr txBox="1">
            <a:spLocks/>
          </p:cNvSpPr>
          <p:nvPr/>
        </p:nvSpPr>
        <p:spPr>
          <a:xfrm>
            <a:off x="863083" y="831503"/>
            <a:ext cx="7439659" cy="635000"/>
          </a:xfrm>
          <a:prstGeom prst="rect">
            <a:avLst/>
          </a:prstGeom>
        </p:spPr>
        <p:txBody>
          <a:bodyPr vert="horz" wrap="square" lIns="0" tIns="12065" rIns="0" bIns="0" rtlCol="0" anchor="b">
            <a:sp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12700">
              <a:lnSpc>
                <a:spcPct val="100000"/>
              </a:lnSpc>
              <a:spcBef>
                <a:spcPts val="95"/>
              </a:spcBef>
              <a:tabLst>
                <a:tab pos="744855" algn="l"/>
              </a:tabLst>
            </a:pPr>
            <a:r>
              <a:rPr lang="en-US" sz="4000" spc="-5" dirty="0">
                <a:solidFill>
                  <a:srgbClr val="FF0000"/>
                </a:solidFill>
              </a:rPr>
              <a:t>1.	</a:t>
            </a:r>
            <a:r>
              <a:rPr lang="en-US" sz="4000" spc="-45" dirty="0">
                <a:solidFill>
                  <a:srgbClr val="FF0000"/>
                </a:solidFill>
              </a:rPr>
              <a:t>Attracted</a:t>
            </a:r>
            <a:r>
              <a:rPr lang="en-US" sz="4000" spc="20" dirty="0">
                <a:solidFill>
                  <a:srgbClr val="FF0000"/>
                </a:solidFill>
              </a:rPr>
              <a:t> </a:t>
            </a:r>
            <a:r>
              <a:rPr lang="en-US" sz="4000" spc="-20" dirty="0">
                <a:solidFill>
                  <a:srgbClr val="FF0000"/>
                </a:solidFill>
              </a:rPr>
              <a:t>Armature</a:t>
            </a:r>
            <a:r>
              <a:rPr lang="en-US" sz="4000" spc="25" dirty="0">
                <a:solidFill>
                  <a:srgbClr val="FF0000"/>
                </a:solidFill>
              </a:rPr>
              <a:t> </a:t>
            </a:r>
            <a:r>
              <a:rPr lang="en-US" sz="4000" spc="-35" dirty="0">
                <a:solidFill>
                  <a:srgbClr val="FF0000"/>
                </a:solidFill>
              </a:rPr>
              <a:t>Type</a:t>
            </a:r>
            <a:r>
              <a:rPr lang="en-US" sz="4000" spc="-5" dirty="0">
                <a:solidFill>
                  <a:srgbClr val="FF0000"/>
                </a:solidFill>
              </a:rPr>
              <a:t> </a:t>
            </a:r>
            <a:r>
              <a:rPr lang="en-US" sz="4000" spc="-35" dirty="0">
                <a:solidFill>
                  <a:srgbClr val="FF0000"/>
                </a:solidFill>
              </a:rPr>
              <a:t>Relays</a:t>
            </a:r>
            <a:endParaRPr lang="en-US" sz="4000" dirty="0"/>
          </a:p>
        </p:txBody>
      </p:sp>
      <p:sp>
        <p:nvSpPr>
          <p:cNvPr id="3" name="Content Placeholder 2">
            <a:extLst>
              <a:ext uri="{FF2B5EF4-FFF2-40B4-BE49-F238E27FC236}">
                <a16:creationId xmlns:a16="http://schemas.microsoft.com/office/drawing/2014/main" id="{058B136F-016C-4B4B-B0EF-AB49796162BC}"/>
              </a:ext>
            </a:extLst>
          </p:cNvPr>
          <p:cNvSpPr>
            <a:spLocks noGrp="1"/>
          </p:cNvSpPr>
          <p:nvPr>
            <p:ph idx="1"/>
          </p:nvPr>
        </p:nvSpPr>
        <p:spPr>
          <a:xfrm>
            <a:off x="1097280" y="1845734"/>
            <a:ext cx="7205462" cy="4023360"/>
          </a:xfrm>
        </p:spPr>
        <p:txBody>
          <a:bodyPr/>
          <a:lstStyle/>
          <a:p>
            <a:pPr marL="12700" marR="101600" indent="0">
              <a:lnSpc>
                <a:spcPct val="100000"/>
              </a:lnSpc>
              <a:spcBef>
                <a:spcPts val="100"/>
              </a:spcBef>
              <a:buNone/>
            </a:pPr>
            <a:r>
              <a:rPr lang="en-US" sz="2000" spc="-5" dirty="0">
                <a:latin typeface="Calibri"/>
                <a:cs typeface="Calibri"/>
              </a:rPr>
              <a:t>These </a:t>
            </a:r>
            <a:r>
              <a:rPr lang="en-US" sz="2000" spc="-20" dirty="0">
                <a:latin typeface="Calibri"/>
                <a:cs typeface="Calibri"/>
              </a:rPr>
              <a:t>have </a:t>
            </a:r>
            <a:r>
              <a:rPr lang="en-US" sz="2000" dirty="0">
                <a:latin typeface="Calibri"/>
                <a:cs typeface="Calibri"/>
              </a:rPr>
              <a:t>a </a:t>
            </a:r>
            <a:r>
              <a:rPr lang="en-US" sz="2000" spc="-10" dirty="0">
                <a:latin typeface="Calibri"/>
                <a:cs typeface="Calibri"/>
              </a:rPr>
              <a:t>coil </a:t>
            </a:r>
            <a:r>
              <a:rPr lang="en-US" sz="2000" spc="-5" dirty="0">
                <a:latin typeface="Calibri"/>
                <a:cs typeface="Calibri"/>
              </a:rPr>
              <a:t>or </a:t>
            </a:r>
            <a:r>
              <a:rPr lang="en-US" sz="2000" dirty="0">
                <a:latin typeface="Calibri"/>
                <a:cs typeface="Calibri"/>
              </a:rPr>
              <a:t> </a:t>
            </a:r>
            <a:r>
              <a:rPr lang="en-US" sz="2000" spc="-5" dirty="0">
                <a:latin typeface="Calibri"/>
                <a:cs typeface="Calibri"/>
              </a:rPr>
              <a:t>electromagnet</a:t>
            </a:r>
            <a:r>
              <a:rPr lang="en-US" sz="2000" spc="-75" dirty="0">
                <a:latin typeface="Calibri"/>
                <a:cs typeface="Calibri"/>
              </a:rPr>
              <a:t> </a:t>
            </a:r>
            <a:r>
              <a:rPr lang="en-US" sz="2000" spc="-10" dirty="0">
                <a:latin typeface="Calibri"/>
                <a:cs typeface="Calibri"/>
              </a:rPr>
              <a:t>energized</a:t>
            </a:r>
            <a:r>
              <a:rPr lang="en-US" sz="2000" spc="-30" dirty="0">
                <a:latin typeface="Calibri"/>
                <a:cs typeface="Calibri"/>
              </a:rPr>
              <a:t> </a:t>
            </a:r>
            <a:r>
              <a:rPr lang="en-US" sz="2000" spc="-10" dirty="0">
                <a:latin typeface="Calibri"/>
                <a:cs typeface="Calibri"/>
              </a:rPr>
              <a:t>by</a:t>
            </a:r>
            <a:r>
              <a:rPr lang="en-US" sz="2000" spc="-30" dirty="0">
                <a:latin typeface="Calibri"/>
                <a:cs typeface="Calibri"/>
              </a:rPr>
              <a:t> </a:t>
            </a:r>
            <a:r>
              <a:rPr lang="en-US" sz="2000" dirty="0">
                <a:latin typeface="Calibri"/>
                <a:cs typeface="Calibri"/>
              </a:rPr>
              <a:t>a </a:t>
            </a:r>
            <a:r>
              <a:rPr lang="en-US" sz="2000" spc="-525" dirty="0">
                <a:latin typeface="Calibri"/>
                <a:cs typeface="Calibri"/>
              </a:rPr>
              <a:t> </a:t>
            </a:r>
            <a:r>
              <a:rPr lang="en-US" sz="2000" spc="-10" dirty="0">
                <a:latin typeface="Calibri"/>
                <a:cs typeface="Calibri"/>
              </a:rPr>
              <a:t>coil</a:t>
            </a:r>
            <a:r>
              <a:rPr lang="en-US" sz="2000" spc="-40" dirty="0">
                <a:latin typeface="Calibri"/>
                <a:cs typeface="Calibri"/>
              </a:rPr>
              <a:t> </a:t>
            </a:r>
            <a:r>
              <a:rPr lang="en-US" sz="2000" spc="-55" dirty="0">
                <a:latin typeface="Calibri"/>
                <a:cs typeface="Calibri"/>
              </a:rPr>
              <a:t>.The</a:t>
            </a:r>
            <a:r>
              <a:rPr lang="en-US" sz="2000" spc="10" dirty="0">
                <a:latin typeface="Calibri"/>
                <a:cs typeface="Calibri"/>
              </a:rPr>
              <a:t> </a:t>
            </a:r>
            <a:r>
              <a:rPr lang="en-US" sz="2000" spc="-10" dirty="0">
                <a:latin typeface="Calibri"/>
                <a:cs typeface="Calibri"/>
              </a:rPr>
              <a:t>coil </a:t>
            </a:r>
            <a:r>
              <a:rPr lang="en-US" sz="2000" dirty="0">
                <a:latin typeface="Calibri"/>
                <a:cs typeface="Calibri"/>
              </a:rPr>
              <a:t>is</a:t>
            </a:r>
            <a:r>
              <a:rPr lang="en-US" sz="2000" spc="-25" dirty="0">
                <a:latin typeface="Calibri"/>
                <a:cs typeface="Calibri"/>
              </a:rPr>
              <a:t> </a:t>
            </a:r>
            <a:r>
              <a:rPr lang="en-US" sz="2000" spc="-10" dirty="0">
                <a:latin typeface="Calibri"/>
                <a:cs typeface="Calibri"/>
              </a:rPr>
              <a:t>energized by </a:t>
            </a:r>
            <a:r>
              <a:rPr lang="en-US" sz="2000" spc="-5" dirty="0">
                <a:latin typeface="Calibri"/>
                <a:cs typeface="Calibri"/>
              </a:rPr>
              <a:t> </a:t>
            </a:r>
            <a:r>
              <a:rPr lang="en-US" sz="2000" spc="-10" dirty="0">
                <a:latin typeface="Calibri"/>
                <a:cs typeface="Calibri"/>
              </a:rPr>
              <a:t>operating</a:t>
            </a:r>
            <a:r>
              <a:rPr lang="en-US" sz="2000" spc="-45" dirty="0">
                <a:latin typeface="Calibri"/>
                <a:cs typeface="Calibri"/>
              </a:rPr>
              <a:t> </a:t>
            </a:r>
            <a:r>
              <a:rPr lang="en-US" sz="2000" spc="-5" dirty="0">
                <a:latin typeface="Calibri"/>
                <a:cs typeface="Calibri"/>
              </a:rPr>
              <a:t>quantity</a:t>
            </a:r>
            <a:r>
              <a:rPr lang="en-US" sz="2000" spc="-15" dirty="0">
                <a:latin typeface="Calibri"/>
                <a:cs typeface="Calibri"/>
              </a:rPr>
              <a:t> </a:t>
            </a:r>
            <a:r>
              <a:rPr lang="en-US" sz="2000" spc="-20" dirty="0">
                <a:latin typeface="Calibri"/>
                <a:cs typeface="Calibri"/>
              </a:rPr>
              <a:t>like</a:t>
            </a:r>
            <a:r>
              <a:rPr lang="en-US" sz="2000" spc="-35" dirty="0">
                <a:latin typeface="Calibri"/>
                <a:cs typeface="Calibri"/>
              </a:rPr>
              <a:t> </a:t>
            </a:r>
            <a:r>
              <a:rPr lang="en-US" sz="2000" dirty="0">
                <a:latin typeface="Calibri"/>
                <a:cs typeface="Calibri"/>
              </a:rPr>
              <a:t>V</a:t>
            </a:r>
            <a:r>
              <a:rPr lang="en-US" sz="2000" spc="-25" dirty="0">
                <a:latin typeface="Calibri"/>
                <a:cs typeface="Calibri"/>
              </a:rPr>
              <a:t> </a:t>
            </a:r>
            <a:r>
              <a:rPr lang="en-US" sz="2000" spc="-5" dirty="0">
                <a:latin typeface="Calibri"/>
                <a:cs typeface="Calibri"/>
              </a:rPr>
              <a:t>or</a:t>
            </a:r>
            <a:r>
              <a:rPr lang="en-US" sz="2000" spc="-15" dirty="0">
                <a:latin typeface="Calibri"/>
                <a:cs typeface="Calibri"/>
              </a:rPr>
              <a:t> </a:t>
            </a:r>
            <a:r>
              <a:rPr lang="en-US" sz="2000" spc="-5" dirty="0">
                <a:latin typeface="Calibri"/>
                <a:cs typeface="Calibri"/>
              </a:rPr>
              <a:t>I.</a:t>
            </a:r>
            <a:endParaRPr lang="en-US" sz="2000" dirty="0">
              <a:latin typeface="Calibri"/>
              <a:cs typeface="Calibri"/>
            </a:endParaRPr>
          </a:p>
          <a:p>
            <a:pPr marL="12700" marR="42545" indent="0">
              <a:lnSpc>
                <a:spcPct val="100000"/>
              </a:lnSpc>
              <a:spcBef>
                <a:spcPts val="575"/>
              </a:spcBef>
              <a:buNone/>
            </a:pPr>
            <a:r>
              <a:rPr lang="en-US" sz="2000" spc="-5" dirty="0">
                <a:latin typeface="Calibri"/>
                <a:cs typeface="Calibri"/>
              </a:rPr>
              <a:t>Under normal </a:t>
            </a:r>
            <a:r>
              <a:rPr lang="en-US" sz="2000" spc="-10" dirty="0">
                <a:latin typeface="Calibri"/>
                <a:cs typeface="Calibri"/>
              </a:rPr>
              <a:t>conditions </a:t>
            </a:r>
            <a:r>
              <a:rPr lang="en-US" sz="2000" spc="-530" dirty="0">
                <a:latin typeface="Calibri"/>
                <a:cs typeface="Calibri"/>
              </a:rPr>
              <a:t> </a:t>
            </a:r>
            <a:r>
              <a:rPr lang="en-US" sz="2000" dirty="0">
                <a:latin typeface="Calibri"/>
                <a:cs typeface="Calibri"/>
              </a:rPr>
              <a:t>the </a:t>
            </a:r>
            <a:r>
              <a:rPr lang="en-US" sz="2000" spc="-10" dirty="0">
                <a:latin typeface="Calibri"/>
                <a:cs typeface="Calibri"/>
              </a:rPr>
              <a:t>coil cannot </a:t>
            </a:r>
            <a:r>
              <a:rPr lang="en-US" sz="2000" spc="-20" dirty="0">
                <a:latin typeface="Calibri"/>
                <a:cs typeface="Calibri"/>
              </a:rPr>
              <a:t>attract </a:t>
            </a:r>
            <a:r>
              <a:rPr lang="en-US" sz="2000" dirty="0">
                <a:latin typeface="Calibri"/>
                <a:cs typeface="Calibri"/>
              </a:rPr>
              <a:t>the </a:t>
            </a:r>
            <a:r>
              <a:rPr lang="en-US" sz="2000" spc="5" dirty="0">
                <a:latin typeface="Calibri"/>
                <a:cs typeface="Calibri"/>
              </a:rPr>
              <a:t> </a:t>
            </a:r>
            <a:r>
              <a:rPr lang="en-US" sz="2000" spc="-10" dirty="0">
                <a:latin typeface="Calibri"/>
                <a:cs typeface="Calibri"/>
              </a:rPr>
              <a:t>plunger</a:t>
            </a:r>
            <a:r>
              <a:rPr lang="en-US" sz="2000" spc="-20" dirty="0">
                <a:latin typeface="Calibri"/>
                <a:cs typeface="Calibri"/>
              </a:rPr>
              <a:t> </a:t>
            </a:r>
            <a:r>
              <a:rPr lang="en-US" sz="2000" spc="-5" dirty="0">
                <a:latin typeface="Calibri"/>
                <a:cs typeface="Calibri"/>
              </a:rPr>
              <a:t>due </a:t>
            </a:r>
            <a:r>
              <a:rPr lang="en-US" sz="2000" spc="-15" dirty="0">
                <a:latin typeface="Calibri"/>
                <a:cs typeface="Calibri"/>
              </a:rPr>
              <a:t>to </a:t>
            </a:r>
            <a:r>
              <a:rPr lang="en-US" sz="2000" spc="-5" dirty="0">
                <a:latin typeface="Calibri"/>
                <a:cs typeface="Calibri"/>
              </a:rPr>
              <a:t>spring</a:t>
            </a:r>
            <a:r>
              <a:rPr lang="en-US" sz="2000" spc="-15" dirty="0">
                <a:latin typeface="Calibri"/>
                <a:cs typeface="Calibri"/>
              </a:rPr>
              <a:t> force.</a:t>
            </a:r>
            <a:endParaRPr lang="en-US" sz="2000" dirty="0">
              <a:latin typeface="Calibri"/>
              <a:cs typeface="Calibri"/>
            </a:endParaRPr>
          </a:p>
          <a:p>
            <a:pPr marL="12700" marR="5080">
              <a:lnSpc>
                <a:spcPct val="100000"/>
              </a:lnSpc>
            </a:pPr>
            <a:r>
              <a:rPr lang="en-US" sz="2000" spc="-5" dirty="0">
                <a:latin typeface="Calibri"/>
                <a:cs typeface="Calibri"/>
              </a:rPr>
              <a:t>Under </a:t>
            </a:r>
            <a:r>
              <a:rPr lang="en-US" sz="2000" spc="-15" dirty="0">
                <a:latin typeface="Calibri"/>
                <a:cs typeface="Calibri"/>
              </a:rPr>
              <a:t>fault </a:t>
            </a:r>
            <a:r>
              <a:rPr lang="en-US" sz="2000" spc="-10" dirty="0">
                <a:latin typeface="Calibri"/>
                <a:cs typeface="Calibri"/>
              </a:rPr>
              <a:t>condition </a:t>
            </a:r>
            <a:r>
              <a:rPr lang="en-US" sz="2000" dirty="0">
                <a:latin typeface="Calibri"/>
                <a:cs typeface="Calibri"/>
              </a:rPr>
              <a:t>the </a:t>
            </a:r>
            <a:r>
              <a:rPr lang="en-US" sz="2000" spc="-15" dirty="0">
                <a:latin typeface="Calibri"/>
                <a:cs typeface="Calibri"/>
              </a:rPr>
              <a:t>fault </a:t>
            </a:r>
            <a:r>
              <a:rPr lang="en-US" sz="2000" spc="-530" dirty="0">
                <a:latin typeface="Calibri"/>
                <a:cs typeface="Calibri"/>
              </a:rPr>
              <a:t> </a:t>
            </a:r>
            <a:r>
              <a:rPr lang="en-US" sz="2000" spc="-10" dirty="0">
                <a:latin typeface="Calibri"/>
                <a:cs typeface="Calibri"/>
              </a:rPr>
              <a:t>current </a:t>
            </a:r>
            <a:r>
              <a:rPr lang="en-US" sz="2000" spc="-5" dirty="0">
                <a:latin typeface="Calibri"/>
                <a:cs typeface="Calibri"/>
              </a:rPr>
              <a:t>increases so </a:t>
            </a:r>
            <a:r>
              <a:rPr lang="en-US" sz="2000" spc="-10" dirty="0">
                <a:latin typeface="Calibri"/>
                <a:cs typeface="Calibri"/>
              </a:rPr>
              <a:t>armature </a:t>
            </a:r>
            <a:r>
              <a:rPr lang="en-US" sz="2000" spc="-530" dirty="0">
                <a:latin typeface="Calibri"/>
                <a:cs typeface="Calibri"/>
              </a:rPr>
              <a:t> </a:t>
            </a:r>
            <a:r>
              <a:rPr lang="en-US" sz="2000" spc="-5" dirty="0">
                <a:latin typeface="Calibri"/>
                <a:cs typeface="Calibri"/>
              </a:rPr>
              <a:t>or </a:t>
            </a:r>
            <a:r>
              <a:rPr lang="en-US" sz="2000" spc="-10" dirty="0">
                <a:latin typeface="Calibri"/>
                <a:cs typeface="Calibri"/>
              </a:rPr>
              <a:t>plunger gets </a:t>
            </a:r>
            <a:r>
              <a:rPr lang="en-US" sz="2000" spc="-15" dirty="0">
                <a:latin typeface="Calibri"/>
                <a:cs typeface="Calibri"/>
              </a:rPr>
              <a:t>attracted to </a:t>
            </a:r>
            <a:r>
              <a:rPr lang="en-US" sz="2000" spc="-10" dirty="0">
                <a:latin typeface="Calibri"/>
                <a:cs typeface="Calibri"/>
              </a:rPr>
              <a:t> </a:t>
            </a:r>
            <a:r>
              <a:rPr lang="en-US" sz="2000" spc="-5" dirty="0">
                <a:latin typeface="Calibri"/>
                <a:cs typeface="Calibri"/>
              </a:rPr>
              <a:t>close</a:t>
            </a:r>
            <a:r>
              <a:rPr lang="en-US" sz="2000" spc="-25" dirty="0">
                <a:latin typeface="Calibri"/>
                <a:cs typeface="Calibri"/>
              </a:rPr>
              <a:t> </a:t>
            </a:r>
            <a:r>
              <a:rPr lang="en-US" sz="2000" spc="-5" dirty="0">
                <a:latin typeface="Calibri"/>
                <a:cs typeface="Calibri"/>
              </a:rPr>
              <a:t>the </a:t>
            </a:r>
            <a:r>
              <a:rPr lang="en-US" sz="2000" spc="-10" dirty="0">
                <a:latin typeface="Calibri"/>
                <a:cs typeface="Calibri"/>
              </a:rPr>
              <a:t>contacts</a:t>
            </a:r>
            <a:r>
              <a:rPr lang="en-US" sz="2000" spc="-30" dirty="0">
                <a:latin typeface="Calibri"/>
                <a:cs typeface="Calibri"/>
              </a:rPr>
              <a:t> </a:t>
            </a:r>
            <a:r>
              <a:rPr lang="en-US" sz="2000" dirty="0">
                <a:latin typeface="Calibri"/>
                <a:cs typeface="Calibri"/>
              </a:rPr>
              <a:t>.</a:t>
            </a:r>
          </a:p>
          <a:p>
            <a:endParaRPr lang="en-IN" dirty="0"/>
          </a:p>
        </p:txBody>
      </p:sp>
      <p:pic>
        <p:nvPicPr>
          <p:cNvPr id="8" name="object 4">
            <a:extLst>
              <a:ext uri="{FF2B5EF4-FFF2-40B4-BE49-F238E27FC236}">
                <a16:creationId xmlns:a16="http://schemas.microsoft.com/office/drawing/2014/main" id="{6B99D0CC-115B-4689-9C30-8FACAE1453C2}"/>
              </a:ext>
            </a:extLst>
          </p:cNvPr>
          <p:cNvPicPr/>
          <p:nvPr/>
        </p:nvPicPr>
        <p:blipFill>
          <a:blip r:embed="rId2" cstate="print"/>
          <a:stretch>
            <a:fillRect/>
          </a:stretch>
        </p:blipFill>
        <p:spPr>
          <a:xfrm>
            <a:off x="8211845" y="1845734"/>
            <a:ext cx="3275860" cy="2477691"/>
          </a:xfrm>
          <a:prstGeom prst="rect">
            <a:avLst/>
          </a:prstGeom>
        </p:spPr>
      </p:pic>
      <p:grpSp>
        <p:nvGrpSpPr>
          <p:cNvPr id="7" name="object 4">
            <a:extLst>
              <a:ext uri="{FF2B5EF4-FFF2-40B4-BE49-F238E27FC236}">
                <a16:creationId xmlns:a16="http://schemas.microsoft.com/office/drawing/2014/main" id="{17C792DD-253F-4A93-8CAF-00DA19C78664}"/>
              </a:ext>
            </a:extLst>
          </p:cNvPr>
          <p:cNvGrpSpPr/>
          <p:nvPr/>
        </p:nvGrpSpPr>
        <p:grpSpPr>
          <a:xfrm>
            <a:off x="1097279" y="1757778"/>
            <a:ext cx="10390425" cy="4447713"/>
            <a:chOff x="0" y="0"/>
            <a:chExt cx="9144000" cy="6858000"/>
          </a:xfrm>
        </p:grpSpPr>
        <p:pic>
          <p:nvPicPr>
            <p:cNvPr id="9" name="object 5">
              <a:extLst>
                <a:ext uri="{FF2B5EF4-FFF2-40B4-BE49-F238E27FC236}">
                  <a16:creationId xmlns:a16="http://schemas.microsoft.com/office/drawing/2014/main" id="{84F1F238-36C3-4A1F-95E4-6C8774C5706B}"/>
                </a:ext>
              </a:extLst>
            </p:cNvPr>
            <p:cNvPicPr/>
            <p:nvPr/>
          </p:nvPicPr>
          <p:blipFill>
            <a:blip r:embed="rId2" cstate="print"/>
            <a:stretch>
              <a:fillRect/>
            </a:stretch>
          </p:blipFill>
          <p:spPr>
            <a:xfrm>
              <a:off x="4724437" y="2133638"/>
              <a:ext cx="4210011" cy="2743161"/>
            </a:xfrm>
            <a:prstGeom prst="rect">
              <a:avLst/>
            </a:prstGeom>
          </p:spPr>
        </p:pic>
        <p:pic>
          <p:nvPicPr>
            <p:cNvPr id="10" name="object 6">
              <a:extLst>
                <a:ext uri="{FF2B5EF4-FFF2-40B4-BE49-F238E27FC236}">
                  <a16:creationId xmlns:a16="http://schemas.microsoft.com/office/drawing/2014/main" id="{269BEF96-668C-425D-B75C-425ADE680B8E}"/>
                </a:ext>
              </a:extLst>
            </p:cNvPr>
            <p:cNvPicPr/>
            <p:nvPr/>
          </p:nvPicPr>
          <p:blipFill>
            <a:blip r:embed="rId3" cstate="print"/>
            <a:stretch>
              <a:fillRect/>
            </a:stretch>
          </p:blipFill>
          <p:spPr>
            <a:xfrm>
              <a:off x="0" y="0"/>
              <a:ext cx="9144000" cy="6858000"/>
            </a:xfrm>
            <a:prstGeom prst="rect">
              <a:avLst/>
            </a:prstGeom>
          </p:spPr>
        </p:pic>
      </p:grpSp>
      <p:pic>
        <p:nvPicPr>
          <p:cNvPr id="11" name="Picture 10">
            <a:extLst>
              <a:ext uri="{FF2B5EF4-FFF2-40B4-BE49-F238E27FC236}">
                <a16:creationId xmlns:a16="http://schemas.microsoft.com/office/drawing/2014/main" id="{AAA0AA9D-877C-455B-B978-2C7A4802C2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10866335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Attracted armature type</a:t>
            </a:r>
            <a:endParaRPr lang="en-IN"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48</a:t>
            </a:fld>
            <a:endParaRPr lang="en-IN"/>
          </a:p>
        </p:txBody>
      </p:sp>
      <p:sp>
        <p:nvSpPr>
          <p:cNvPr id="7" name="TextBox 6">
            <a:extLst>
              <a:ext uri="{FF2B5EF4-FFF2-40B4-BE49-F238E27FC236}">
                <a16:creationId xmlns:a16="http://schemas.microsoft.com/office/drawing/2014/main" id="{34F2696A-E6C9-48AA-9812-F4670920B99B}"/>
              </a:ext>
            </a:extLst>
          </p:cNvPr>
          <p:cNvSpPr txBox="1"/>
          <p:nvPr/>
        </p:nvSpPr>
        <p:spPr>
          <a:xfrm>
            <a:off x="1097280" y="2120700"/>
            <a:ext cx="6165540" cy="1720471"/>
          </a:xfrm>
          <a:prstGeom prst="rect">
            <a:avLst/>
          </a:prstGeom>
          <a:noFill/>
        </p:spPr>
        <p:txBody>
          <a:bodyPr wrap="square">
            <a:spAutoFit/>
          </a:bodyPr>
          <a:lstStyle/>
          <a:p>
            <a:pPr marL="210185">
              <a:lnSpc>
                <a:spcPct val="100000"/>
              </a:lnSpc>
              <a:spcBef>
                <a:spcPts val="100"/>
              </a:spcBef>
            </a:pPr>
            <a:r>
              <a:rPr lang="en-US" sz="1800" b="1" spc="-10" dirty="0">
                <a:latin typeface="Calibri"/>
                <a:cs typeface="Calibri"/>
              </a:rPr>
              <a:t>Applications</a:t>
            </a:r>
            <a:endParaRPr lang="en-US" sz="2000" dirty="0">
              <a:latin typeface="Calibri"/>
              <a:cs typeface="Calibri"/>
            </a:endParaRPr>
          </a:p>
          <a:p>
            <a:pPr marL="12700" marR="281940">
              <a:lnSpc>
                <a:spcPct val="120000"/>
              </a:lnSpc>
            </a:pPr>
            <a:r>
              <a:rPr lang="en-US" sz="1800" spc="-15" dirty="0">
                <a:latin typeface="Calibri"/>
                <a:cs typeface="Calibri"/>
              </a:rPr>
              <a:t>1.For over </a:t>
            </a:r>
            <a:r>
              <a:rPr lang="en-US" sz="1800" spc="-10" dirty="0">
                <a:latin typeface="Calibri"/>
                <a:cs typeface="Calibri"/>
              </a:rPr>
              <a:t>current protection</a:t>
            </a:r>
          </a:p>
          <a:p>
            <a:pPr marL="12700" marR="281940">
              <a:lnSpc>
                <a:spcPct val="120000"/>
              </a:lnSpc>
            </a:pPr>
            <a:r>
              <a:rPr lang="en-US" sz="1800" spc="-10" dirty="0">
                <a:latin typeface="Calibri"/>
                <a:cs typeface="Calibri"/>
              </a:rPr>
              <a:t> </a:t>
            </a:r>
            <a:r>
              <a:rPr lang="en-US" sz="1800" spc="-530" dirty="0">
                <a:latin typeface="Calibri"/>
                <a:cs typeface="Calibri"/>
              </a:rPr>
              <a:t> </a:t>
            </a:r>
            <a:r>
              <a:rPr lang="en-US" sz="1800" spc="-15" dirty="0">
                <a:latin typeface="Calibri"/>
                <a:cs typeface="Calibri"/>
              </a:rPr>
              <a:t>2.Differential </a:t>
            </a:r>
            <a:r>
              <a:rPr lang="en-US" sz="1800" spc="-10" dirty="0">
                <a:latin typeface="Calibri"/>
                <a:cs typeface="Calibri"/>
              </a:rPr>
              <a:t>Protection </a:t>
            </a:r>
            <a:r>
              <a:rPr lang="en-US" sz="1800" spc="-5" dirty="0">
                <a:latin typeface="Calibri"/>
                <a:cs typeface="Calibri"/>
              </a:rPr>
              <a:t> </a:t>
            </a:r>
          </a:p>
          <a:p>
            <a:pPr marL="12700" marR="281940">
              <a:lnSpc>
                <a:spcPct val="120000"/>
              </a:lnSpc>
            </a:pPr>
            <a:r>
              <a:rPr lang="en-US" sz="1800" dirty="0">
                <a:latin typeface="Calibri"/>
                <a:cs typeface="Calibri"/>
              </a:rPr>
              <a:t>3.Auxiliary</a:t>
            </a:r>
            <a:r>
              <a:rPr lang="en-US" sz="1800" spc="-40" dirty="0">
                <a:latin typeface="Calibri"/>
                <a:cs typeface="Calibri"/>
              </a:rPr>
              <a:t> </a:t>
            </a:r>
            <a:r>
              <a:rPr lang="en-US" sz="1800" spc="-20" dirty="0">
                <a:latin typeface="Calibri"/>
                <a:cs typeface="Calibri"/>
              </a:rPr>
              <a:t>Relays</a:t>
            </a:r>
            <a:endParaRPr lang="en-US" sz="1800" dirty="0">
              <a:latin typeface="Calibri"/>
              <a:cs typeface="Calibri"/>
            </a:endParaRPr>
          </a:p>
          <a:p>
            <a:pPr marL="355600" marR="5080" indent="-342900">
              <a:lnSpc>
                <a:spcPct val="100000"/>
              </a:lnSpc>
              <a:spcBef>
                <a:spcPts val="580"/>
              </a:spcBef>
            </a:pPr>
            <a:r>
              <a:rPr lang="en-US" sz="1800" spc="-10" dirty="0">
                <a:latin typeface="Calibri"/>
                <a:cs typeface="Calibri"/>
              </a:rPr>
              <a:t>4.Definite</a:t>
            </a:r>
            <a:r>
              <a:rPr lang="en-US" sz="1800" spc="-25" dirty="0">
                <a:latin typeface="Calibri"/>
                <a:cs typeface="Calibri"/>
              </a:rPr>
              <a:t> </a:t>
            </a:r>
            <a:r>
              <a:rPr lang="en-US" sz="1800" dirty="0">
                <a:latin typeface="Calibri"/>
                <a:cs typeface="Calibri"/>
              </a:rPr>
              <a:t>time</a:t>
            </a:r>
            <a:r>
              <a:rPr lang="en-US" sz="1800" spc="-25" dirty="0">
                <a:latin typeface="Calibri"/>
                <a:cs typeface="Calibri"/>
              </a:rPr>
              <a:t> </a:t>
            </a:r>
            <a:r>
              <a:rPr lang="en-US" sz="1800" dirty="0">
                <a:latin typeface="Calibri"/>
                <a:cs typeface="Calibri"/>
              </a:rPr>
              <a:t>lag</a:t>
            </a:r>
            <a:r>
              <a:rPr lang="en-US" sz="1800" spc="-35" dirty="0">
                <a:latin typeface="Calibri"/>
                <a:cs typeface="Calibri"/>
              </a:rPr>
              <a:t> </a:t>
            </a:r>
            <a:r>
              <a:rPr lang="en-US" sz="1800" spc="-15" dirty="0">
                <a:latin typeface="Calibri"/>
                <a:cs typeface="Calibri"/>
              </a:rPr>
              <a:t>over</a:t>
            </a:r>
            <a:r>
              <a:rPr lang="en-US" sz="1800" spc="-10" dirty="0">
                <a:latin typeface="Calibri"/>
                <a:cs typeface="Calibri"/>
              </a:rPr>
              <a:t> current </a:t>
            </a:r>
            <a:r>
              <a:rPr lang="en-US" sz="1800" spc="-530" dirty="0">
                <a:latin typeface="Calibri"/>
                <a:cs typeface="Calibri"/>
              </a:rPr>
              <a:t> </a:t>
            </a:r>
            <a:r>
              <a:rPr lang="en-US" sz="1800" spc="-5" dirty="0">
                <a:latin typeface="Calibri"/>
                <a:cs typeface="Calibri"/>
              </a:rPr>
              <a:t>and</a:t>
            </a:r>
            <a:r>
              <a:rPr lang="en-US" sz="1800" spc="-25" dirty="0">
                <a:latin typeface="Calibri"/>
                <a:cs typeface="Calibri"/>
              </a:rPr>
              <a:t> </a:t>
            </a:r>
            <a:r>
              <a:rPr lang="en-US" sz="1800" dirty="0">
                <a:latin typeface="Calibri"/>
                <a:cs typeface="Calibri"/>
              </a:rPr>
              <a:t>earth</a:t>
            </a:r>
            <a:r>
              <a:rPr lang="en-US" sz="1800" spc="-20" dirty="0">
                <a:latin typeface="Calibri"/>
                <a:cs typeface="Calibri"/>
              </a:rPr>
              <a:t> </a:t>
            </a:r>
            <a:r>
              <a:rPr lang="en-US" sz="1800" spc="-15" dirty="0">
                <a:latin typeface="Calibri"/>
                <a:cs typeface="Calibri"/>
              </a:rPr>
              <a:t>fault</a:t>
            </a:r>
            <a:r>
              <a:rPr lang="en-US" sz="1800" spc="-10" dirty="0">
                <a:latin typeface="Calibri"/>
                <a:cs typeface="Calibri"/>
              </a:rPr>
              <a:t> protection</a:t>
            </a:r>
            <a:endParaRPr lang="en-US" sz="1800" dirty="0">
              <a:latin typeface="Calibri"/>
              <a:cs typeface="Calibri"/>
            </a:endParaRPr>
          </a:p>
        </p:txBody>
      </p:sp>
      <p:pic>
        <p:nvPicPr>
          <p:cNvPr id="5" name="Picture 4">
            <a:extLst>
              <a:ext uri="{FF2B5EF4-FFF2-40B4-BE49-F238E27FC236}">
                <a16:creationId xmlns:a16="http://schemas.microsoft.com/office/drawing/2014/main" id="{31E38914-B71C-4603-8732-9C6A0F8E5D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58630"/>
          </a:xfrm>
        </p:spPr>
        <p:txBody>
          <a:bodyPr>
            <a:normAutofit fontScale="90000"/>
          </a:bodyPr>
          <a:lstStyle/>
          <a:p>
            <a:r>
              <a:rPr lang="en-US" sz="3200" dirty="0"/>
              <a:t> </a:t>
            </a:r>
            <a:br>
              <a:rPr lang="en-IN" sz="3200" dirty="0"/>
            </a:br>
            <a:br>
              <a:rPr lang="en-IN" dirty="0"/>
            </a:br>
            <a:endParaRPr lang="en-IN"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49</a:t>
            </a:fld>
            <a:endParaRPr lang="en-IN"/>
          </a:p>
        </p:txBody>
      </p:sp>
      <p:sp>
        <p:nvSpPr>
          <p:cNvPr id="6" name="TextBox 5">
            <a:extLst>
              <a:ext uri="{FF2B5EF4-FFF2-40B4-BE49-F238E27FC236}">
                <a16:creationId xmlns:a16="http://schemas.microsoft.com/office/drawing/2014/main" id="{EC82DD7E-9583-4362-967E-30B0DB876278}"/>
              </a:ext>
            </a:extLst>
          </p:cNvPr>
          <p:cNvSpPr txBox="1"/>
          <p:nvPr/>
        </p:nvSpPr>
        <p:spPr>
          <a:xfrm>
            <a:off x="1292589" y="1253017"/>
            <a:ext cx="6094520" cy="400110"/>
          </a:xfrm>
          <a:prstGeom prst="rect">
            <a:avLst/>
          </a:prstGeom>
          <a:noFill/>
        </p:spPr>
        <p:txBody>
          <a:bodyPr wrap="square">
            <a:spAutoFit/>
          </a:bodyPr>
          <a:lstStyle/>
          <a:p>
            <a:r>
              <a:rPr lang="en-IN" sz="2000" b="1" spc="-5" dirty="0">
                <a:latin typeface="Calibri"/>
                <a:cs typeface="Calibri"/>
              </a:rPr>
              <a:t>(ii)</a:t>
            </a:r>
            <a:r>
              <a:rPr lang="en-IN" sz="2000" b="1" spc="-15" dirty="0">
                <a:latin typeface="Calibri"/>
                <a:cs typeface="Calibri"/>
              </a:rPr>
              <a:t> </a:t>
            </a:r>
            <a:r>
              <a:rPr lang="en-IN" sz="2000" b="1" dirty="0">
                <a:latin typeface="Calibri"/>
                <a:cs typeface="Calibri"/>
              </a:rPr>
              <a:t>Solenoid</a:t>
            </a:r>
            <a:r>
              <a:rPr lang="en-IN" sz="2000" b="1" spc="-30" dirty="0">
                <a:latin typeface="Calibri"/>
                <a:cs typeface="Calibri"/>
              </a:rPr>
              <a:t> </a:t>
            </a:r>
            <a:r>
              <a:rPr lang="en-IN" sz="2000" b="1" dirty="0">
                <a:latin typeface="Calibri"/>
                <a:cs typeface="Calibri"/>
              </a:rPr>
              <a:t>type</a:t>
            </a:r>
            <a:r>
              <a:rPr lang="en-IN" sz="2000" b="1" spc="-30" dirty="0">
                <a:latin typeface="Calibri"/>
                <a:cs typeface="Calibri"/>
              </a:rPr>
              <a:t> relay</a:t>
            </a:r>
            <a:endParaRPr lang="en-IN" sz="2000" b="1" dirty="0"/>
          </a:p>
        </p:txBody>
      </p:sp>
      <p:sp>
        <p:nvSpPr>
          <p:cNvPr id="9" name="TextBox 8">
            <a:extLst>
              <a:ext uri="{FF2B5EF4-FFF2-40B4-BE49-F238E27FC236}">
                <a16:creationId xmlns:a16="http://schemas.microsoft.com/office/drawing/2014/main" id="{2D954492-C76B-404F-8EC0-F1E7F337BA6A}"/>
              </a:ext>
            </a:extLst>
          </p:cNvPr>
          <p:cNvSpPr txBox="1"/>
          <p:nvPr/>
        </p:nvSpPr>
        <p:spPr>
          <a:xfrm>
            <a:off x="1171852" y="1784615"/>
            <a:ext cx="9404722" cy="2185214"/>
          </a:xfrm>
          <a:prstGeom prst="rect">
            <a:avLst/>
          </a:prstGeom>
          <a:noFill/>
        </p:spPr>
        <p:txBody>
          <a:bodyPr wrap="square">
            <a:spAutoFit/>
          </a:bodyPr>
          <a:lstStyle/>
          <a:p>
            <a:pPr marL="355600" marR="6985" indent="-343535" algn="just">
              <a:lnSpc>
                <a:spcPct val="100000"/>
              </a:lnSpc>
              <a:spcBef>
                <a:spcPts val="105"/>
              </a:spcBef>
              <a:buFont typeface="Arial MT"/>
              <a:buChar char="•"/>
              <a:tabLst>
                <a:tab pos="356235" algn="l"/>
              </a:tabLst>
            </a:pPr>
            <a:r>
              <a:rPr lang="en-US" sz="1800" spc="-5" dirty="0">
                <a:latin typeface="Cambria"/>
                <a:cs typeface="Cambria"/>
              </a:rPr>
              <a:t>It </a:t>
            </a:r>
            <a:r>
              <a:rPr lang="en-US" sz="1800" spc="5" dirty="0">
                <a:latin typeface="Cambria"/>
                <a:cs typeface="Cambria"/>
              </a:rPr>
              <a:t>consists </a:t>
            </a:r>
            <a:r>
              <a:rPr lang="en-US" sz="1800" spc="55" dirty="0">
                <a:latin typeface="Cambria"/>
                <a:cs typeface="Cambria"/>
              </a:rPr>
              <a:t>of </a:t>
            </a:r>
            <a:r>
              <a:rPr lang="en-US" sz="1800" spc="30" dirty="0">
                <a:latin typeface="Cambria"/>
                <a:cs typeface="Cambria"/>
              </a:rPr>
              <a:t>a </a:t>
            </a:r>
            <a:r>
              <a:rPr lang="en-US" sz="1800" spc="40" dirty="0">
                <a:latin typeface="Cambria"/>
                <a:cs typeface="Cambria"/>
              </a:rPr>
              <a:t>solenoid </a:t>
            </a:r>
            <a:r>
              <a:rPr lang="en-US" sz="1800" spc="80" dirty="0">
                <a:latin typeface="Cambria"/>
                <a:cs typeface="Cambria"/>
              </a:rPr>
              <a:t>and </a:t>
            </a:r>
            <a:r>
              <a:rPr lang="en-US" sz="1800" spc="60" dirty="0">
                <a:latin typeface="Cambria"/>
                <a:cs typeface="Cambria"/>
              </a:rPr>
              <a:t>movable </a:t>
            </a:r>
            <a:r>
              <a:rPr lang="en-US" sz="1800" spc="25" dirty="0">
                <a:latin typeface="Cambria"/>
                <a:cs typeface="Cambria"/>
              </a:rPr>
              <a:t>iron </a:t>
            </a:r>
            <a:r>
              <a:rPr lang="en-US" sz="1800" spc="65" dirty="0">
                <a:latin typeface="Cambria"/>
                <a:cs typeface="Cambria"/>
              </a:rPr>
              <a:t>plunger </a:t>
            </a:r>
            <a:r>
              <a:rPr lang="en-US" sz="1800" spc="70" dirty="0">
                <a:latin typeface="Cambria"/>
                <a:cs typeface="Cambria"/>
              </a:rPr>
              <a:t> </a:t>
            </a:r>
            <a:r>
              <a:rPr lang="en-US" sz="1800" spc="40" dirty="0">
                <a:latin typeface="Cambria"/>
                <a:cs typeface="Cambria"/>
              </a:rPr>
              <a:t>arranged</a:t>
            </a:r>
            <a:r>
              <a:rPr lang="en-US" sz="1800" spc="25" dirty="0">
                <a:latin typeface="Cambria"/>
                <a:cs typeface="Cambria"/>
              </a:rPr>
              <a:t> </a:t>
            </a:r>
            <a:r>
              <a:rPr lang="en-US" sz="1800" spc="10" dirty="0">
                <a:latin typeface="Cambria"/>
                <a:cs typeface="Cambria"/>
              </a:rPr>
              <a:t>as</a:t>
            </a:r>
            <a:r>
              <a:rPr lang="en-US" sz="1800" spc="65" dirty="0">
                <a:latin typeface="Cambria"/>
                <a:cs typeface="Cambria"/>
              </a:rPr>
              <a:t> </a:t>
            </a:r>
            <a:r>
              <a:rPr lang="en-US" sz="1800" spc="70" dirty="0">
                <a:latin typeface="Cambria"/>
                <a:cs typeface="Cambria"/>
              </a:rPr>
              <a:t>shown.</a:t>
            </a:r>
            <a:endParaRPr lang="en-US" sz="1800" dirty="0">
              <a:latin typeface="Cambria"/>
              <a:cs typeface="Cambria"/>
            </a:endParaRPr>
          </a:p>
          <a:p>
            <a:pPr marL="355600" marR="6985" indent="-343535" algn="just">
              <a:lnSpc>
                <a:spcPct val="100000"/>
              </a:lnSpc>
              <a:spcBef>
                <a:spcPts val="620"/>
              </a:spcBef>
              <a:buFont typeface="Arial MT"/>
              <a:buChar char="•"/>
              <a:tabLst>
                <a:tab pos="356235" algn="l"/>
              </a:tabLst>
            </a:pPr>
            <a:r>
              <a:rPr lang="en-US" sz="1800" spc="95" dirty="0">
                <a:latin typeface="Cambria"/>
                <a:cs typeface="Cambria"/>
              </a:rPr>
              <a:t>Under</a:t>
            </a:r>
            <a:r>
              <a:rPr lang="en-US" sz="1800" spc="100" dirty="0">
                <a:latin typeface="Cambria"/>
                <a:cs typeface="Cambria"/>
              </a:rPr>
              <a:t> </a:t>
            </a:r>
            <a:r>
              <a:rPr lang="en-US" sz="1800" spc="40" dirty="0">
                <a:latin typeface="Cambria"/>
                <a:cs typeface="Cambria"/>
              </a:rPr>
              <a:t>normal</a:t>
            </a:r>
            <a:r>
              <a:rPr lang="en-US" sz="1800" spc="45" dirty="0">
                <a:latin typeface="Cambria"/>
                <a:cs typeface="Cambria"/>
              </a:rPr>
              <a:t> </a:t>
            </a:r>
            <a:r>
              <a:rPr lang="en-US" sz="1800" spc="35" dirty="0">
                <a:latin typeface="Cambria"/>
                <a:cs typeface="Cambria"/>
              </a:rPr>
              <a:t>operating</a:t>
            </a:r>
            <a:r>
              <a:rPr lang="en-US" sz="1800" spc="645" dirty="0">
                <a:latin typeface="Cambria"/>
                <a:cs typeface="Cambria"/>
              </a:rPr>
              <a:t> </a:t>
            </a:r>
            <a:r>
              <a:rPr lang="en-US" sz="1800" spc="40" dirty="0">
                <a:latin typeface="Cambria"/>
                <a:cs typeface="Cambria"/>
              </a:rPr>
              <a:t>conditions,</a:t>
            </a:r>
            <a:r>
              <a:rPr lang="en-US" sz="1800" spc="45" dirty="0">
                <a:latin typeface="Cambria"/>
                <a:cs typeface="Cambria"/>
              </a:rPr>
              <a:t> </a:t>
            </a:r>
            <a:r>
              <a:rPr lang="en-US" sz="1800" spc="5" dirty="0">
                <a:latin typeface="Cambria"/>
                <a:cs typeface="Cambria"/>
              </a:rPr>
              <a:t>the</a:t>
            </a:r>
            <a:r>
              <a:rPr lang="en-US" sz="1800" spc="10" dirty="0">
                <a:latin typeface="Cambria"/>
                <a:cs typeface="Cambria"/>
              </a:rPr>
              <a:t> </a:t>
            </a:r>
            <a:r>
              <a:rPr lang="en-US" sz="1800" dirty="0">
                <a:latin typeface="Cambria"/>
                <a:cs typeface="Cambria"/>
              </a:rPr>
              <a:t>current </a:t>
            </a:r>
            <a:r>
              <a:rPr lang="en-US" sz="1800" spc="5" dirty="0">
                <a:latin typeface="Cambria"/>
                <a:cs typeface="Cambria"/>
              </a:rPr>
              <a:t> </a:t>
            </a:r>
            <a:r>
              <a:rPr lang="en-US" sz="1800" spc="55" dirty="0">
                <a:latin typeface="Cambria"/>
                <a:cs typeface="Cambria"/>
              </a:rPr>
              <a:t>through</a:t>
            </a:r>
            <a:r>
              <a:rPr lang="en-US" sz="1800" spc="60" dirty="0">
                <a:latin typeface="Cambria"/>
                <a:cs typeface="Cambria"/>
              </a:rPr>
              <a:t> </a:t>
            </a:r>
            <a:r>
              <a:rPr lang="en-US" sz="1800" dirty="0">
                <a:latin typeface="Cambria"/>
                <a:cs typeface="Cambria"/>
              </a:rPr>
              <a:t>the</a:t>
            </a:r>
            <a:r>
              <a:rPr lang="en-US" sz="1800" spc="5" dirty="0">
                <a:latin typeface="Cambria"/>
                <a:cs typeface="Cambria"/>
              </a:rPr>
              <a:t> </a:t>
            </a:r>
            <a:r>
              <a:rPr lang="en-US" sz="1800" spc="30" dirty="0">
                <a:latin typeface="Cambria"/>
                <a:cs typeface="Cambria"/>
              </a:rPr>
              <a:t>relay</a:t>
            </a:r>
            <a:r>
              <a:rPr lang="en-US" sz="1800" spc="35" dirty="0">
                <a:latin typeface="Cambria"/>
                <a:cs typeface="Cambria"/>
              </a:rPr>
              <a:t> </a:t>
            </a:r>
            <a:r>
              <a:rPr lang="en-US" sz="1800" spc="30" dirty="0">
                <a:latin typeface="Cambria"/>
                <a:cs typeface="Cambria"/>
              </a:rPr>
              <a:t>coil</a:t>
            </a:r>
            <a:r>
              <a:rPr lang="en-US" sz="1800" spc="35" dirty="0">
                <a:latin typeface="Cambria"/>
                <a:cs typeface="Cambria"/>
              </a:rPr>
              <a:t> </a:t>
            </a:r>
            <a:r>
              <a:rPr lang="en-US" sz="1800" spc="380" dirty="0">
                <a:latin typeface="Cambria"/>
                <a:cs typeface="Cambria"/>
              </a:rPr>
              <a:t>C </a:t>
            </a:r>
            <a:r>
              <a:rPr lang="en-US" sz="1800" spc="5" dirty="0">
                <a:latin typeface="Cambria"/>
                <a:cs typeface="Cambria"/>
              </a:rPr>
              <a:t>is</a:t>
            </a:r>
            <a:r>
              <a:rPr lang="en-US" sz="1800" spc="10" dirty="0">
                <a:latin typeface="Cambria"/>
                <a:cs typeface="Cambria"/>
              </a:rPr>
              <a:t> </a:t>
            </a:r>
            <a:r>
              <a:rPr lang="en-US" sz="1800" spc="50" dirty="0">
                <a:latin typeface="Cambria"/>
                <a:cs typeface="Cambria"/>
              </a:rPr>
              <a:t>such</a:t>
            </a:r>
            <a:r>
              <a:rPr lang="en-US" sz="1800" spc="55" dirty="0">
                <a:latin typeface="Cambria"/>
                <a:cs typeface="Cambria"/>
              </a:rPr>
              <a:t> </a:t>
            </a:r>
            <a:r>
              <a:rPr lang="en-US" sz="1800" spc="10" dirty="0">
                <a:latin typeface="Cambria"/>
                <a:cs typeface="Cambria"/>
              </a:rPr>
              <a:t>that</a:t>
            </a:r>
            <a:r>
              <a:rPr lang="en-US" sz="1800" spc="15" dirty="0">
                <a:latin typeface="Cambria"/>
                <a:cs typeface="Cambria"/>
              </a:rPr>
              <a:t> </a:t>
            </a:r>
            <a:r>
              <a:rPr lang="en-US" sz="1800" dirty="0">
                <a:latin typeface="Cambria"/>
                <a:cs typeface="Cambria"/>
              </a:rPr>
              <a:t>it</a:t>
            </a:r>
            <a:r>
              <a:rPr lang="en-US" sz="1800" spc="5" dirty="0">
                <a:latin typeface="Cambria"/>
                <a:cs typeface="Cambria"/>
              </a:rPr>
              <a:t> </a:t>
            </a:r>
            <a:r>
              <a:rPr lang="en-US" sz="1800" spc="60" dirty="0">
                <a:latin typeface="Cambria"/>
                <a:cs typeface="Cambria"/>
              </a:rPr>
              <a:t>holds</a:t>
            </a:r>
            <a:r>
              <a:rPr lang="en-US" sz="1800" spc="65" dirty="0">
                <a:latin typeface="Cambria"/>
                <a:cs typeface="Cambria"/>
              </a:rPr>
              <a:t> </a:t>
            </a:r>
            <a:r>
              <a:rPr lang="en-US" sz="1800" spc="5" dirty="0">
                <a:latin typeface="Cambria"/>
                <a:cs typeface="Cambria"/>
              </a:rPr>
              <a:t>the </a:t>
            </a:r>
            <a:r>
              <a:rPr lang="en-US" sz="1800" spc="10" dirty="0">
                <a:latin typeface="Cambria"/>
                <a:cs typeface="Cambria"/>
              </a:rPr>
              <a:t> </a:t>
            </a:r>
            <a:r>
              <a:rPr lang="en-US" sz="1800" spc="60" dirty="0">
                <a:latin typeface="Cambria"/>
                <a:cs typeface="Cambria"/>
              </a:rPr>
              <a:t>plunger </a:t>
            </a:r>
            <a:r>
              <a:rPr lang="en-US" sz="1800" spc="75" dirty="0">
                <a:latin typeface="Cambria"/>
                <a:cs typeface="Cambria"/>
              </a:rPr>
              <a:t>by</a:t>
            </a:r>
            <a:r>
              <a:rPr lang="en-US" sz="1800" spc="65" dirty="0">
                <a:latin typeface="Cambria"/>
                <a:cs typeface="Cambria"/>
              </a:rPr>
              <a:t> gravity </a:t>
            </a:r>
            <a:r>
              <a:rPr lang="en-US" sz="1800" spc="-10" dirty="0">
                <a:latin typeface="Cambria"/>
                <a:cs typeface="Cambria"/>
              </a:rPr>
              <a:t>or</a:t>
            </a:r>
            <a:r>
              <a:rPr lang="en-US" sz="1800" spc="85" dirty="0">
                <a:latin typeface="Cambria"/>
                <a:cs typeface="Cambria"/>
              </a:rPr>
              <a:t> </a:t>
            </a:r>
            <a:r>
              <a:rPr lang="en-US" sz="1800" spc="50" dirty="0">
                <a:latin typeface="Cambria"/>
                <a:cs typeface="Cambria"/>
              </a:rPr>
              <a:t>spring</a:t>
            </a:r>
            <a:r>
              <a:rPr lang="en-US" sz="1800" spc="65" dirty="0">
                <a:latin typeface="Cambria"/>
                <a:cs typeface="Cambria"/>
              </a:rPr>
              <a:t> </a:t>
            </a:r>
            <a:r>
              <a:rPr lang="en-US" sz="1800" spc="45" dirty="0">
                <a:latin typeface="Cambria"/>
                <a:cs typeface="Cambria"/>
              </a:rPr>
              <a:t>in</a:t>
            </a:r>
            <a:r>
              <a:rPr lang="en-US" sz="1800" spc="80" dirty="0">
                <a:latin typeface="Cambria"/>
                <a:cs typeface="Cambria"/>
              </a:rPr>
              <a:t> </a:t>
            </a:r>
            <a:r>
              <a:rPr lang="en-US" sz="1800" spc="5" dirty="0">
                <a:latin typeface="Cambria"/>
                <a:cs typeface="Cambria"/>
              </a:rPr>
              <a:t>the</a:t>
            </a:r>
            <a:r>
              <a:rPr lang="en-US" sz="1800" spc="75" dirty="0">
                <a:latin typeface="Cambria"/>
                <a:cs typeface="Cambria"/>
              </a:rPr>
              <a:t> </a:t>
            </a:r>
            <a:r>
              <a:rPr lang="en-US" sz="1800" spc="30" dirty="0">
                <a:latin typeface="Cambria"/>
                <a:cs typeface="Cambria"/>
              </a:rPr>
              <a:t>position</a:t>
            </a:r>
            <a:r>
              <a:rPr lang="en-US" sz="1800" spc="105" dirty="0">
                <a:latin typeface="Cambria"/>
                <a:cs typeface="Cambria"/>
              </a:rPr>
              <a:t> </a:t>
            </a:r>
            <a:r>
              <a:rPr lang="en-US" sz="1800" spc="70" dirty="0">
                <a:latin typeface="Cambria"/>
                <a:cs typeface="Cambria"/>
              </a:rPr>
              <a:t>shown.</a:t>
            </a:r>
            <a:endParaRPr lang="en-US" sz="1800" dirty="0">
              <a:latin typeface="Cambria"/>
              <a:cs typeface="Cambria"/>
            </a:endParaRPr>
          </a:p>
          <a:p>
            <a:pPr marL="355600" marR="5080" indent="-343535" algn="just">
              <a:lnSpc>
                <a:spcPct val="100000"/>
              </a:lnSpc>
              <a:spcBef>
                <a:spcPts val="625"/>
              </a:spcBef>
              <a:buFont typeface="Arial MT"/>
              <a:buChar char="•"/>
              <a:tabLst>
                <a:tab pos="356235" algn="l"/>
              </a:tabLst>
            </a:pPr>
            <a:r>
              <a:rPr lang="en-US" sz="1800" spc="95" dirty="0">
                <a:latin typeface="Cambria"/>
                <a:cs typeface="Cambria"/>
              </a:rPr>
              <a:t>However, </a:t>
            </a:r>
            <a:r>
              <a:rPr lang="en-US" sz="1800" spc="50" dirty="0">
                <a:latin typeface="Cambria"/>
                <a:cs typeface="Cambria"/>
              </a:rPr>
              <a:t>on </a:t>
            </a:r>
            <a:r>
              <a:rPr lang="en-US" sz="1800" spc="5" dirty="0">
                <a:latin typeface="Cambria"/>
                <a:cs typeface="Cambria"/>
              </a:rPr>
              <a:t>the occurrence </a:t>
            </a:r>
            <a:r>
              <a:rPr lang="en-US" sz="1800" spc="55" dirty="0">
                <a:latin typeface="Cambria"/>
                <a:cs typeface="Cambria"/>
              </a:rPr>
              <a:t>of </a:t>
            </a:r>
            <a:r>
              <a:rPr lang="en-US" sz="1800" spc="30" dirty="0">
                <a:latin typeface="Cambria"/>
                <a:cs typeface="Cambria"/>
              </a:rPr>
              <a:t>a </a:t>
            </a:r>
            <a:r>
              <a:rPr lang="en-US" sz="1800" spc="60" dirty="0">
                <a:latin typeface="Cambria"/>
                <a:cs typeface="Cambria"/>
              </a:rPr>
              <a:t>fault, </a:t>
            </a:r>
            <a:r>
              <a:rPr lang="en-US" sz="1800" spc="5" dirty="0">
                <a:latin typeface="Cambria"/>
                <a:cs typeface="Cambria"/>
              </a:rPr>
              <a:t>the </a:t>
            </a:r>
            <a:r>
              <a:rPr lang="en-US" sz="1800" dirty="0">
                <a:latin typeface="Cambria"/>
                <a:cs typeface="Cambria"/>
              </a:rPr>
              <a:t>current </a:t>
            </a:r>
            <a:r>
              <a:rPr lang="en-US" sz="1800" spc="5" dirty="0">
                <a:latin typeface="Cambria"/>
                <a:cs typeface="Cambria"/>
              </a:rPr>
              <a:t> </a:t>
            </a:r>
            <a:r>
              <a:rPr lang="en-US" sz="1800" spc="55" dirty="0">
                <a:latin typeface="Cambria"/>
                <a:cs typeface="Cambria"/>
              </a:rPr>
              <a:t>through</a:t>
            </a:r>
            <a:r>
              <a:rPr lang="en-US" sz="1800" spc="60" dirty="0">
                <a:latin typeface="Cambria"/>
                <a:cs typeface="Cambria"/>
              </a:rPr>
              <a:t> </a:t>
            </a:r>
            <a:r>
              <a:rPr lang="en-US" sz="1800" dirty="0">
                <a:latin typeface="Cambria"/>
                <a:cs typeface="Cambria"/>
              </a:rPr>
              <a:t>the</a:t>
            </a:r>
            <a:r>
              <a:rPr lang="en-US" sz="1800" spc="5" dirty="0">
                <a:latin typeface="Cambria"/>
                <a:cs typeface="Cambria"/>
              </a:rPr>
              <a:t> </a:t>
            </a:r>
            <a:r>
              <a:rPr lang="en-US" sz="1800" spc="30" dirty="0">
                <a:latin typeface="Cambria"/>
                <a:cs typeface="Cambria"/>
              </a:rPr>
              <a:t>relay</a:t>
            </a:r>
            <a:r>
              <a:rPr lang="en-US" sz="1800" spc="35" dirty="0">
                <a:latin typeface="Cambria"/>
                <a:cs typeface="Cambria"/>
              </a:rPr>
              <a:t> </a:t>
            </a:r>
            <a:r>
              <a:rPr lang="en-US" sz="1800" spc="30" dirty="0">
                <a:latin typeface="Cambria"/>
                <a:cs typeface="Cambria"/>
              </a:rPr>
              <a:t>coil</a:t>
            </a:r>
            <a:r>
              <a:rPr lang="en-US" sz="1800" spc="35" dirty="0">
                <a:latin typeface="Cambria"/>
                <a:cs typeface="Cambria"/>
              </a:rPr>
              <a:t> </a:t>
            </a:r>
            <a:r>
              <a:rPr lang="en-US" sz="1800" spc="20" dirty="0">
                <a:latin typeface="Cambria"/>
                <a:cs typeface="Cambria"/>
              </a:rPr>
              <a:t>becomes</a:t>
            </a:r>
            <a:r>
              <a:rPr lang="en-US" sz="1800" spc="25" dirty="0">
                <a:latin typeface="Cambria"/>
                <a:cs typeface="Cambria"/>
              </a:rPr>
              <a:t> more</a:t>
            </a:r>
            <a:r>
              <a:rPr lang="en-US" sz="1800" spc="30" dirty="0">
                <a:latin typeface="Cambria"/>
                <a:cs typeface="Cambria"/>
              </a:rPr>
              <a:t> </a:t>
            </a:r>
            <a:r>
              <a:rPr lang="en-US" sz="1800" spc="35" dirty="0">
                <a:latin typeface="Cambria"/>
                <a:cs typeface="Cambria"/>
              </a:rPr>
              <a:t>than </a:t>
            </a:r>
            <a:r>
              <a:rPr lang="en-US" sz="1800" spc="640" dirty="0">
                <a:latin typeface="Cambria"/>
                <a:cs typeface="Cambria"/>
              </a:rPr>
              <a:t> </a:t>
            </a:r>
            <a:r>
              <a:rPr lang="en-US" sz="1800" dirty="0">
                <a:latin typeface="Cambria"/>
                <a:cs typeface="Cambria"/>
              </a:rPr>
              <a:t>the </a:t>
            </a:r>
            <a:r>
              <a:rPr lang="en-US" sz="1800" spc="-560" dirty="0">
                <a:latin typeface="Cambria"/>
                <a:cs typeface="Cambria"/>
              </a:rPr>
              <a:t> </a:t>
            </a:r>
            <a:r>
              <a:rPr lang="en-US" sz="1800" spc="75" dirty="0">
                <a:latin typeface="Cambria"/>
                <a:cs typeface="Cambria"/>
              </a:rPr>
              <a:t>pickup value, </a:t>
            </a:r>
            <a:r>
              <a:rPr lang="en-US" sz="1800" spc="55" dirty="0">
                <a:latin typeface="Cambria"/>
                <a:cs typeface="Cambria"/>
              </a:rPr>
              <a:t>causing </a:t>
            </a:r>
            <a:r>
              <a:rPr lang="en-US" sz="1800" spc="5" dirty="0">
                <a:latin typeface="Cambria"/>
                <a:cs typeface="Cambria"/>
              </a:rPr>
              <a:t>the </a:t>
            </a:r>
            <a:r>
              <a:rPr lang="en-US" sz="1800" spc="60" dirty="0">
                <a:latin typeface="Cambria"/>
                <a:cs typeface="Cambria"/>
              </a:rPr>
              <a:t>plunger </a:t>
            </a:r>
            <a:r>
              <a:rPr lang="en-US" sz="1800" spc="5" dirty="0">
                <a:latin typeface="Cambria"/>
                <a:cs typeface="Cambria"/>
              </a:rPr>
              <a:t>to </a:t>
            </a:r>
            <a:r>
              <a:rPr lang="en-US" sz="1800" spc="-5" dirty="0">
                <a:latin typeface="Cambria"/>
                <a:cs typeface="Cambria"/>
              </a:rPr>
              <a:t>be </a:t>
            </a:r>
            <a:r>
              <a:rPr lang="en-US" sz="1800" dirty="0">
                <a:latin typeface="Cambria"/>
                <a:cs typeface="Cambria"/>
              </a:rPr>
              <a:t>attracted </a:t>
            </a:r>
            <a:r>
              <a:rPr lang="en-US" sz="1800" spc="5" dirty="0">
                <a:latin typeface="Cambria"/>
                <a:cs typeface="Cambria"/>
              </a:rPr>
              <a:t>to </a:t>
            </a:r>
            <a:r>
              <a:rPr lang="en-US" sz="1800" spc="10" dirty="0">
                <a:latin typeface="Cambria"/>
                <a:cs typeface="Cambria"/>
              </a:rPr>
              <a:t> </a:t>
            </a:r>
            <a:r>
              <a:rPr lang="en-US" sz="1800" spc="5" dirty="0">
                <a:latin typeface="Cambria"/>
                <a:cs typeface="Cambria"/>
              </a:rPr>
              <a:t>the </a:t>
            </a:r>
            <a:r>
              <a:rPr lang="en-US" sz="1800" spc="50" dirty="0">
                <a:latin typeface="Cambria"/>
                <a:cs typeface="Cambria"/>
              </a:rPr>
              <a:t>solenoid. </a:t>
            </a:r>
            <a:r>
              <a:rPr lang="en-US" sz="1800" spc="35" dirty="0">
                <a:latin typeface="Cambria"/>
                <a:cs typeface="Cambria"/>
              </a:rPr>
              <a:t>The </a:t>
            </a:r>
            <a:r>
              <a:rPr lang="en-US" sz="1800" spc="80" dirty="0">
                <a:latin typeface="Cambria"/>
                <a:cs typeface="Cambria"/>
              </a:rPr>
              <a:t>upward </a:t>
            </a:r>
            <a:r>
              <a:rPr lang="en-US" sz="1800" spc="55" dirty="0">
                <a:latin typeface="Cambria"/>
                <a:cs typeface="Cambria"/>
              </a:rPr>
              <a:t>movement of </a:t>
            </a:r>
            <a:r>
              <a:rPr lang="en-US" sz="1800" spc="5" dirty="0">
                <a:latin typeface="Cambria"/>
                <a:cs typeface="Cambria"/>
              </a:rPr>
              <a:t>the </a:t>
            </a:r>
            <a:r>
              <a:rPr lang="en-US" sz="1800" spc="60" dirty="0">
                <a:latin typeface="Cambria"/>
                <a:cs typeface="Cambria"/>
              </a:rPr>
              <a:t>plunger </a:t>
            </a:r>
            <a:r>
              <a:rPr lang="en-US" sz="1800" spc="65" dirty="0">
                <a:latin typeface="Cambria"/>
                <a:cs typeface="Cambria"/>
              </a:rPr>
              <a:t> </a:t>
            </a:r>
            <a:r>
              <a:rPr lang="en-US" sz="1800" spc="5" dirty="0">
                <a:latin typeface="Cambria"/>
                <a:cs typeface="Cambria"/>
              </a:rPr>
              <a:t>closes</a:t>
            </a:r>
            <a:r>
              <a:rPr lang="en-US" sz="1800" spc="10" dirty="0">
                <a:latin typeface="Cambria"/>
                <a:cs typeface="Cambria"/>
              </a:rPr>
              <a:t> </a:t>
            </a:r>
            <a:r>
              <a:rPr lang="en-US" sz="1800" spc="5" dirty="0">
                <a:latin typeface="Cambria"/>
                <a:cs typeface="Cambria"/>
              </a:rPr>
              <a:t>the</a:t>
            </a:r>
            <a:r>
              <a:rPr lang="en-US" sz="1800" spc="10" dirty="0">
                <a:latin typeface="Cambria"/>
                <a:cs typeface="Cambria"/>
              </a:rPr>
              <a:t> </a:t>
            </a:r>
            <a:r>
              <a:rPr lang="en-US" sz="1800" spc="15" dirty="0">
                <a:latin typeface="Cambria"/>
                <a:cs typeface="Cambria"/>
              </a:rPr>
              <a:t>trip</a:t>
            </a:r>
            <a:r>
              <a:rPr lang="en-US" sz="1800" spc="20" dirty="0">
                <a:latin typeface="Cambria"/>
                <a:cs typeface="Cambria"/>
              </a:rPr>
              <a:t> </a:t>
            </a:r>
            <a:r>
              <a:rPr lang="en-US" sz="1800" spc="30" dirty="0">
                <a:latin typeface="Cambria"/>
                <a:cs typeface="Cambria"/>
              </a:rPr>
              <a:t>circuit,</a:t>
            </a:r>
            <a:r>
              <a:rPr lang="en-US" sz="1800" spc="35" dirty="0">
                <a:latin typeface="Cambria"/>
                <a:cs typeface="Cambria"/>
              </a:rPr>
              <a:t> thus</a:t>
            </a:r>
            <a:r>
              <a:rPr lang="en-US" sz="1800" spc="645" dirty="0">
                <a:latin typeface="Cambria"/>
                <a:cs typeface="Cambria"/>
              </a:rPr>
              <a:t> </a:t>
            </a:r>
            <a:r>
              <a:rPr lang="en-US" sz="1800" spc="60" dirty="0">
                <a:latin typeface="Cambria"/>
                <a:cs typeface="Cambria"/>
              </a:rPr>
              <a:t>opening</a:t>
            </a:r>
            <a:r>
              <a:rPr lang="en-US" sz="1800" spc="65" dirty="0">
                <a:latin typeface="Cambria"/>
                <a:cs typeface="Cambria"/>
              </a:rPr>
              <a:t> </a:t>
            </a:r>
            <a:r>
              <a:rPr lang="en-US" sz="1800" spc="5" dirty="0">
                <a:latin typeface="Cambria"/>
                <a:cs typeface="Cambria"/>
              </a:rPr>
              <a:t>the</a:t>
            </a:r>
            <a:r>
              <a:rPr lang="en-US" sz="1800" spc="10" dirty="0">
                <a:latin typeface="Cambria"/>
                <a:cs typeface="Cambria"/>
              </a:rPr>
              <a:t> </a:t>
            </a:r>
            <a:r>
              <a:rPr lang="en-US" sz="1800" spc="15" dirty="0">
                <a:latin typeface="Cambria"/>
                <a:cs typeface="Cambria"/>
              </a:rPr>
              <a:t>circuit </a:t>
            </a:r>
            <a:r>
              <a:rPr lang="en-US" sz="1800" spc="20" dirty="0">
                <a:latin typeface="Cambria"/>
                <a:cs typeface="Cambria"/>
              </a:rPr>
              <a:t> </a:t>
            </a:r>
            <a:r>
              <a:rPr lang="en-US" sz="1800" spc="-5" dirty="0">
                <a:latin typeface="Cambria"/>
                <a:cs typeface="Cambria"/>
              </a:rPr>
              <a:t>breaker</a:t>
            </a:r>
            <a:r>
              <a:rPr lang="en-US" sz="1800" spc="40" dirty="0">
                <a:latin typeface="Cambria"/>
                <a:cs typeface="Cambria"/>
              </a:rPr>
              <a:t> </a:t>
            </a:r>
            <a:r>
              <a:rPr lang="en-US" sz="1800" spc="80" dirty="0">
                <a:latin typeface="Cambria"/>
                <a:cs typeface="Cambria"/>
              </a:rPr>
              <a:t>and</a:t>
            </a:r>
            <a:r>
              <a:rPr lang="en-US" sz="1800" spc="65" dirty="0">
                <a:latin typeface="Cambria"/>
                <a:cs typeface="Cambria"/>
              </a:rPr>
              <a:t> </a:t>
            </a:r>
            <a:r>
              <a:rPr lang="en-US" sz="1800" spc="40" dirty="0">
                <a:latin typeface="Cambria"/>
                <a:cs typeface="Cambria"/>
              </a:rPr>
              <a:t>disconnecting</a:t>
            </a:r>
            <a:r>
              <a:rPr lang="en-US" sz="1800" spc="90" dirty="0">
                <a:latin typeface="Cambria"/>
                <a:cs typeface="Cambria"/>
              </a:rPr>
              <a:t> </a:t>
            </a:r>
            <a:r>
              <a:rPr lang="en-US" sz="1800" spc="5" dirty="0">
                <a:latin typeface="Cambria"/>
                <a:cs typeface="Cambria"/>
              </a:rPr>
              <a:t>the</a:t>
            </a:r>
            <a:r>
              <a:rPr lang="en-US" sz="1800" spc="75" dirty="0">
                <a:latin typeface="Cambria"/>
                <a:cs typeface="Cambria"/>
              </a:rPr>
              <a:t> </a:t>
            </a:r>
            <a:r>
              <a:rPr lang="en-US" sz="1800" spc="65" dirty="0">
                <a:latin typeface="Cambria"/>
                <a:cs typeface="Cambria"/>
              </a:rPr>
              <a:t>faulty </a:t>
            </a:r>
            <a:r>
              <a:rPr lang="en-US" sz="1800" spc="30" dirty="0">
                <a:latin typeface="Cambria"/>
                <a:cs typeface="Cambria"/>
              </a:rPr>
              <a:t>circuit.</a:t>
            </a:r>
            <a:endParaRPr lang="en-US" sz="1800" dirty="0">
              <a:latin typeface="Cambria"/>
              <a:cs typeface="Cambria"/>
            </a:endParaRPr>
          </a:p>
        </p:txBody>
      </p:sp>
      <p:pic>
        <p:nvPicPr>
          <p:cNvPr id="10" name="object 2">
            <a:extLst>
              <a:ext uri="{FF2B5EF4-FFF2-40B4-BE49-F238E27FC236}">
                <a16:creationId xmlns:a16="http://schemas.microsoft.com/office/drawing/2014/main" id="{31867F09-8450-452C-B1E1-258C1DC6CD96}"/>
              </a:ext>
            </a:extLst>
          </p:cNvPr>
          <p:cNvPicPr/>
          <p:nvPr/>
        </p:nvPicPr>
        <p:blipFill>
          <a:blip r:embed="rId2" cstate="print"/>
          <a:stretch>
            <a:fillRect/>
          </a:stretch>
        </p:blipFill>
        <p:spPr>
          <a:xfrm>
            <a:off x="4163627" y="3969830"/>
            <a:ext cx="5584055" cy="1951576"/>
          </a:xfrm>
          <a:prstGeom prst="rect">
            <a:avLst/>
          </a:prstGeom>
        </p:spPr>
      </p:pic>
      <p:pic>
        <p:nvPicPr>
          <p:cNvPr id="7" name="Picture 6">
            <a:extLst>
              <a:ext uri="{FF2B5EF4-FFF2-40B4-BE49-F238E27FC236}">
                <a16:creationId xmlns:a16="http://schemas.microsoft.com/office/drawing/2014/main" id="{4DC0F364-2810-41E3-9DBE-9ABC5174CA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discuss:</a:t>
            </a:r>
            <a:endParaRPr lang="en-IN" dirty="0"/>
          </a:p>
        </p:txBody>
      </p:sp>
      <p:sp>
        <p:nvSpPr>
          <p:cNvPr id="3" name="Content Placeholder 2"/>
          <p:cNvSpPr>
            <a:spLocks noGrp="1"/>
          </p:cNvSpPr>
          <p:nvPr>
            <p:ph idx="1"/>
          </p:nvPr>
        </p:nvSpPr>
        <p:spPr/>
        <p:txBody>
          <a:bodyPr>
            <a:normAutofit/>
          </a:bodyPr>
          <a:lstStyle/>
          <a:p>
            <a:pPr marL="441960" marR="314325" indent="-342900" algn="just">
              <a:spcBef>
                <a:spcPts val="20"/>
              </a:spcBef>
              <a:spcAft>
                <a:spcPts val="0"/>
              </a:spcAft>
              <a:buFont typeface="Wingdings" panose="05000000000000000000" pitchFamily="2" charset="2"/>
              <a:buChar char="Ø"/>
            </a:pPr>
            <a:r>
              <a:rPr lang="en-US" sz="2800" dirty="0">
                <a:effectLst/>
                <a:latin typeface="Arial" panose="020B0604020202020204" pitchFamily="34" charset="0"/>
                <a:ea typeface="Times New Roman" panose="02020603050405020304" pitchFamily="18" charset="0"/>
                <a:cs typeface="Arial" panose="020B0604020202020204" pitchFamily="34" charset="0"/>
              </a:rPr>
              <a:t>Introduction: Principle and need for protective schemes</a:t>
            </a:r>
          </a:p>
          <a:p>
            <a:pPr marL="441960" marR="314325" indent="-342900" algn="just">
              <a:spcBef>
                <a:spcPts val="20"/>
              </a:spcBef>
              <a:spcAft>
                <a:spcPts val="0"/>
              </a:spcAft>
              <a:buFont typeface="Wingdings" panose="05000000000000000000" pitchFamily="2" charset="2"/>
              <a:buChar char="Ø"/>
            </a:pPr>
            <a:r>
              <a:rPr lang="en-US" sz="2800" dirty="0">
                <a:effectLst/>
                <a:latin typeface="Arial" panose="020B0604020202020204" pitchFamily="34" charset="0"/>
                <a:ea typeface="Times New Roman" panose="02020603050405020304" pitchFamily="18" charset="0"/>
                <a:cs typeface="Arial" panose="020B0604020202020204" pitchFamily="34" charset="0"/>
              </a:rPr>
              <a:t>Nature and causes of faults, Zones of</a:t>
            </a:r>
            <a:r>
              <a:rPr lang="en-US" sz="2800" spc="5"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a:effectLst/>
                <a:latin typeface="Arial" panose="020B0604020202020204" pitchFamily="34" charset="0"/>
                <a:ea typeface="Times New Roman" panose="02020603050405020304" pitchFamily="18" charset="0"/>
                <a:cs typeface="Arial" panose="020B0604020202020204" pitchFamily="34" charset="0"/>
              </a:rPr>
              <a:t>protection </a:t>
            </a:r>
          </a:p>
          <a:p>
            <a:pPr marL="441960" marR="314325" indent="-342900" algn="just">
              <a:spcBef>
                <a:spcPts val="20"/>
              </a:spcBef>
              <a:spcAft>
                <a:spcPts val="0"/>
              </a:spcAft>
              <a:buFont typeface="Wingdings" panose="05000000000000000000" pitchFamily="2" charset="2"/>
              <a:buChar char="Ø"/>
            </a:pPr>
            <a:r>
              <a:rPr lang="en-US" sz="2800" dirty="0">
                <a:effectLst/>
                <a:latin typeface="Arial" panose="020B0604020202020204" pitchFamily="34" charset="0"/>
                <a:ea typeface="Times New Roman" panose="02020603050405020304" pitchFamily="18" charset="0"/>
                <a:cs typeface="Arial" panose="020B0604020202020204" pitchFamily="34" charset="0"/>
              </a:rPr>
              <a:t>Primary and back-up protection, </a:t>
            </a:r>
          </a:p>
          <a:p>
            <a:pPr marL="441960" marR="314325" indent="-342900" algn="just">
              <a:spcBef>
                <a:spcPts val="20"/>
              </a:spcBef>
              <a:spcAft>
                <a:spcPts val="0"/>
              </a:spcAft>
              <a:buFont typeface="Wingdings" panose="05000000000000000000" pitchFamily="2" charset="2"/>
              <a:buChar char="Ø"/>
            </a:pPr>
            <a:r>
              <a:rPr lang="en-US" sz="2800" dirty="0">
                <a:effectLst/>
                <a:latin typeface="Arial" panose="020B0604020202020204" pitchFamily="34" charset="0"/>
                <a:ea typeface="Times New Roman" panose="02020603050405020304" pitchFamily="18" charset="0"/>
                <a:cs typeface="Arial" panose="020B0604020202020204" pitchFamily="34" charset="0"/>
              </a:rPr>
              <a:t>Basic principle of operation of protective system,</a:t>
            </a:r>
            <a:r>
              <a:rPr lang="en-US" sz="2800" spc="5"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a:effectLst/>
                <a:latin typeface="Arial" panose="020B0604020202020204" pitchFamily="34" charset="0"/>
                <a:ea typeface="Times New Roman" panose="02020603050405020304" pitchFamily="18" charset="0"/>
                <a:cs typeface="Arial" panose="020B0604020202020204" pitchFamily="34" charset="0"/>
              </a:rPr>
              <a:t>Components of Protection System. </a:t>
            </a:r>
          </a:p>
          <a:p>
            <a:pPr marL="441960" marR="314325" indent="-342900" algn="just">
              <a:spcBef>
                <a:spcPts val="20"/>
              </a:spcBef>
              <a:spcAft>
                <a:spcPts val="0"/>
              </a:spcAft>
              <a:buFont typeface="Wingdings" panose="05000000000000000000" pitchFamily="2" charset="2"/>
              <a:buChar char="Ø"/>
            </a:pPr>
            <a:r>
              <a:rPr lang="en-US" sz="2800" dirty="0">
                <a:effectLst/>
                <a:latin typeface="Arial" panose="020B0604020202020204" pitchFamily="34" charset="0"/>
                <a:ea typeface="Times New Roman" panose="02020603050405020304" pitchFamily="18" charset="0"/>
                <a:cs typeface="Arial" panose="020B0604020202020204" pitchFamily="34" charset="0"/>
              </a:rPr>
              <a:t>Sequence Components and Fault Analysis: sequence impedance,</a:t>
            </a:r>
            <a:r>
              <a:rPr lang="en-US" sz="2800" spc="-250" dirty="0">
                <a:effectLst/>
                <a:latin typeface="Arial" panose="020B0604020202020204" pitchFamily="34" charset="0"/>
                <a:ea typeface="Times New Roman" panose="02020603050405020304" pitchFamily="18" charset="0"/>
                <a:cs typeface="Arial" panose="020B0604020202020204" pitchFamily="34" charset="0"/>
              </a:rPr>
              <a:t> </a:t>
            </a:r>
          </a:p>
          <a:p>
            <a:pPr marL="441960" marR="314325" indent="-342900" algn="just">
              <a:spcBef>
                <a:spcPts val="20"/>
              </a:spcBef>
              <a:spcAft>
                <a:spcPts val="0"/>
              </a:spcAft>
              <a:buFont typeface="Wingdings" panose="05000000000000000000" pitchFamily="2" charset="2"/>
              <a:buChar char="Ø"/>
            </a:pPr>
            <a:r>
              <a:rPr lang="en-US" sz="2800" dirty="0">
                <a:effectLst/>
                <a:latin typeface="Arial" panose="020B0604020202020204" pitchFamily="34" charset="0"/>
                <a:ea typeface="Times New Roman" panose="02020603050405020304" pitchFamily="18" charset="0"/>
                <a:cs typeface="Arial" panose="020B0604020202020204" pitchFamily="34" charset="0"/>
              </a:rPr>
              <a:t>fault calculations, Single line to ground fault, Line to ground fault with </a:t>
            </a:r>
            <a:r>
              <a:rPr lang="en-US" sz="2800" dirty="0" err="1">
                <a:effectLst/>
                <a:latin typeface="Arial" panose="020B0604020202020204" pitchFamily="34" charset="0"/>
                <a:ea typeface="Times New Roman" panose="02020603050405020304" pitchFamily="18" charset="0"/>
                <a:cs typeface="Arial" panose="020B0604020202020204" pitchFamily="34" charset="0"/>
              </a:rPr>
              <a:t>Zf</a:t>
            </a:r>
            <a:r>
              <a:rPr lang="en-US" sz="2800" dirty="0">
                <a:effectLst/>
                <a:latin typeface="Arial" panose="020B0604020202020204" pitchFamily="34" charset="0"/>
                <a:ea typeface="Times New Roman" panose="02020603050405020304" pitchFamily="18" charset="0"/>
                <a:cs typeface="Arial" panose="020B0604020202020204" pitchFamily="34" charset="0"/>
              </a:rPr>
              <a:t>, Faults in Power systems,</a:t>
            </a:r>
            <a:r>
              <a:rPr lang="en-US" sz="2800" spc="5"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a:effectLst/>
                <a:latin typeface="Arial" panose="020B0604020202020204" pitchFamily="34" charset="0"/>
                <a:ea typeface="Times New Roman" panose="02020603050405020304" pitchFamily="18" charset="0"/>
                <a:cs typeface="Arial" panose="020B0604020202020204" pitchFamily="34" charset="0"/>
              </a:rPr>
              <a:t>Concept</a:t>
            </a:r>
            <a:r>
              <a:rPr lang="en-US" sz="2800" spc="-5"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a:effectLst/>
                <a:latin typeface="Arial" panose="020B0604020202020204" pitchFamily="34" charset="0"/>
                <a:ea typeface="Times New Roman" panose="02020603050405020304" pitchFamily="18" charset="0"/>
                <a:cs typeface="Arial" panose="020B0604020202020204" pitchFamily="34" charset="0"/>
              </a:rPr>
              <a:t>of</a:t>
            </a:r>
            <a:r>
              <a:rPr lang="en-US" sz="2800" spc="-5"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a:effectLst/>
                <a:latin typeface="Arial" panose="020B0604020202020204" pitchFamily="34" charset="0"/>
                <a:ea typeface="Times New Roman" panose="02020603050405020304" pitchFamily="18" charset="0"/>
                <a:cs typeface="Arial" panose="020B0604020202020204" pitchFamily="34" charset="0"/>
              </a:rPr>
              <a:t>short circuit</a:t>
            </a:r>
            <a:r>
              <a:rPr lang="en-US" sz="2800" spc="1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a:effectLst/>
                <a:latin typeface="Arial" panose="020B0604020202020204" pitchFamily="34" charset="0"/>
                <a:ea typeface="Times New Roman" panose="02020603050405020304" pitchFamily="18" charset="0"/>
                <a:cs typeface="Arial" panose="020B0604020202020204" pitchFamily="34" charset="0"/>
              </a:rPr>
              <a:t>capacity</a:t>
            </a:r>
            <a:r>
              <a:rPr lang="en-US" sz="2800" spc="-5"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a:effectLst/>
                <a:latin typeface="Arial" panose="020B0604020202020204" pitchFamily="34" charset="0"/>
                <a:ea typeface="Times New Roman" panose="02020603050405020304" pitchFamily="18" charset="0"/>
                <a:cs typeface="Arial" panose="020B0604020202020204" pitchFamily="34" charset="0"/>
              </a:rPr>
              <a:t>of</a:t>
            </a:r>
            <a:r>
              <a:rPr lang="en-US" sz="2800" spc="-5"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a:effectLst/>
                <a:latin typeface="Arial" panose="020B0604020202020204" pitchFamily="34" charset="0"/>
                <a:ea typeface="Times New Roman" panose="02020603050405020304" pitchFamily="18" charset="0"/>
                <a:cs typeface="Arial" panose="020B0604020202020204" pitchFamily="34" charset="0"/>
              </a:rPr>
              <a:t>a Bus.</a:t>
            </a:r>
            <a:endParaRPr lang="en-IN"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CA9F79F9-620A-454C-B44A-099229A02D1C}" type="slidenum">
              <a:rPr lang="en-IN" smtClean="0"/>
              <a:pPr/>
              <a:t>5</a:t>
            </a:fld>
            <a:endParaRPr lang="en-IN"/>
          </a:p>
        </p:txBody>
      </p:sp>
      <p:pic>
        <p:nvPicPr>
          <p:cNvPr id="7" name="Picture 6">
            <a:extLst>
              <a:ext uri="{FF2B5EF4-FFF2-40B4-BE49-F238E27FC236}">
                <a16:creationId xmlns:a16="http://schemas.microsoft.com/office/drawing/2014/main" id="{40BDA55E-3CD6-4BA1-8A7D-76E338EBA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9612" y="251019"/>
            <a:ext cx="2523530" cy="1004024"/>
          </a:xfrm>
          <a:prstGeom prst="rect">
            <a:avLst/>
          </a:prstGeom>
        </p:spPr>
      </p:pic>
    </p:spTree>
    <p:extLst>
      <p:ext uri="{BB962C8B-B14F-4D97-AF65-F5344CB8AC3E}">
        <p14:creationId xmlns:p14="http://schemas.microsoft.com/office/powerpoint/2010/main" val="14399471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58630"/>
          </a:xfrm>
        </p:spPr>
        <p:txBody>
          <a:bodyPr>
            <a:normAutofit fontScale="90000"/>
          </a:bodyPr>
          <a:lstStyle/>
          <a:p>
            <a:br>
              <a:rPr lang="en-IN" sz="3200" dirty="0"/>
            </a:br>
            <a:br>
              <a:rPr lang="en-IN" dirty="0"/>
            </a:br>
            <a:endParaRPr lang="en-IN"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50</a:t>
            </a:fld>
            <a:endParaRPr lang="en-IN"/>
          </a:p>
        </p:txBody>
      </p:sp>
      <p:sp>
        <p:nvSpPr>
          <p:cNvPr id="3" name="Content Placeholder 2">
            <a:extLst>
              <a:ext uri="{FF2B5EF4-FFF2-40B4-BE49-F238E27FC236}">
                <a16:creationId xmlns:a16="http://schemas.microsoft.com/office/drawing/2014/main" id="{B0735D96-C560-4989-B179-A3E5C0CC3C6E}"/>
              </a:ext>
            </a:extLst>
          </p:cNvPr>
          <p:cNvSpPr>
            <a:spLocks noGrp="1"/>
          </p:cNvSpPr>
          <p:nvPr>
            <p:ph idx="1"/>
          </p:nvPr>
        </p:nvSpPr>
        <p:spPr/>
        <p:txBody>
          <a:bodyPr/>
          <a:lstStyle/>
          <a:p>
            <a:pPr marL="355600" marR="8255" indent="-342900" algn="just">
              <a:lnSpc>
                <a:spcPct val="100000"/>
              </a:lnSpc>
              <a:spcBef>
                <a:spcPts val="100"/>
              </a:spcBef>
              <a:buFont typeface="Arial MT"/>
              <a:buChar char="•"/>
              <a:tabLst>
                <a:tab pos="355600" algn="l"/>
              </a:tabLst>
            </a:pPr>
            <a:r>
              <a:rPr lang="en-US" sz="2000" spc="215" dirty="0">
                <a:latin typeface="Cambria"/>
                <a:cs typeface="Cambria"/>
              </a:rPr>
              <a:t>An</a:t>
            </a:r>
            <a:r>
              <a:rPr lang="en-US" sz="2000" spc="220" dirty="0">
                <a:latin typeface="Cambria"/>
                <a:cs typeface="Cambria"/>
              </a:rPr>
              <a:t> </a:t>
            </a:r>
            <a:r>
              <a:rPr lang="en-US" sz="2000" spc="45" dirty="0">
                <a:latin typeface="Cambria"/>
                <a:cs typeface="Cambria"/>
              </a:rPr>
              <a:t>induction</a:t>
            </a:r>
            <a:r>
              <a:rPr lang="en-US" sz="2000" spc="50" dirty="0">
                <a:latin typeface="Cambria"/>
                <a:cs typeface="Cambria"/>
              </a:rPr>
              <a:t> </a:t>
            </a:r>
            <a:r>
              <a:rPr lang="en-US" sz="2000" spc="40" dirty="0">
                <a:latin typeface="Cambria"/>
                <a:cs typeface="Cambria"/>
              </a:rPr>
              <a:t>motor,</a:t>
            </a:r>
            <a:r>
              <a:rPr lang="en-US" sz="2000" spc="45" dirty="0">
                <a:latin typeface="Cambria"/>
                <a:cs typeface="Cambria"/>
              </a:rPr>
              <a:t> </a:t>
            </a:r>
            <a:r>
              <a:rPr lang="en-US" sz="2000" spc="15" dirty="0">
                <a:latin typeface="Cambria"/>
                <a:cs typeface="Cambria"/>
              </a:rPr>
              <a:t>except</a:t>
            </a:r>
            <a:r>
              <a:rPr lang="en-US" sz="2000" spc="20" dirty="0">
                <a:latin typeface="Cambria"/>
                <a:cs typeface="Cambria"/>
              </a:rPr>
              <a:t> </a:t>
            </a:r>
            <a:r>
              <a:rPr lang="en-US" sz="2000" spc="5" dirty="0">
                <a:latin typeface="Cambria"/>
                <a:cs typeface="Cambria"/>
              </a:rPr>
              <a:t>that</a:t>
            </a:r>
            <a:r>
              <a:rPr lang="en-US" sz="2000" spc="10" dirty="0">
                <a:latin typeface="Cambria"/>
                <a:cs typeface="Cambria"/>
              </a:rPr>
              <a:t> </a:t>
            </a:r>
            <a:r>
              <a:rPr lang="en-US" sz="2000" spc="5" dirty="0">
                <a:latin typeface="Cambria"/>
                <a:cs typeface="Cambria"/>
              </a:rPr>
              <a:t>the</a:t>
            </a:r>
            <a:r>
              <a:rPr lang="en-US" sz="2000" spc="10" dirty="0">
                <a:latin typeface="Cambria"/>
                <a:cs typeface="Cambria"/>
              </a:rPr>
              <a:t> </a:t>
            </a:r>
            <a:r>
              <a:rPr lang="en-US" sz="2000" spc="-15" dirty="0">
                <a:latin typeface="Cambria"/>
                <a:cs typeface="Cambria"/>
              </a:rPr>
              <a:t>rotor</a:t>
            </a:r>
            <a:r>
              <a:rPr lang="en-US" sz="2000" spc="-10" dirty="0">
                <a:latin typeface="Cambria"/>
                <a:cs typeface="Cambria"/>
              </a:rPr>
              <a:t> </a:t>
            </a:r>
            <a:r>
              <a:rPr lang="en-US" sz="2000" spc="20" dirty="0">
                <a:latin typeface="Cambria"/>
                <a:cs typeface="Cambria"/>
              </a:rPr>
              <a:t>iron</a:t>
            </a:r>
            <a:r>
              <a:rPr lang="en-US" sz="2000" spc="25" dirty="0">
                <a:latin typeface="Cambria"/>
                <a:cs typeface="Cambria"/>
              </a:rPr>
              <a:t> </a:t>
            </a:r>
            <a:r>
              <a:rPr lang="en-US" sz="2000" dirty="0">
                <a:latin typeface="Cambria"/>
                <a:cs typeface="Cambria"/>
              </a:rPr>
              <a:t>is </a:t>
            </a:r>
            <a:r>
              <a:rPr lang="en-US" sz="2000" spc="5" dirty="0">
                <a:latin typeface="Cambria"/>
                <a:cs typeface="Cambria"/>
              </a:rPr>
              <a:t> </a:t>
            </a:r>
            <a:r>
              <a:rPr lang="en-US" sz="2000" spc="20" dirty="0">
                <a:latin typeface="Cambria"/>
                <a:cs typeface="Cambria"/>
              </a:rPr>
              <a:t>stationary,</a:t>
            </a:r>
            <a:r>
              <a:rPr lang="en-US" sz="2000" spc="100" dirty="0">
                <a:latin typeface="Cambria"/>
                <a:cs typeface="Cambria"/>
              </a:rPr>
              <a:t> </a:t>
            </a:r>
            <a:r>
              <a:rPr lang="en-US" sz="2000" spc="-15" dirty="0">
                <a:latin typeface="Cambria"/>
                <a:cs typeface="Cambria"/>
              </a:rPr>
              <a:t>rotor</a:t>
            </a:r>
            <a:r>
              <a:rPr lang="en-US" sz="2000" spc="85" dirty="0">
                <a:latin typeface="Cambria"/>
                <a:cs typeface="Cambria"/>
              </a:rPr>
              <a:t> </a:t>
            </a:r>
            <a:r>
              <a:rPr lang="en-US" sz="2000" spc="30" dirty="0">
                <a:latin typeface="Cambria"/>
                <a:cs typeface="Cambria"/>
              </a:rPr>
              <a:t>conductor</a:t>
            </a:r>
            <a:r>
              <a:rPr lang="en-US" sz="2000" spc="90" dirty="0">
                <a:latin typeface="Cambria"/>
                <a:cs typeface="Cambria"/>
              </a:rPr>
              <a:t> </a:t>
            </a:r>
            <a:r>
              <a:rPr lang="en-US" sz="2000" spc="20" dirty="0">
                <a:latin typeface="Cambria"/>
                <a:cs typeface="Cambria"/>
              </a:rPr>
              <a:t>portion</a:t>
            </a:r>
            <a:r>
              <a:rPr lang="en-US" sz="2000" spc="105" dirty="0">
                <a:latin typeface="Cambria"/>
                <a:cs typeface="Cambria"/>
              </a:rPr>
              <a:t> </a:t>
            </a:r>
            <a:r>
              <a:rPr lang="en-US" sz="2000" spc="40" dirty="0">
                <a:latin typeface="Cambria"/>
                <a:cs typeface="Cambria"/>
              </a:rPr>
              <a:t>being</a:t>
            </a:r>
            <a:r>
              <a:rPr lang="en-US" sz="2000" spc="70" dirty="0">
                <a:latin typeface="Cambria"/>
                <a:cs typeface="Cambria"/>
              </a:rPr>
              <a:t> </a:t>
            </a:r>
            <a:r>
              <a:rPr lang="en-US" sz="2000" spc="-5" dirty="0">
                <a:latin typeface="Cambria"/>
                <a:cs typeface="Cambria"/>
              </a:rPr>
              <a:t>free</a:t>
            </a:r>
            <a:r>
              <a:rPr lang="en-US" sz="2000" spc="80" dirty="0">
                <a:latin typeface="Cambria"/>
                <a:cs typeface="Cambria"/>
              </a:rPr>
              <a:t> </a:t>
            </a:r>
            <a:r>
              <a:rPr lang="en-US" sz="2000" dirty="0">
                <a:latin typeface="Cambria"/>
                <a:cs typeface="Cambria"/>
              </a:rPr>
              <a:t>to</a:t>
            </a:r>
            <a:r>
              <a:rPr lang="en-US" sz="2000" spc="85" dirty="0">
                <a:latin typeface="Cambria"/>
                <a:cs typeface="Cambria"/>
              </a:rPr>
              <a:t> </a:t>
            </a:r>
            <a:r>
              <a:rPr lang="en-US" sz="2000" dirty="0">
                <a:latin typeface="Cambria"/>
                <a:cs typeface="Cambria"/>
              </a:rPr>
              <a:t>rotate.</a:t>
            </a:r>
          </a:p>
          <a:p>
            <a:pPr marL="355600" marR="5080" indent="-342900" algn="just">
              <a:lnSpc>
                <a:spcPct val="100000"/>
              </a:lnSpc>
              <a:spcBef>
                <a:spcPts val="575"/>
              </a:spcBef>
              <a:buFont typeface="Arial MT"/>
              <a:buChar char="•"/>
              <a:tabLst>
                <a:tab pos="355600" algn="l"/>
              </a:tabLst>
            </a:pPr>
            <a:r>
              <a:rPr lang="en-US" sz="2000" spc="120" dirty="0">
                <a:latin typeface="Cambria"/>
                <a:cs typeface="Cambria"/>
              </a:rPr>
              <a:t>Moving</a:t>
            </a:r>
            <a:r>
              <a:rPr lang="en-US" sz="2000" spc="125" dirty="0">
                <a:latin typeface="Cambria"/>
                <a:cs typeface="Cambria"/>
              </a:rPr>
              <a:t> </a:t>
            </a:r>
            <a:r>
              <a:rPr lang="en-US" sz="2000" spc="15" dirty="0">
                <a:latin typeface="Cambria"/>
                <a:cs typeface="Cambria"/>
              </a:rPr>
              <a:t>element</a:t>
            </a:r>
            <a:r>
              <a:rPr lang="en-US" sz="2000" spc="20" dirty="0">
                <a:latin typeface="Cambria"/>
                <a:cs typeface="Cambria"/>
              </a:rPr>
              <a:t> </a:t>
            </a:r>
            <a:r>
              <a:rPr lang="en-US" sz="2000" spc="5" dirty="0">
                <a:latin typeface="Cambria"/>
                <a:cs typeface="Cambria"/>
              </a:rPr>
              <a:t>is</a:t>
            </a:r>
            <a:r>
              <a:rPr lang="en-US" sz="2000" spc="10" dirty="0">
                <a:latin typeface="Cambria"/>
                <a:cs typeface="Cambria"/>
              </a:rPr>
              <a:t> </a:t>
            </a:r>
            <a:r>
              <a:rPr lang="en-US" sz="2000" spc="25" dirty="0">
                <a:latin typeface="Cambria"/>
                <a:cs typeface="Cambria"/>
              </a:rPr>
              <a:t>a</a:t>
            </a:r>
            <a:r>
              <a:rPr lang="en-US" sz="2000" spc="30" dirty="0">
                <a:latin typeface="Cambria"/>
                <a:cs typeface="Cambria"/>
              </a:rPr>
              <a:t> </a:t>
            </a:r>
            <a:r>
              <a:rPr lang="en-US" sz="2000" spc="60" dirty="0">
                <a:latin typeface="Cambria"/>
                <a:cs typeface="Cambria"/>
              </a:rPr>
              <a:t>hollow</a:t>
            </a:r>
            <a:r>
              <a:rPr lang="en-US" sz="2000" spc="65" dirty="0">
                <a:latin typeface="Cambria"/>
                <a:cs typeface="Cambria"/>
              </a:rPr>
              <a:t> </a:t>
            </a:r>
            <a:r>
              <a:rPr lang="en-US" sz="2000" spc="40" dirty="0">
                <a:latin typeface="Cambria"/>
                <a:cs typeface="Cambria"/>
              </a:rPr>
              <a:t>cylindrical  </a:t>
            </a:r>
            <a:r>
              <a:rPr lang="en-US" sz="2000" spc="-15" dirty="0">
                <a:latin typeface="Cambria"/>
                <a:cs typeface="Cambria"/>
              </a:rPr>
              <a:t>rotor</a:t>
            </a:r>
            <a:r>
              <a:rPr lang="en-US" sz="2000" spc="495" dirty="0">
                <a:latin typeface="Cambria"/>
                <a:cs typeface="Cambria"/>
              </a:rPr>
              <a:t> </a:t>
            </a:r>
            <a:r>
              <a:rPr lang="en-US" sz="2000" spc="65" dirty="0">
                <a:latin typeface="Cambria"/>
                <a:cs typeface="Cambria"/>
              </a:rPr>
              <a:t>which </a:t>
            </a:r>
            <a:r>
              <a:rPr lang="en-US" sz="2000" spc="70" dirty="0">
                <a:latin typeface="Cambria"/>
                <a:cs typeface="Cambria"/>
              </a:rPr>
              <a:t> </a:t>
            </a:r>
            <a:r>
              <a:rPr lang="en-US" sz="2000" spc="15" dirty="0">
                <a:latin typeface="Cambria"/>
                <a:cs typeface="Cambria"/>
              </a:rPr>
              <a:t>turns </a:t>
            </a:r>
            <a:r>
              <a:rPr lang="en-US" sz="2000" spc="45" dirty="0">
                <a:latin typeface="Cambria"/>
                <a:cs typeface="Cambria"/>
              </a:rPr>
              <a:t>on </a:t>
            </a:r>
            <a:r>
              <a:rPr lang="en-US" sz="2000" spc="-5" dirty="0">
                <a:latin typeface="Cambria"/>
                <a:cs typeface="Cambria"/>
              </a:rPr>
              <a:t>its </a:t>
            </a:r>
            <a:r>
              <a:rPr lang="en-US" sz="2000" spc="40" dirty="0">
                <a:latin typeface="Cambria"/>
                <a:cs typeface="Cambria"/>
              </a:rPr>
              <a:t>axis. </a:t>
            </a:r>
            <a:r>
              <a:rPr lang="en-US" sz="2000" spc="30" dirty="0">
                <a:latin typeface="Cambria"/>
                <a:cs typeface="Cambria"/>
              </a:rPr>
              <a:t>The </a:t>
            </a:r>
            <a:r>
              <a:rPr lang="en-US" sz="2000" spc="20" dirty="0">
                <a:latin typeface="Cambria"/>
                <a:cs typeface="Cambria"/>
              </a:rPr>
              <a:t>rotating </a:t>
            </a:r>
            <a:r>
              <a:rPr lang="en-US" sz="2000" spc="50" dirty="0">
                <a:latin typeface="Cambria"/>
                <a:cs typeface="Cambria"/>
              </a:rPr>
              <a:t>field </a:t>
            </a:r>
            <a:r>
              <a:rPr lang="en-US" sz="2000" spc="5" dirty="0">
                <a:latin typeface="Cambria"/>
                <a:cs typeface="Cambria"/>
              </a:rPr>
              <a:t>is </a:t>
            </a:r>
            <a:r>
              <a:rPr lang="en-US" sz="2000" spc="55" dirty="0">
                <a:latin typeface="Cambria"/>
                <a:cs typeface="Cambria"/>
              </a:rPr>
              <a:t>produced </a:t>
            </a:r>
            <a:r>
              <a:rPr lang="en-US" sz="2000" spc="65" dirty="0">
                <a:latin typeface="Cambria"/>
                <a:cs typeface="Cambria"/>
              </a:rPr>
              <a:t>by </a:t>
            </a:r>
            <a:r>
              <a:rPr lang="en-US" sz="2000" spc="45" dirty="0">
                <a:latin typeface="Cambria"/>
                <a:cs typeface="Cambria"/>
              </a:rPr>
              <a:t>two </a:t>
            </a:r>
            <a:r>
              <a:rPr lang="en-US" sz="2000" spc="50" dirty="0">
                <a:latin typeface="Cambria"/>
                <a:cs typeface="Cambria"/>
              </a:rPr>
              <a:t> </a:t>
            </a:r>
            <a:r>
              <a:rPr lang="en-US" sz="2000" spc="15" dirty="0">
                <a:latin typeface="Cambria"/>
                <a:cs typeface="Cambria"/>
              </a:rPr>
              <a:t>pairs</a:t>
            </a:r>
            <a:r>
              <a:rPr lang="en-US" sz="2000" spc="60" dirty="0">
                <a:latin typeface="Cambria"/>
                <a:cs typeface="Cambria"/>
              </a:rPr>
              <a:t> </a:t>
            </a:r>
            <a:r>
              <a:rPr lang="en-US" sz="2000" spc="50" dirty="0">
                <a:latin typeface="Cambria"/>
                <a:cs typeface="Cambria"/>
              </a:rPr>
              <a:t>of</a:t>
            </a:r>
            <a:r>
              <a:rPr lang="en-US" sz="2000" spc="75" dirty="0">
                <a:latin typeface="Cambria"/>
                <a:cs typeface="Cambria"/>
              </a:rPr>
              <a:t> </a:t>
            </a:r>
            <a:r>
              <a:rPr lang="en-US" sz="2000" spc="15" dirty="0">
                <a:latin typeface="Cambria"/>
                <a:cs typeface="Cambria"/>
              </a:rPr>
              <a:t>coils</a:t>
            </a:r>
            <a:r>
              <a:rPr lang="en-US" sz="2000" spc="70" dirty="0">
                <a:latin typeface="Cambria"/>
                <a:cs typeface="Cambria"/>
              </a:rPr>
              <a:t> </a:t>
            </a:r>
            <a:r>
              <a:rPr lang="en-US" sz="2000" spc="95" dirty="0">
                <a:latin typeface="Cambria"/>
                <a:cs typeface="Cambria"/>
              </a:rPr>
              <a:t>wound</a:t>
            </a:r>
            <a:r>
              <a:rPr lang="en-US" sz="2000" spc="65" dirty="0">
                <a:latin typeface="Cambria"/>
                <a:cs typeface="Cambria"/>
              </a:rPr>
              <a:t> </a:t>
            </a:r>
            <a:r>
              <a:rPr lang="en-US" sz="2000" spc="40" dirty="0">
                <a:latin typeface="Cambria"/>
                <a:cs typeface="Cambria"/>
              </a:rPr>
              <a:t>on</a:t>
            </a:r>
            <a:r>
              <a:rPr lang="en-US" sz="2000" spc="75" dirty="0">
                <a:latin typeface="Cambria"/>
                <a:cs typeface="Cambria"/>
              </a:rPr>
              <a:t> </a:t>
            </a:r>
            <a:r>
              <a:rPr lang="en-US" sz="2000" spc="45" dirty="0">
                <a:latin typeface="Cambria"/>
                <a:cs typeface="Cambria"/>
              </a:rPr>
              <a:t>four</a:t>
            </a:r>
            <a:r>
              <a:rPr lang="en-US" sz="2000" spc="70" dirty="0">
                <a:latin typeface="Cambria"/>
                <a:cs typeface="Cambria"/>
              </a:rPr>
              <a:t> </a:t>
            </a:r>
            <a:r>
              <a:rPr lang="en-US" sz="2000" spc="25" dirty="0">
                <a:latin typeface="Cambria"/>
                <a:cs typeface="Cambria"/>
              </a:rPr>
              <a:t>poles</a:t>
            </a:r>
            <a:r>
              <a:rPr lang="en-US" sz="2000" spc="75" dirty="0">
                <a:latin typeface="Cambria"/>
                <a:cs typeface="Cambria"/>
              </a:rPr>
              <a:t> </a:t>
            </a:r>
            <a:r>
              <a:rPr lang="en-US" sz="2000" spc="5" dirty="0">
                <a:latin typeface="Cambria"/>
                <a:cs typeface="Cambria"/>
              </a:rPr>
              <a:t>as</a:t>
            </a:r>
            <a:r>
              <a:rPr lang="en-US" sz="2000" spc="60" dirty="0">
                <a:latin typeface="Cambria"/>
                <a:cs typeface="Cambria"/>
              </a:rPr>
              <a:t> shown.</a:t>
            </a:r>
            <a:endParaRPr lang="en-US" sz="2000" dirty="0">
              <a:latin typeface="Cambria"/>
              <a:cs typeface="Cambria"/>
            </a:endParaRPr>
          </a:p>
          <a:p>
            <a:pPr marL="354965" marR="7620" indent="-342900" algn="just">
              <a:lnSpc>
                <a:spcPct val="100000"/>
              </a:lnSpc>
              <a:spcBef>
                <a:spcPts val="575"/>
              </a:spcBef>
              <a:buFont typeface="Arial MT"/>
              <a:buChar char="•"/>
              <a:tabLst>
                <a:tab pos="355600" algn="l"/>
              </a:tabLst>
            </a:pPr>
            <a:r>
              <a:rPr lang="en-US" sz="2000" spc="30" dirty="0">
                <a:latin typeface="Cambria"/>
                <a:cs typeface="Cambria"/>
              </a:rPr>
              <a:t>The </a:t>
            </a:r>
            <a:r>
              <a:rPr lang="en-US" sz="2000" spc="25" dirty="0">
                <a:latin typeface="Cambria"/>
                <a:cs typeface="Cambria"/>
              </a:rPr>
              <a:t>rotating </a:t>
            </a:r>
            <a:r>
              <a:rPr lang="en-US" sz="2000" spc="50" dirty="0">
                <a:latin typeface="Cambria"/>
                <a:cs typeface="Cambria"/>
              </a:rPr>
              <a:t>field </a:t>
            </a:r>
            <a:r>
              <a:rPr lang="en-US" sz="2000" spc="40" dirty="0">
                <a:latin typeface="Cambria"/>
                <a:cs typeface="Cambria"/>
              </a:rPr>
              <a:t>induces </a:t>
            </a:r>
            <a:r>
              <a:rPr lang="en-US" sz="2000" dirty="0">
                <a:latin typeface="Cambria"/>
                <a:cs typeface="Cambria"/>
              </a:rPr>
              <a:t>currents </a:t>
            </a:r>
            <a:r>
              <a:rPr lang="en-US" sz="2000" spc="45" dirty="0">
                <a:latin typeface="Cambria"/>
                <a:cs typeface="Cambria"/>
              </a:rPr>
              <a:t>in </a:t>
            </a:r>
            <a:r>
              <a:rPr lang="en-US" sz="2000" spc="5" dirty="0">
                <a:latin typeface="Cambria"/>
                <a:cs typeface="Cambria"/>
              </a:rPr>
              <a:t>the </a:t>
            </a:r>
            <a:r>
              <a:rPr lang="en-US" sz="2000" spc="80" dirty="0">
                <a:latin typeface="Cambria"/>
                <a:cs typeface="Cambria"/>
              </a:rPr>
              <a:t>cup </a:t>
            </a:r>
            <a:r>
              <a:rPr lang="en-US" sz="2000" dirty="0">
                <a:latin typeface="Cambria"/>
                <a:cs typeface="Cambria"/>
              </a:rPr>
              <a:t>to </a:t>
            </a:r>
            <a:r>
              <a:rPr lang="en-US" sz="2000" spc="50" dirty="0">
                <a:latin typeface="Cambria"/>
                <a:cs typeface="Cambria"/>
              </a:rPr>
              <a:t>provide </a:t>
            </a:r>
            <a:r>
              <a:rPr lang="en-US" sz="2000" spc="55" dirty="0">
                <a:latin typeface="Cambria"/>
                <a:cs typeface="Cambria"/>
              </a:rPr>
              <a:t> </a:t>
            </a:r>
            <a:r>
              <a:rPr lang="en-US" sz="2000" dirty="0">
                <a:latin typeface="Cambria"/>
                <a:cs typeface="Cambria"/>
              </a:rPr>
              <a:t>the</a:t>
            </a:r>
            <a:r>
              <a:rPr lang="en-US" sz="2000" spc="65" dirty="0">
                <a:latin typeface="Cambria"/>
                <a:cs typeface="Cambria"/>
              </a:rPr>
              <a:t> </a:t>
            </a:r>
            <a:r>
              <a:rPr lang="en-US" sz="2000" spc="10" dirty="0">
                <a:latin typeface="Cambria"/>
                <a:cs typeface="Cambria"/>
              </a:rPr>
              <a:t>necessary</a:t>
            </a:r>
            <a:r>
              <a:rPr lang="en-US" sz="2000" spc="55" dirty="0">
                <a:latin typeface="Cambria"/>
                <a:cs typeface="Cambria"/>
              </a:rPr>
              <a:t> </a:t>
            </a:r>
            <a:r>
              <a:rPr lang="en-US" sz="2000" spc="65" dirty="0">
                <a:latin typeface="Cambria"/>
                <a:cs typeface="Cambria"/>
              </a:rPr>
              <a:t>driving</a:t>
            </a:r>
            <a:r>
              <a:rPr lang="en-US" sz="2000" spc="90" dirty="0">
                <a:latin typeface="Cambria"/>
                <a:cs typeface="Cambria"/>
              </a:rPr>
              <a:t> </a:t>
            </a:r>
            <a:r>
              <a:rPr lang="en-US" sz="2000" spc="25" dirty="0">
                <a:latin typeface="Cambria"/>
                <a:cs typeface="Cambria"/>
              </a:rPr>
              <a:t>torque.</a:t>
            </a:r>
            <a:endParaRPr lang="en-US" sz="2000" dirty="0">
              <a:latin typeface="Cambria"/>
              <a:cs typeface="Cambria"/>
            </a:endParaRPr>
          </a:p>
          <a:p>
            <a:endParaRPr lang="en-IN" dirty="0"/>
          </a:p>
        </p:txBody>
      </p:sp>
      <p:sp>
        <p:nvSpPr>
          <p:cNvPr id="7" name="TextBox 6">
            <a:extLst>
              <a:ext uri="{FF2B5EF4-FFF2-40B4-BE49-F238E27FC236}">
                <a16:creationId xmlns:a16="http://schemas.microsoft.com/office/drawing/2014/main" id="{0959E71B-0CA8-4BA6-9EF9-C95742C5B0C1}"/>
              </a:ext>
            </a:extLst>
          </p:cNvPr>
          <p:cNvSpPr txBox="1"/>
          <p:nvPr/>
        </p:nvSpPr>
        <p:spPr>
          <a:xfrm>
            <a:off x="1292589" y="1253017"/>
            <a:ext cx="6094520" cy="400110"/>
          </a:xfrm>
          <a:prstGeom prst="rect">
            <a:avLst/>
          </a:prstGeom>
          <a:noFill/>
        </p:spPr>
        <p:txBody>
          <a:bodyPr wrap="square">
            <a:spAutoFit/>
          </a:bodyPr>
          <a:lstStyle/>
          <a:p>
            <a:r>
              <a:rPr lang="en-IN" sz="2000" b="1" spc="-5" dirty="0">
                <a:latin typeface="Calibri"/>
                <a:cs typeface="Calibri"/>
              </a:rPr>
              <a:t>Induction </a:t>
            </a:r>
            <a:r>
              <a:rPr lang="en-IN" sz="2000" b="1" spc="-30" dirty="0">
                <a:latin typeface="Calibri"/>
                <a:cs typeface="Calibri"/>
              </a:rPr>
              <a:t> </a:t>
            </a:r>
            <a:r>
              <a:rPr lang="en-IN" sz="2000" b="1" dirty="0">
                <a:latin typeface="Calibri"/>
                <a:cs typeface="Calibri"/>
              </a:rPr>
              <a:t>type</a:t>
            </a:r>
            <a:r>
              <a:rPr lang="en-IN" sz="2000" b="1" spc="-30" dirty="0">
                <a:latin typeface="Calibri"/>
                <a:cs typeface="Calibri"/>
              </a:rPr>
              <a:t> relay</a:t>
            </a:r>
            <a:endParaRPr lang="en-IN" sz="2000" b="1" dirty="0"/>
          </a:p>
        </p:txBody>
      </p:sp>
      <p:pic>
        <p:nvPicPr>
          <p:cNvPr id="8" name="object 3">
            <a:extLst>
              <a:ext uri="{FF2B5EF4-FFF2-40B4-BE49-F238E27FC236}">
                <a16:creationId xmlns:a16="http://schemas.microsoft.com/office/drawing/2014/main" id="{D49EBC44-1F17-4B56-B43A-1DEEB1F7B809}"/>
              </a:ext>
            </a:extLst>
          </p:cNvPr>
          <p:cNvPicPr/>
          <p:nvPr/>
        </p:nvPicPr>
        <p:blipFill>
          <a:blip r:embed="rId2" cstate="print"/>
          <a:stretch>
            <a:fillRect/>
          </a:stretch>
        </p:blipFill>
        <p:spPr>
          <a:xfrm>
            <a:off x="2855650" y="3710866"/>
            <a:ext cx="3784847" cy="2350835"/>
          </a:xfrm>
          <a:prstGeom prst="rect">
            <a:avLst/>
          </a:prstGeom>
        </p:spPr>
      </p:pic>
      <p:pic>
        <p:nvPicPr>
          <p:cNvPr id="9" name="Picture 8">
            <a:extLst>
              <a:ext uri="{FF2B5EF4-FFF2-40B4-BE49-F238E27FC236}">
                <a16:creationId xmlns:a16="http://schemas.microsoft.com/office/drawing/2014/main" id="{A05ACFEE-1809-4B5D-BA8A-9E4504517B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58630"/>
          </a:xfrm>
        </p:spPr>
        <p:txBody>
          <a:bodyPr>
            <a:normAutofit fontScale="90000"/>
          </a:bodyPr>
          <a:lstStyle/>
          <a:p>
            <a:br>
              <a:rPr lang="en-IN" sz="3200" dirty="0"/>
            </a:br>
            <a:br>
              <a:rPr lang="en-IN" dirty="0"/>
            </a:br>
            <a:endParaRPr lang="en-IN"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51</a:t>
            </a:fld>
            <a:endParaRPr lang="en-IN"/>
          </a:p>
        </p:txBody>
      </p:sp>
      <p:sp>
        <p:nvSpPr>
          <p:cNvPr id="3" name="Content Placeholder 2">
            <a:extLst>
              <a:ext uri="{FF2B5EF4-FFF2-40B4-BE49-F238E27FC236}">
                <a16:creationId xmlns:a16="http://schemas.microsoft.com/office/drawing/2014/main" id="{B0735D96-C560-4989-B179-A3E5C0CC3C6E}"/>
              </a:ext>
            </a:extLst>
          </p:cNvPr>
          <p:cNvSpPr>
            <a:spLocks noGrp="1"/>
          </p:cNvSpPr>
          <p:nvPr>
            <p:ph idx="1"/>
          </p:nvPr>
        </p:nvSpPr>
        <p:spPr/>
        <p:txBody>
          <a:bodyPr/>
          <a:lstStyle/>
          <a:p>
            <a:pPr marL="356235" marR="5080" indent="-344170" algn="just">
              <a:lnSpc>
                <a:spcPct val="100000"/>
              </a:lnSpc>
              <a:spcBef>
                <a:spcPts val="95"/>
              </a:spcBef>
              <a:buFont typeface="Arial MT"/>
              <a:buChar char="•"/>
              <a:tabLst>
                <a:tab pos="356235" algn="l"/>
              </a:tabLst>
            </a:pPr>
            <a:r>
              <a:rPr lang="en-US" sz="2000" spc="60" dirty="0">
                <a:latin typeface="Cambria"/>
                <a:cs typeface="Cambria"/>
              </a:rPr>
              <a:t>If </a:t>
            </a:r>
            <a:r>
              <a:rPr lang="en-US" sz="2000" b="1" spc="-395" dirty="0">
                <a:latin typeface="Verdana"/>
                <a:cs typeface="Verdana"/>
              </a:rPr>
              <a:t>φ</a:t>
            </a:r>
            <a:r>
              <a:rPr lang="en-US" sz="2000" b="1" spc="-395" dirty="0">
                <a:latin typeface="Cambria"/>
                <a:cs typeface="Cambria"/>
              </a:rPr>
              <a:t>1</a:t>
            </a:r>
            <a:r>
              <a:rPr lang="en-US" sz="2000" b="1" spc="50" dirty="0">
                <a:latin typeface="Cambria"/>
                <a:cs typeface="Cambria"/>
              </a:rPr>
              <a:t> </a:t>
            </a:r>
            <a:r>
              <a:rPr lang="en-US" sz="2000" spc="80" dirty="0">
                <a:latin typeface="Cambria"/>
                <a:cs typeface="Cambria"/>
              </a:rPr>
              <a:t>and </a:t>
            </a:r>
            <a:r>
              <a:rPr lang="en-US" sz="2000" b="1" spc="-395" dirty="0">
                <a:latin typeface="Verdana"/>
                <a:cs typeface="Verdana"/>
              </a:rPr>
              <a:t>φ</a:t>
            </a:r>
            <a:r>
              <a:rPr lang="en-US" sz="2000" b="1" spc="-395" dirty="0">
                <a:latin typeface="Cambria"/>
                <a:cs typeface="Cambria"/>
              </a:rPr>
              <a:t>2</a:t>
            </a:r>
            <a:r>
              <a:rPr lang="en-US" sz="2000" b="1" spc="270" dirty="0">
                <a:latin typeface="Cambria"/>
                <a:cs typeface="Cambria"/>
              </a:rPr>
              <a:t> </a:t>
            </a:r>
            <a:r>
              <a:rPr lang="en-US" sz="2000" spc="-10" dirty="0">
                <a:latin typeface="Cambria"/>
                <a:cs typeface="Cambria"/>
              </a:rPr>
              <a:t>represent </a:t>
            </a:r>
            <a:r>
              <a:rPr lang="en-US" sz="2000" spc="-5" dirty="0">
                <a:latin typeface="Cambria"/>
                <a:cs typeface="Cambria"/>
              </a:rPr>
              <a:t>the </a:t>
            </a:r>
            <a:r>
              <a:rPr lang="en-US" sz="2000" spc="55" dirty="0">
                <a:latin typeface="Cambria"/>
                <a:cs typeface="Cambria"/>
              </a:rPr>
              <a:t>fluxes </a:t>
            </a:r>
            <a:r>
              <a:rPr lang="en-US" sz="2000" spc="60" dirty="0">
                <a:latin typeface="Cambria"/>
                <a:cs typeface="Cambria"/>
              </a:rPr>
              <a:t>produced </a:t>
            </a:r>
            <a:r>
              <a:rPr lang="en-US" sz="2000" spc="75" dirty="0">
                <a:latin typeface="Cambria"/>
                <a:cs typeface="Cambria"/>
              </a:rPr>
              <a:t>by </a:t>
            </a:r>
            <a:r>
              <a:rPr lang="en-US" sz="2000" spc="80" dirty="0">
                <a:latin typeface="Cambria"/>
                <a:cs typeface="Cambria"/>
              </a:rPr>
              <a:t> </a:t>
            </a:r>
            <a:r>
              <a:rPr lang="en-US" sz="2000" spc="5" dirty="0">
                <a:latin typeface="Cambria"/>
                <a:cs typeface="Cambria"/>
              </a:rPr>
              <a:t>the</a:t>
            </a:r>
            <a:r>
              <a:rPr lang="en-US" sz="2000" spc="10" dirty="0">
                <a:latin typeface="Cambria"/>
                <a:cs typeface="Cambria"/>
              </a:rPr>
              <a:t> respective</a:t>
            </a:r>
            <a:r>
              <a:rPr lang="en-US" sz="2000" spc="640" dirty="0">
                <a:latin typeface="Cambria"/>
                <a:cs typeface="Cambria"/>
              </a:rPr>
              <a:t> </a:t>
            </a:r>
            <a:r>
              <a:rPr lang="en-US" sz="2000" spc="20" dirty="0">
                <a:latin typeface="Cambria"/>
                <a:cs typeface="Cambria"/>
              </a:rPr>
              <a:t>pairs</a:t>
            </a:r>
            <a:r>
              <a:rPr lang="en-US" sz="2000" spc="25" dirty="0">
                <a:latin typeface="Cambria"/>
                <a:cs typeface="Cambria"/>
              </a:rPr>
              <a:t> </a:t>
            </a:r>
            <a:r>
              <a:rPr lang="en-US" sz="2000" spc="55" dirty="0">
                <a:latin typeface="Cambria"/>
                <a:cs typeface="Cambria"/>
              </a:rPr>
              <a:t>of</a:t>
            </a:r>
            <a:r>
              <a:rPr lang="en-US" sz="2000" spc="60" dirty="0">
                <a:latin typeface="Cambria"/>
                <a:cs typeface="Cambria"/>
              </a:rPr>
              <a:t> </a:t>
            </a:r>
            <a:r>
              <a:rPr lang="en-US" sz="2000" spc="45" dirty="0">
                <a:latin typeface="Cambria"/>
                <a:cs typeface="Cambria"/>
              </a:rPr>
              <a:t>poles,</a:t>
            </a:r>
            <a:r>
              <a:rPr lang="en-US" sz="2000" spc="50" dirty="0">
                <a:latin typeface="Cambria"/>
                <a:cs typeface="Cambria"/>
              </a:rPr>
              <a:t> </a:t>
            </a:r>
            <a:r>
              <a:rPr lang="en-US" sz="2000" spc="20" dirty="0">
                <a:latin typeface="Cambria"/>
                <a:cs typeface="Cambria"/>
              </a:rPr>
              <a:t>then</a:t>
            </a:r>
            <a:r>
              <a:rPr lang="en-US" sz="2000" spc="25" dirty="0">
                <a:latin typeface="Cambria"/>
                <a:cs typeface="Cambria"/>
              </a:rPr>
              <a:t> </a:t>
            </a:r>
            <a:r>
              <a:rPr lang="en-US" sz="2000" spc="5" dirty="0">
                <a:latin typeface="Cambria"/>
                <a:cs typeface="Cambria"/>
              </a:rPr>
              <a:t>torque </a:t>
            </a:r>
            <a:r>
              <a:rPr lang="en-US" sz="2000" spc="10" dirty="0">
                <a:latin typeface="Cambria"/>
                <a:cs typeface="Cambria"/>
              </a:rPr>
              <a:t> </a:t>
            </a:r>
            <a:r>
              <a:rPr lang="en-US" sz="2000" spc="114" dirty="0">
                <a:latin typeface="Cambria"/>
                <a:cs typeface="Cambria"/>
              </a:rPr>
              <a:t>p</a:t>
            </a:r>
            <a:r>
              <a:rPr lang="en-US" sz="2000" spc="-60" dirty="0">
                <a:latin typeface="Cambria"/>
                <a:cs typeface="Cambria"/>
              </a:rPr>
              <a:t>r</a:t>
            </a:r>
            <a:r>
              <a:rPr lang="en-US" sz="2000" spc="90" dirty="0">
                <a:latin typeface="Cambria"/>
                <a:cs typeface="Cambria"/>
              </a:rPr>
              <a:t>o</a:t>
            </a:r>
            <a:r>
              <a:rPr lang="en-US" sz="2000" spc="85" dirty="0">
                <a:latin typeface="Cambria"/>
                <a:cs typeface="Cambria"/>
              </a:rPr>
              <a:t>d</a:t>
            </a:r>
            <a:r>
              <a:rPr lang="en-US" sz="2000" spc="140" dirty="0">
                <a:latin typeface="Cambria"/>
                <a:cs typeface="Cambria"/>
              </a:rPr>
              <a:t>u</a:t>
            </a:r>
            <a:r>
              <a:rPr lang="en-US" sz="2000" spc="-5" dirty="0">
                <a:latin typeface="Cambria"/>
                <a:cs typeface="Cambria"/>
              </a:rPr>
              <a:t>c</a:t>
            </a:r>
            <a:r>
              <a:rPr lang="en-US" sz="2000" spc="-25" dirty="0">
                <a:latin typeface="Cambria"/>
                <a:cs typeface="Cambria"/>
              </a:rPr>
              <a:t>e</a:t>
            </a:r>
            <a:r>
              <a:rPr lang="en-US" sz="2000" spc="150" dirty="0">
                <a:latin typeface="Cambria"/>
                <a:cs typeface="Cambria"/>
              </a:rPr>
              <a:t>d</a:t>
            </a:r>
            <a:r>
              <a:rPr lang="en-US" sz="2000" spc="70" dirty="0">
                <a:latin typeface="Cambria"/>
                <a:cs typeface="Cambria"/>
              </a:rPr>
              <a:t> </a:t>
            </a:r>
            <a:r>
              <a:rPr lang="en-US" sz="2000" spc="5" dirty="0">
                <a:latin typeface="Cambria"/>
                <a:cs typeface="Cambria"/>
              </a:rPr>
              <a:t>is</a:t>
            </a:r>
            <a:r>
              <a:rPr lang="en-US" sz="2000" spc="80" dirty="0">
                <a:latin typeface="Cambria"/>
                <a:cs typeface="Cambria"/>
              </a:rPr>
              <a:t> </a:t>
            </a:r>
            <a:r>
              <a:rPr lang="en-US" sz="2000" spc="30" dirty="0">
                <a:latin typeface="Cambria"/>
                <a:cs typeface="Cambria"/>
              </a:rPr>
              <a:t>pro</a:t>
            </a:r>
            <a:r>
              <a:rPr lang="en-US" sz="2000" spc="75" dirty="0">
                <a:latin typeface="Cambria"/>
                <a:cs typeface="Cambria"/>
              </a:rPr>
              <a:t>po</a:t>
            </a:r>
            <a:r>
              <a:rPr lang="en-US" sz="2000" spc="-25" dirty="0">
                <a:latin typeface="Cambria"/>
                <a:cs typeface="Cambria"/>
              </a:rPr>
              <a:t>rt</a:t>
            </a:r>
            <a:r>
              <a:rPr lang="en-US" sz="2000" spc="-15" dirty="0">
                <a:latin typeface="Cambria"/>
                <a:cs typeface="Cambria"/>
              </a:rPr>
              <a:t>i</a:t>
            </a:r>
            <a:r>
              <a:rPr lang="en-US" sz="2000" spc="35" dirty="0">
                <a:latin typeface="Cambria"/>
                <a:cs typeface="Cambria"/>
              </a:rPr>
              <a:t>o</a:t>
            </a:r>
            <a:r>
              <a:rPr lang="en-US" sz="2000" spc="65" dirty="0">
                <a:latin typeface="Cambria"/>
                <a:cs typeface="Cambria"/>
              </a:rPr>
              <a:t>n</a:t>
            </a:r>
            <a:r>
              <a:rPr lang="en-US" sz="2000" spc="35" dirty="0">
                <a:latin typeface="Cambria"/>
                <a:cs typeface="Cambria"/>
              </a:rPr>
              <a:t>a</a:t>
            </a:r>
            <a:r>
              <a:rPr lang="en-US" sz="2000" spc="50" dirty="0">
                <a:latin typeface="Cambria"/>
                <a:cs typeface="Cambria"/>
              </a:rPr>
              <a:t>l</a:t>
            </a:r>
            <a:r>
              <a:rPr lang="en-US" sz="2000" spc="80" dirty="0">
                <a:latin typeface="Cambria"/>
                <a:cs typeface="Cambria"/>
              </a:rPr>
              <a:t> </a:t>
            </a:r>
            <a:r>
              <a:rPr lang="en-US" sz="2000" spc="-5" dirty="0">
                <a:latin typeface="Cambria"/>
                <a:cs typeface="Cambria"/>
              </a:rPr>
              <a:t>t</a:t>
            </a:r>
            <a:r>
              <a:rPr lang="en-US" sz="2000" dirty="0">
                <a:latin typeface="Cambria"/>
                <a:cs typeface="Cambria"/>
              </a:rPr>
              <a:t>o</a:t>
            </a:r>
            <a:r>
              <a:rPr lang="en-US" sz="2000" spc="85" dirty="0">
                <a:latin typeface="Cambria"/>
                <a:cs typeface="Cambria"/>
              </a:rPr>
              <a:t> </a:t>
            </a:r>
            <a:r>
              <a:rPr lang="en-US" sz="2000" b="1" spc="-110" dirty="0">
                <a:solidFill>
                  <a:srgbClr val="00B050"/>
                </a:solidFill>
                <a:latin typeface="Verdana"/>
                <a:cs typeface="Verdana"/>
              </a:rPr>
              <a:t>Φ</a:t>
            </a:r>
            <a:r>
              <a:rPr lang="en-US" sz="1200" b="1" spc="-150" dirty="0">
                <a:solidFill>
                  <a:srgbClr val="00B050"/>
                </a:solidFill>
                <a:latin typeface="Cambria"/>
                <a:cs typeface="Cambria"/>
              </a:rPr>
              <a:t>1</a:t>
            </a:r>
            <a:r>
              <a:rPr lang="en-US" sz="1200" b="1" dirty="0">
                <a:solidFill>
                  <a:srgbClr val="00B050"/>
                </a:solidFill>
                <a:latin typeface="Cambria"/>
                <a:cs typeface="Cambria"/>
              </a:rPr>
              <a:t> </a:t>
            </a:r>
            <a:r>
              <a:rPr lang="en-US" sz="1200" b="1" spc="-5" dirty="0">
                <a:solidFill>
                  <a:srgbClr val="00B050"/>
                </a:solidFill>
                <a:latin typeface="Cambria"/>
                <a:cs typeface="Cambria"/>
              </a:rPr>
              <a:t> </a:t>
            </a:r>
            <a:r>
              <a:rPr lang="en-US" sz="2000" b="1" spc="-100" dirty="0">
                <a:solidFill>
                  <a:srgbClr val="00B050"/>
                </a:solidFill>
                <a:latin typeface="Verdana"/>
                <a:cs typeface="Verdana"/>
              </a:rPr>
              <a:t>Φ</a:t>
            </a:r>
            <a:r>
              <a:rPr lang="en-US" sz="1400" b="1" spc="-170" dirty="0">
                <a:solidFill>
                  <a:srgbClr val="00B050"/>
                </a:solidFill>
                <a:latin typeface="Cambria"/>
                <a:cs typeface="Cambria"/>
              </a:rPr>
              <a:t>2</a:t>
            </a:r>
            <a:r>
              <a:rPr lang="en-US" sz="1400" b="1" dirty="0">
                <a:solidFill>
                  <a:srgbClr val="00B050"/>
                </a:solidFill>
                <a:latin typeface="Cambria"/>
                <a:cs typeface="Cambria"/>
              </a:rPr>
              <a:t> </a:t>
            </a:r>
            <a:r>
              <a:rPr lang="en-US" sz="1400" b="1" spc="-85" dirty="0">
                <a:solidFill>
                  <a:srgbClr val="00B050"/>
                </a:solidFill>
                <a:latin typeface="Cambria"/>
                <a:cs typeface="Cambria"/>
              </a:rPr>
              <a:t> </a:t>
            </a:r>
            <a:r>
              <a:rPr lang="en-US" sz="2000" b="1" spc="-10" dirty="0">
                <a:solidFill>
                  <a:srgbClr val="00B050"/>
                </a:solidFill>
                <a:latin typeface="Cambria"/>
                <a:cs typeface="Cambria"/>
              </a:rPr>
              <a:t>s</a:t>
            </a:r>
            <a:r>
              <a:rPr lang="en-US" sz="2000" b="1" spc="5" dirty="0">
                <a:solidFill>
                  <a:srgbClr val="00B050"/>
                </a:solidFill>
                <a:latin typeface="Cambria"/>
                <a:cs typeface="Cambria"/>
              </a:rPr>
              <a:t>i</a:t>
            </a:r>
            <a:r>
              <a:rPr lang="en-US" sz="2000" b="1" spc="15" dirty="0">
                <a:solidFill>
                  <a:srgbClr val="00B050"/>
                </a:solidFill>
                <a:latin typeface="Cambria"/>
                <a:cs typeface="Cambria"/>
              </a:rPr>
              <a:t>n</a:t>
            </a:r>
            <a:r>
              <a:rPr lang="en-US" sz="2000" b="1" spc="85" dirty="0">
                <a:solidFill>
                  <a:srgbClr val="00B050"/>
                </a:solidFill>
                <a:latin typeface="Cambria"/>
                <a:cs typeface="Cambria"/>
              </a:rPr>
              <a:t> </a:t>
            </a:r>
            <a:r>
              <a:rPr lang="en-US" sz="2000" b="1" spc="-245" dirty="0">
                <a:solidFill>
                  <a:srgbClr val="00B050"/>
                </a:solidFill>
                <a:latin typeface="Verdana"/>
                <a:cs typeface="Verdana"/>
              </a:rPr>
              <a:t>α</a:t>
            </a:r>
            <a:r>
              <a:rPr lang="en-US" sz="2000" b="1" spc="-265" dirty="0">
                <a:solidFill>
                  <a:srgbClr val="00B050"/>
                </a:solidFill>
                <a:latin typeface="Verdana"/>
                <a:cs typeface="Verdana"/>
              </a:rPr>
              <a:t> </a:t>
            </a:r>
            <a:r>
              <a:rPr lang="en-US" sz="2000" spc="120" dirty="0">
                <a:latin typeface="Cambria"/>
                <a:cs typeface="Cambria"/>
              </a:rPr>
              <a:t>.</a:t>
            </a:r>
            <a:endParaRPr lang="en-US" sz="2000" dirty="0">
              <a:latin typeface="Cambria"/>
              <a:cs typeface="Cambria"/>
            </a:endParaRPr>
          </a:p>
          <a:p>
            <a:pPr marL="355600" marR="7620" indent="-343535" algn="just">
              <a:lnSpc>
                <a:spcPts val="3350"/>
              </a:lnSpc>
              <a:spcBef>
                <a:spcPts val="790"/>
              </a:spcBef>
              <a:buFont typeface="Arial MT"/>
              <a:buChar char="•"/>
              <a:tabLst>
                <a:tab pos="356235" algn="l"/>
              </a:tabLst>
            </a:pPr>
            <a:r>
              <a:rPr lang="en-US" sz="2000" spc="35" dirty="0">
                <a:latin typeface="Cambria"/>
                <a:cs typeface="Cambria"/>
              </a:rPr>
              <a:t>Where</a:t>
            </a:r>
            <a:r>
              <a:rPr lang="en-US" sz="2000" spc="40" dirty="0">
                <a:latin typeface="Cambria"/>
                <a:cs typeface="Cambria"/>
              </a:rPr>
              <a:t> </a:t>
            </a:r>
            <a:r>
              <a:rPr lang="en-US" sz="2000" b="1" spc="-245" dirty="0">
                <a:solidFill>
                  <a:srgbClr val="FF0000"/>
                </a:solidFill>
                <a:latin typeface="Verdana"/>
                <a:cs typeface="Verdana"/>
              </a:rPr>
              <a:t>α </a:t>
            </a:r>
            <a:r>
              <a:rPr lang="en-US" sz="2000" spc="5" dirty="0">
                <a:latin typeface="Cambria"/>
                <a:cs typeface="Cambria"/>
              </a:rPr>
              <a:t>is</a:t>
            </a:r>
            <a:r>
              <a:rPr lang="en-US" sz="2000" spc="10" dirty="0">
                <a:latin typeface="Cambria"/>
                <a:cs typeface="Cambria"/>
              </a:rPr>
              <a:t> </a:t>
            </a:r>
            <a:r>
              <a:rPr lang="en-US" sz="2000" spc="5" dirty="0">
                <a:latin typeface="Cambria"/>
                <a:cs typeface="Cambria"/>
              </a:rPr>
              <a:t>the</a:t>
            </a:r>
            <a:r>
              <a:rPr lang="en-US" sz="2000" spc="10" dirty="0">
                <a:latin typeface="Cambria"/>
                <a:cs typeface="Cambria"/>
              </a:rPr>
              <a:t> </a:t>
            </a:r>
            <a:r>
              <a:rPr lang="en-US" sz="2000" b="1" spc="-35" dirty="0">
                <a:latin typeface="Cambria"/>
                <a:cs typeface="Cambria"/>
              </a:rPr>
              <a:t>phase</a:t>
            </a:r>
            <a:r>
              <a:rPr lang="en-US" sz="2000" b="1" spc="-30" dirty="0">
                <a:latin typeface="Cambria"/>
                <a:cs typeface="Cambria"/>
              </a:rPr>
              <a:t> </a:t>
            </a:r>
            <a:r>
              <a:rPr lang="en-US" sz="2000" b="1" spc="-10" dirty="0">
                <a:latin typeface="Cambria"/>
                <a:cs typeface="Cambria"/>
              </a:rPr>
              <a:t>difference</a:t>
            </a:r>
            <a:r>
              <a:rPr lang="en-US" sz="2000" b="1" spc="-5" dirty="0">
                <a:latin typeface="Cambria"/>
                <a:cs typeface="Cambria"/>
              </a:rPr>
              <a:t> </a:t>
            </a:r>
            <a:r>
              <a:rPr lang="en-US" sz="2000" spc="15" dirty="0">
                <a:latin typeface="Cambria"/>
                <a:cs typeface="Cambria"/>
              </a:rPr>
              <a:t>between</a:t>
            </a:r>
            <a:r>
              <a:rPr lang="en-US" sz="2000" spc="20" dirty="0">
                <a:latin typeface="Cambria"/>
                <a:cs typeface="Cambria"/>
              </a:rPr>
              <a:t> </a:t>
            </a:r>
            <a:r>
              <a:rPr lang="en-US" sz="2000" spc="45" dirty="0">
                <a:latin typeface="Cambria"/>
                <a:cs typeface="Cambria"/>
              </a:rPr>
              <a:t>two </a:t>
            </a:r>
            <a:r>
              <a:rPr lang="en-US" sz="2000" spc="50" dirty="0">
                <a:latin typeface="Cambria"/>
                <a:cs typeface="Cambria"/>
              </a:rPr>
              <a:t> </a:t>
            </a:r>
            <a:r>
              <a:rPr lang="en-US" sz="2000" spc="65" dirty="0">
                <a:latin typeface="Cambria"/>
                <a:cs typeface="Cambria"/>
              </a:rPr>
              <a:t>fluxes.</a:t>
            </a:r>
            <a:endParaRPr lang="en-US" sz="2000" dirty="0">
              <a:latin typeface="Cambria"/>
              <a:cs typeface="Cambria"/>
            </a:endParaRPr>
          </a:p>
          <a:p>
            <a:pPr marL="355600" marR="5080" indent="-343535" algn="just">
              <a:lnSpc>
                <a:spcPct val="99800"/>
              </a:lnSpc>
              <a:spcBef>
                <a:spcPts val="580"/>
              </a:spcBef>
              <a:buFont typeface="Arial MT"/>
              <a:buChar char="•"/>
              <a:tabLst>
                <a:tab pos="356235" algn="l"/>
              </a:tabLst>
            </a:pPr>
            <a:r>
              <a:rPr lang="en-US" sz="2000" spc="50" dirty="0">
                <a:latin typeface="Cambria"/>
                <a:cs typeface="Cambria"/>
              </a:rPr>
              <a:t>Induction</a:t>
            </a:r>
            <a:r>
              <a:rPr lang="en-US" sz="2000" spc="55" dirty="0">
                <a:latin typeface="Cambria"/>
                <a:cs typeface="Cambria"/>
              </a:rPr>
              <a:t> </a:t>
            </a:r>
            <a:r>
              <a:rPr lang="en-US" sz="2000" spc="85" dirty="0">
                <a:latin typeface="Cambria"/>
                <a:cs typeface="Cambria"/>
              </a:rPr>
              <a:t>cup</a:t>
            </a:r>
            <a:r>
              <a:rPr lang="en-US" sz="2000" spc="790" dirty="0">
                <a:latin typeface="Cambria"/>
                <a:cs typeface="Cambria"/>
              </a:rPr>
              <a:t> </a:t>
            </a:r>
            <a:r>
              <a:rPr lang="en-US" sz="2000" dirty="0">
                <a:latin typeface="Cambria"/>
                <a:cs typeface="Cambria"/>
              </a:rPr>
              <a:t>structures</a:t>
            </a:r>
            <a:r>
              <a:rPr lang="en-US" sz="2000" spc="5" dirty="0">
                <a:latin typeface="Cambria"/>
                <a:cs typeface="Cambria"/>
              </a:rPr>
              <a:t> </a:t>
            </a:r>
            <a:r>
              <a:rPr lang="en-US" sz="2000" spc="-20" dirty="0">
                <a:latin typeface="Cambria"/>
                <a:cs typeface="Cambria"/>
              </a:rPr>
              <a:t>are</a:t>
            </a:r>
            <a:r>
              <a:rPr lang="en-US" sz="2000" spc="-15" dirty="0">
                <a:latin typeface="Cambria"/>
                <a:cs typeface="Cambria"/>
              </a:rPr>
              <a:t> </a:t>
            </a:r>
            <a:r>
              <a:rPr lang="en-US" sz="2000" b="1" spc="-90" dirty="0">
                <a:solidFill>
                  <a:srgbClr val="FF0000"/>
                </a:solidFill>
                <a:latin typeface="Cambria"/>
                <a:cs typeface="Cambria"/>
              </a:rPr>
              <a:t>more</a:t>
            </a:r>
            <a:r>
              <a:rPr lang="en-US" sz="2000" b="1" spc="-85" dirty="0">
                <a:solidFill>
                  <a:srgbClr val="FF0000"/>
                </a:solidFill>
                <a:latin typeface="Cambria"/>
                <a:cs typeface="Cambria"/>
              </a:rPr>
              <a:t> </a:t>
            </a:r>
            <a:r>
              <a:rPr lang="en-US" sz="2000" b="1" spc="10" dirty="0">
                <a:solidFill>
                  <a:srgbClr val="FF0000"/>
                </a:solidFill>
                <a:latin typeface="Cambria"/>
                <a:cs typeface="Cambria"/>
              </a:rPr>
              <a:t>efficient </a:t>
            </a:r>
            <a:r>
              <a:rPr lang="en-US" sz="2000" b="1" spc="15" dirty="0">
                <a:solidFill>
                  <a:srgbClr val="FF0000"/>
                </a:solidFill>
                <a:latin typeface="Cambria"/>
                <a:cs typeface="Cambria"/>
              </a:rPr>
              <a:t> </a:t>
            </a:r>
            <a:r>
              <a:rPr lang="en-US" sz="2000" b="1" spc="-60" dirty="0">
                <a:solidFill>
                  <a:srgbClr val="FF0000"/>
                </a:solidFill>
                <a:latin typeface="Cambria"/>
                <a:cs typeface="Cambria"/>
              </a:rPr>
              <a:t>torque </a:t>
            </a:r>
            <a:r>
              <a:rPr lang="en-US" sz="2000" spc="30" dirty="0">
                <a:latin typeface="Cambria"/>
                <a:cs typeface="Cambria"/>
              </a:rPr>
              <a:t>producers than </a:t>
            </a:r>
            <a:r>
              <a:rPr lang="en-US" sz="2000" spc="-10" dirty="0">
                <a:latin typeface="Cambria"/>
                <a:cs typeface="Cambria"/>
              </a:rPr>
              <a:t>either </a:t>
            </a:r>
            <a:r>
              <a:rPr lang="en-US" sz="2000" spc="5" dirty="0">
                <a:latin typeface="Cambria"/>
                <a:cs typeface="Cambria"/>
              </a:rPr>
              <a:t>the </a:t>
            </a:r>
            <a:r>
              <a:rPr lang="en-US" sz="2000" spc="45" dirty="0">
                <a:latin typeface="Cambria"/>
                <a:cs typeface="Cambria"/>
              </a:rPr>
              <a:t>shaded-pole </a:t>
            </a:r>
            <a:r>
              <a:rPr lang="en-US" sz="2000" spc="-15" dirty="0">
                <a:latin typeface="Cambria"/>
                <a:cs typeface="Cambria"/>
              </a:rPr>
              <a:t>or </a:t>
            </a:r>
            <a:r>
              <a:rPr lang="en-US" sz="2000" spc="-10" dirty="0">
                <a:latin typeface="Cambria"/>
                <a:cs typeface="Cambria"/>
              </a:rPr>
              <a:t> </a:t>
            </a:r>
            <a:r>
              <a:rPr lang="en-US" sz="2000" spc="25" dirty="0">
                <a:latin typeface="Cambria"/>
                <a:cs typeface="Cambria"/>
              </a:rPr>
              <a:t>watt</a:t>
            </a:r>
            <a:r>
              <a:rPr lang="en-US" sz="2000" spc="70" dirty="0">
                <a:latin typeface="Cambria"/>
                <a:cs typeface="Cambria"/>
              </a:rPr>
              <a:t> </a:t>
            </a:r>
            <a:r>
              <a:rPr lang="en-US" sz="2000" spc="50" dirty="0">
                <a:latin typeface="Cambria"/>
                <a:cs typeface="Cambria"/>
              </a:rPr>
              <a:t>hour</a:t>
            </a:r>
            <a:r>
              <a:rPr lang="en-US" sz="2000" spc="65" dirty="0">
                <a:latin typeface="Cambria"/>
                <a:cs typeface="Cambria"/>
              </a:rPr>
              <a:t> </a:t>
            </a:r>
            <a:r>
              <a:rPr lang="en-US" sz="2000" dirty="0">
                <a:latin typeface="Cambria"/>
                <a:cs typeface="Cambria"/>
              </a:rPr>
              <a:t>meter</a:t>
            </a:r>
            <a:r>
              <a:rPr lang="en-US" sz="2000" spc="65" dirty="0">
                <a:latin typeface="Cambria"/>
                <a:cs typeface="Cambria"/>
              </a:rPr>
              <a:t> </a:t>
            </a:r>
            <a:r>
              <a:rPr lang="en-US" sz="2000" spc="10" dirty="0">
                <a:latin typeface="Cambria"/>
                <a:cs typeface="Cambria"/>
              </a:rPr>
              <a:t>structures.</a:t>
            </a:r>
            <a:endParaRPr lang="en-US" sz="2000" dirty="0">
              <a:latin typeface="Cambria"/>
              <a:cs typeface="Cambria"/>
            </a:endParaRPr>
          </a:p>
          <a:p>
            <a:pPr marL="12700">
              <a:lnSpc>
                <a:spcPct val="100000"/>
              </a:lnSpc>
              <a:spcBef>
                <a:spcPts val="695"/>
              </a:spcBef>
            </a:pPr>
            <a:r>
              <a:rPr lang="en-US" sz="2000" b="1" u="heavy" spc="275" dirty="0">
                <a:uFill>
                  <a:solidFill>
                    <a:srgbClr val="000000"/>
                  </a:solidFill>
                </a:uFill>
                <a:latin typeface="Cambria"/>
                <a:cs typeface="Cambria"/>
              </a:rPr>
              <a:t>ADVANTAGES:</a:t>
            </a:r>
            <a:endParaRPr lang="en-US" sz="2000" dirty="0">
              <a:latin typeface="Cambria"/>
              <a:cs typeface="Cambria"/>
            </a:endParaRPr>
          </a:p>
          <a:p>
            <a:pPr marL="355600" indent="-343535">
              <a:lnSpc>
                <a:spcPct val="100000"/>
              </a:lnSpc>
              <a:spcBef>
                <a:spcPts val="660"/>
              </a:spcBef>
              <a:buFont typeface="Arial MT"/>
              <a:buChar char="•"/>
              <a:tabLst>
                <a:tab pos="355600" algn="l"/>
                <a:tab pos="356235" algn="l"/>
              </a:tabLst>
            </a:pPr>
            <a:r>
              <a:rPr lang="en-US" sz="2000" spc="50" dirty="0">
                <a:latin typeface="Cambria"/>
                <a:cs typeface="Cambria"/>
              </a:rPr>
              <a:t>type</a:t>
            </a:r>
            <a:r>
              <a:rPr lang="en-US" sz="2000" spc="75" dirty="0">
                <a:latin typeface="Cambria"/>
                <a:cs typeface="Cambria"/>
              </a:rPr>
              <a:t> </a:t>
            </a:r>
            <a:r>
              <a:rPr lang="en-US" sz="2000" spc="55" dirty="0">
                <a:latin typeface="Cambria"/>
                <a:cs typeface="Cambria"/>
              </a:rPr>
              <a:t>of</a:t>
            </a:r>
            <a:r>
              <a:rPr lang="en-US" sz="2000" spc="80" dirty="0">
                <a:latin typeface="Cambria"/>
                <a:cs typeface="Cambria"/>
              </a:rPr>
              <a:t> </a:t>
            </a:r>
            <a:r>
              <a:rPr lang="en-US" sz="2000" spc="30" dirty="0">
                <a:latin typeface="Cambria"/>
                <a:cs typeface="Cambria"/>
              </a:rPr>
              <a:t>relay</a:t>
            </a:r>
            <a:r>
              <a:rPr lang="en-US" sz="2000" spc="65" dirty="0">
                <a:latin typeface="Cambria"/>
                <a:cs typeface="Cambria"/>
              </a:rPr>
              <a:t> </a:t>
            </a:r>
            <a:r>
              <a:rPr lang="en-US" sz="2000" spc="35" dirty="0">
                <a:latin typeface="Cambria"/>
                <a:cs typeface="Cambria"/>
              </a:rPr>
              <a:t>has</a:t>
            </a:r>
            <a:r>
              <a:rPr lang="en-US" sz="2000" spc="70" dirty="0">
                <a:latin typeface="Cambria"/>
                <a:cs typeface="Cambria"/>
              </a:rPr>
              <a:t> </a:t>
            </a:r>
            <a:r>
              <a:rPr lang="en-US" sz="2000" b="1" spc="-40" dirty="0">
                <a:solidFill>
                  <a:srgbClr val="002060"/>
                </a:solidFill>
                <a:latin typeface="Cambria"/>
                <a:cs typeface="Cambria"/>
              </a:rPr>
              <a:t>very</a:t>
            </a:r>
            <a:r>
              <a:rPr lang="en-US" sz="2000" b="1" spc="80" dirty="0">
                <a:solidFill>
                  <a:srgbClr val="002060"/>
                </a:solidFill>
                <a:latin typeface="Cambria"/>
                <a:cs typeface="Cambria"/>
              </a:rPr>
              <a:t> </a:t>
            </a:r>
            <a:r>
              <a:rPr lang="en-US" sz="2000" b="1" spc="55" dirty="0">
                <a:solidFill>
                  <a:srgbClr val="002060"/>
                </a:solidFill>
                <a:latin typeface="Cambria"/>
                <a:cs typeface="Cambria"/>
              </a:rPr>
              <a:t>high</a:t>
            </a:r>
            <a:r>
              <a:rPr lang="en-US" sz="2000" b="1" spc="90" dirty="0">
                <a:solidFill>
                  <a:srgbClr val="002060"/>
                </a:solidFill>
                <a:latin typeface="Cambria"/>
                <a:cs typeface="Cambria"/>
              </a:rPr>
              <a:t> </a:t>
            </a:r>
            <a:r>
              <a:rPr lang="en-US" sz="2000" b="1" spc="-35" dirty="0">
                <a:solidFill>
                  <a:srgbClr val="002060"/>
                </a:solidFill>
                <a:latin typeface="Cambria"/>
                <a:cs typeface="Cambria"/>
              </a:rPr>
              <a:t>speed</a:t>
            </a:r>
            <a:endParaRPr lang="en-US" sz="2000" dirty="0">
              <a:latin typeface="Cambria"/>
              <a:cs typeface="Cambria"/>
            </a:endParaRPr>
          </a:p>
          <a:p>
            <a:pPr marL="355600" indent="-342265">
              <a:lnSpc>
                <a:spcPct val="100000"/>
              </a:lnSpc>
              <a:spcBef>
                <a:spcPts val="675"/>
              </a:spcBef>
              <a:buFont typeface="Arial MT"/>
              <a:buChar char="•"/>
              <a:tabLst>
                <a:tab pos="354965" algn="l"/>
                <a:tab pos="355600" algn="l"/>
              </a:tabLst>
            </a:pPr>
            <a:r>
              <a:rPr lang="en-US" sz="2000" spc="35" dirty="0">
                <a:latin typeface="Cambria"/>
                <a:cs typeface="Cambria"/>
              </a:rPr>
              <a:t>operating</a:t>
            </a:r>
            <a:r>
              <a:rPr lang="en-US" sz="2000" spc="55" dirty="0">
                <a:latin typeface="Cambria"/>
                <a:cs typeface="Cambria"/>
              </a:rPr>
              <a:t> </a:t>
            </a:r>
            <a:r>
              <a:rPr lang="en-US" sz="2000" spc="25" dirty="0">
                <a:latin typeface="Cambria"/>
                <a:cs typeface="Cambria"/>
              </a:rPr>
              <a:t>time</a:t>
            </a:r>
            <a:r>
              <a:rPr lang="en-US" sz="2000" spc="85" dirty="0">
                <a:latin typeface="Cambria"/>
                <a:cs typeface="Cambria"/>
              </a:rPr>
              <a:t> </a:t>
            </a:r>
            <a:r>
              <a:rPr lang="en-US" sz="2000" b="1" spc="-30" dirty="0">
                <a:solidFill>
                  <a:srgbClr val="002060"/>
                </a:solidFill>
                <a:latin typeface="Cambria"/>
                <a:cs typeface="Cambria"/>
              </a:rPr>
              <a:t>less</a:t>
            </a:r>
            <a:r>
              <a:rPr lang="en-US" sz="2000" b="1" spc="70" dirty="0">
                <a:solidFill>
                  <a:srgbClr val="002060"/>
                </a:solidFill>
                <a:latin typeface="Cambria"/>
                <a:cs typeface="Cambria"/>
              </a:rPr>
              <a:t> </a:t>
            </a:r>
            <a:r>
              <a:rPr lang="en-US" sz="2000" b="1" spc="-35" dirty="0">
                <a:solidFill>
                  <a:srgbClr val="002060"/>
                </a:solidFill>
                <a:latin typeface="Cambria"/>
                <a:cs typeface="Cambria"/>
              </a:rPr>
              <a:t>then</a:t>
            </a:r>
            <a:r>
              <a:rPr lang="en-US" sz="2000" b="1" spc="100" dirty="0">
                <a:solidFill>
                  <a:srgbClr val="002060"/>
                </a:solidFill>
                <a:latin typeface="Cambria"/>
                <a:cs typeface="Cambria"/>
              </a:rPr>
              <a:t> </a:t>
            </a:r>
            <a:r>
              <a:rPr lang="en-US" sz="2000" b="1" spc="-160" dirty="0">
                <a:solidFill>
                  <a:srgbClr val="002060"/>
                </a:solidFill>
                <a:latin typeface="Cambria"/>
                <a:cs typeface="Cambria"/>
              </a:rPr>
              <a:t>0.1</a:t>
            </a:r>
            <a:r>
              <a:rPr lang="en-US" sz="2000" b="1" spc="85" dirty="0">
                <a:solidFill>
                  <a:srgbClr val="002060"/>
                </a:solidFill>
                <a:latin typeface="Cambria"/>
                <a:cs typeface="Cambria"/>
              </a:rPr>
              <a:t> </a:t>
            </a:r>
            <a:r>
              <a:rPr lang="en-US" sz="2000" spc="45" dirty="0">
                <a:latin typeface="Cambria"/>
                <a:cs typeface="Cambria"/>
              </a:rPr>
              <a:t>second</a:t>
            </a:r>
            <a:endParaRPr lang="en-IN" dirty="0"/>
          </a:p>
        </p:txBody>
      </p:sp>
      <p:sp>
        <p:nvSpPr>
          <p:cNvPr id="7" name="TextBox 6">
            <a:extLst>
              <a:ext uri="{FF2B5EF4-FFF2-40B4-BE49-F238E27FC236}">
                <a16:creationId xmlns:a16="http://schemas.microsoft.com/office/drawing/2014/main" id="{0959E71B-0CA8-4BA6-9EF9-C95742C5B0C1}"/>
              </a:ext>
            </a:extLst>
          </p:cNvPr>
          <p:cNvSpPr txBox="1"/>
          <p:nvPr/>
        </p:nvSpPr>
        <p:spPr>
          <a:xfrm>
            <a:off x="1292589" y="1253017"/>
            <a:ext cx="6094520" cy="400110"/>
          </a:xfrm>
          <a:prstGeom prst="rect">
            <a:avLst/>
          </a:prstGeom>
          <a:noFill/>
        </p:spPr>
        <p:txBody>
          <a:bodyPr wrap="square">
            <a:spAutoFit/>
          </a:bodyPr>
          <a:lstStyle/>
          <a:p>
            <a:r>
              <a:rPr lang="en-IN" sz="2000" b="1" spc="-5" dirty="0">
                <a:latin typeface="Calibri"/>
                <a:cs typeface="Calibri"/>
              </a:rPr>
              <a:t>Induction </a:t>
            </a:r>
            <a:r>
              <a:rPr lang="en-IN" sz="2000" b="1" spc="-30" dirty="0">
                <a:latin typeface="Calibri"/>
                <a:cs typeface="Calibri"/>
              </a:rPr>
              <a:t> </a:t>
            </a:r>
            <a:r>
              <a:rPr lang="en-IN" sz="2000" b="1" dirty="0">
                <a:latin typeface="Calibri"/>
                <a:cs typeface="Calibri"/>
              </a:rPr>
              <a:t>type</a:t>
            </a:r>
            <a:r>
              <a:rPr lang="en-IN" sz="2000" b="1" spc="-30" dirty="0">
                <a:latin typeface="Calibri"/>
                <a:cs typeface="Calibri"/>
              </a:rPr>
              <a:t> relay</a:t>
            </a:r>
            <a:endParaRPr lang="en-IN" sz="2000" b="1" dirty="0"/>
          </a:p>
        </p:txBody>
      </p:sp>
      <p:pic>
        <p:nvPicPr>
          <p:cNvPr id="6" name="Picture 5">
            <a:extLst>
              <a:ext uri="{FF2B5EF4-FFF2-40B4-BE49-F238E27FC236}">
                <a16:creationId xmlns:a16="http://schemas.microsoft.com/office/drawing/2014/main" id="{ED4360AD-FE7E-4020-BCFB-0953656B0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23902355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58630"/>
          </a:xfrm>
        </p:spPr>
        <p:txBody>
          <a:bodyPr>
            <a:normAutofit fontScale="90000"/>
          </a:bodyPr>
          <a:lstStyle/>
          <a:p>
            <a:br>
              <a:rPr lang="en-IN" sz="3200" dirty="0"/>
            </a:br>
            <a:br>
              <a:rPr lang="en-IN" dirty="0"/>
            </a:br>
            <a:endParaRPr lang="en-IN"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52</a:t>
            </a:fld>
            <a:endParaRPr lang="en-IN"/>
          </a:p>
        </p:txBody>
      </p:sp>
      <p:sp>
        <p:nvSpPr>
          <p:cNvPr id="3" name="Content Placeholder 2">
            <a:extLst>
              <a:ext uri="{FF2B5EF4-FFF2-40B4-BE49-F238E27FC236}">
                <a16:creationId xmlns:a16="http://schemas.microsoft.com/office/drawing/2014/main" id="{B0735D96-C560-4989-B179-A3E5C0CC3C6E}"/>
              </a:ext>
            </a:extLst>
          </p:cNvPr>
          <p:cNvSpPr>
            <a:spLocks noGrp="1"/>
          </p:cNvSpPr>
          <p:nvPr>
            <p:ph idx="1"/>
          </p:nvPr>
        </p:nvSpPr>
        <p:spPr/>
        <p:txBody>
          <a:bodyPr/>
          <a:lstStyle/>
          <a:p>
            <a:pPr marL="242015" algn="just">
              <a:spcBef>
                <a:spcPts val="65"/>
              </a:spcBef>
            </a:pPr>
            <a:r>
              <a:rPr lang="en-US" sz="2000" spc="48" dirty="0">
                <a:latin typeface="Cambria"/>
                <a:cs typeface="Cambria"/>
              </a:rPr>
              <a:t>when   </a:t>
            </a:r>
            <a:r>
              <a:rPr lang="en-US" sz="2000" spc="139" dirty="0">
                <a:latin typeface="Cambria"/>
                <a:cs typeface="Cambria"/>
              </a:rPr>
              <a:t> </a:t>
            </a:r>
            <a:r>
              <a:rPr lang="en-US" sz="2000" b="1" spc="-61" dirty="0">
                <a:solidFill>
                  <a:srgbClr val="002060"/>
                </a:solidFill>
                <a:latin typeface="Cambria"/>
                <a:cs typeface="Cambria"/>
              </a:rPr>
              <a:t>current</a:t>
            </a:r>
            <a:r>
              <a:rPr lang="en-US" sz="2000" b="1" spc="562" dirty="0">
                <a:solidFill>
                  <a:srgbClr val="002060"/>
                </a:solidFill>
                <a:latin typeface="Cambria"/>
                <a:cs typeface="Cambria"/>
              </a:rPr>
              <a:t> </a:t>
            </a:r>
            <a:r>
              <a:rPr lang="en-US" sz="2000" b="1" spc="566" dirty="0">
                <a:solidFill>
                  <a:srgbClr val="002060"/>
                </a:solidFill>
                <a:latin typeface="Cambria"/>
                <a:cs typeface="Cambria"/>
              </a:rPr>
              <a:t> </a:t>
            </a:r>
            <a:r>
              <a:rPr lang="en-US" sz="2000" spc="34" dirty="0">
                <a:latin typeface="Cambria"/>
                <a:cs typeface="Cambria"/>
              </a:rPr>
              <a:t>in   </a:t>
            </a:r>
            <a:r>
              <a:rPr lang="en-US" sz="2000" spc="184" dirty="0">
                <a:latin typeface="Cambria"/>
                <a:cs typeface="Cambria"/>
              </a:rPr>
              <a:t> </a:t>
            </a:r>
            <a:r>
              <a:rPr lang="en-US" sz="2000" spc="3" dirty="0">
                <a:latin typeface="Cambria"/>
                <a:cs typeface="Cambria"/>
              </a:rPr>
              <a:t>the   </a:t>
            </a:r>
            <a:r>
              <a:rPr lang="en-US" sz="2000" spc="269" dirty="0">
                <a:latin typeface="Cambria"/>
                <a:cs typeface="Cambria"/>
              </a:rPr>
              <a:t> </a:t>
            </a:r>
            <a:r>
              <a:rPr lang="en-US" sz="2000" spc="10" dirty="0">
                <a:latin typeface="Cambria"/>
                <a:cs typeface="Cambria"/>
              </a:rPr>
              <a:t>circuit   </a:t>
            </a:r>
            <a:r>
              <a:rPr lang="en-US" sz="2000" spc="252" dirty="0">
                <a:latin typeface="Cambria"/>
                <a:cs typeface="Cambria"/>
              </a:rPr>
              <a:t> </a:t>
            </a:r>
            <a:r>
              <a:rPr lang="en-US" sz="2000" b="1" spc="-44" dirty="0">
                <a:latin typeface="Cambria"/>
                <a:cs typeface="Cambria"/>
              </a:rPr>
              <a:t>exceeds</a:t>
            </a:r>
            <a:r>
              <a:rPr lang="en-US" sz="2000" b="1" spc="558" dirty="0">
                <a:latin typeface="Cambria"/>
                <a:cs typeface="Cambria"/>
              </a:rPr>
              <a:t> </a:t>
            </a:r>
            <a:r>
              <a:rPr lang="en-US" sz="2000" b="1" spc="562" dirty="0">
                <a:latin typeface="Cambria"/>
                <a:cs typeface="Cambria"/>
              </a:rPr>
              <a:t> </a:t>
            </a:r>
            <a:r>
              <a:rPr lang="en-US" sz="2000" spc="3" dirty="0">
                <a:latin typeface="Cambria"/>
                <a:cs typeface="Cambria"/>
              </a:rPr>
              <a:t>the</a:t>
            </a:r>
            <a:r>
              <a:rPr lang="en-US" dirty="0">
                <a:latin typeface="Cambria"/>
                <a:cs typeface="Cambria"/>
              </a:rPr>
              <a:t> </a:t>
            </a:r>
            <a:r>
              <a:rPr lang="en-US" sz="2000" b="1" spc="-37" dirty="0">
                <a:solidFill>
                  <a:srgbClr val="002060"/>
                </a:solidFill>
                <a:latin typeface="Cambria"/>
                <a:cs typeface="Cambria"/>
              </a:rPr>
              <a:t>predetermined</a:t>
            </a:r>
            <a:r>
              <a:rPr lang="en-US" sz="2000" b="1" spc="51" dirty="0">
                <a:solidFill>
                  <a:srgbClr val="002060"/>
                </a:solidFill>
                <a:latin typeface="Cambria"/>
                <a:cs typeface="Cambria"/>
              </a:rPr>
              <a:t> </a:t>
            </a:r>
            <a:r>
              <a:rPr lang="en-US" sz="2000" spc="55" dirty="0">
                <a:latin typeface="Cambria"/>
                <a:cs typeface="Cambria"/>
              </a:rPr>
              <a:t>value.</a:t>
            </a:r>
            <a:endParaRPr lang="en-US" sz="2000" dirty="0">
              <a:latin typeface="Cambria"/>
              <a:cs typeface="Cambria"/>
            </a:endParaRPr>
          </a:p>
          <a:p>
            <a:pPr marL="242448" marR="3464" indent="-234222" algn="just">
              <a:spcBef>
                <a:spcPts val="457"/>
              </a:spcBef>
              <a:buFont typeface="Arial MT"/>
              <a:buChar char="•"/>
              <a:tabLst>
                <a:tab pos="242448" algn="l"/>
              </a:tabLst>
            </a:pPr>
            <a:r>
              <a:rPr lang="en-US" sz="2000" spc="7" dirty="0">
                <a:latin typeface="Cambria"/>
                <a:cs typeface="Cambria"/>
              </a:rPr>
              <a:t>These</a:t>
            </a:r>
            <a:r>
              <a:rPr lang="en-US" sz="2000" spc="10" dirty="0">
                <a:latin typeface="Cambria"/>
                <a:cs typeface="Cambria"/>
              </a:rPr>
              <a:t> </a:t>
            </a:r>
            <a:r>
              <a:rPr lang="en-US" sz="2000" spc="14" dirty="0">
                <a:latin typeface="Cambria"/>
                <a:cs typeface="Cambria"/>
              </a:rPr>
              <a:t>relays </a:t>
            </a:r>
            <a:r>
              <a:rPr lang="en-US" sz="2000" spc="-14" dirty="0">
                <a:latin typeface="Cambria"/>
                <a:cs typeface="Cambria"/>
              </a:rPr>
              <a:t>are</a:t>
            </a:r>
            <a:r>
              <a:rPr lang="en-US" sz="2000" spc="-10" dirty="0">
                <a:latin typeface="Cambria"/>
                <a:cs typeface="Cambria"/>
              </a:rPr>
              <a:t> </a:t>
            </a:r>
            <a:r>
              <a:rPr lang="en-US" sz="2000" spc="44" dirty="0">
                <a:latin typeface="Cambria"/>
                <a:cs typeface="Cambria"/>
              </a:rPr>
              <a:t>used </a:t>
            </a:r>
            <a:r>
              <a:rPr lang="en-US" sz="2000" spc="31" dirty="0">
                <a:latin typeface="Cambria"/>
                <a:cs typeface="Cambria"/>
              </a:rPr>
              <a:t>on </a:t>
            </a:r>
            <a:r>
              <a:rPr lang="en-US" sz="2000" b="1" u="heavy" spc="-14" dirty="0" err="1">
                <a:uFill>
                  <a:solidFill>
                    <a:srgbClr val="000000"/>
                  </a:solidFill>
                </a:uFill>
                <a:latin typeface="Cambria"/>
                <a:cs typeface="Cambria"/>
              </a:rPr>
              <a:t>a.c.</a:t>
            </a:r>
            <a:r>
              <a:rPr lang="en-US" sz="2000" b="1" u="heavy" spc="392" dirty="0">
                <a:uFill>
                  <a:solidFill>
                    <a:srgbClr val="000000"/>
                  </a:solidFill>
                </a:uFill>
                <a:latin typeface="Cambria"/>
                <a:cs typeface="Cambria"/>
              </a:rPr>
              <a:t>  </a:t>
            </a:r>
            <a:r>
              <a:rPr lang="en-US" sz="2000" b="1" u="heavy" spc="-31" dirty="0">
                <a:uFill>
                  <a:solidFill>
                    <a:srgbClr val="000000"/>
                  </a:solidFill>
                </a:uFill>
                <a:latin typeface="Cambria"/>
                <a:cs typeface="Cambria"/>
              </a:rPr>
              <a:t>circuits</a:t>
            </a:r>
            <a:r>
              <a:rPr lang="en-US" sz="2000" b="1" u="heavy" spc="358" dirty="0">
                <a:uFill>
                  <a:solidFill>
                    <a:srgbClr val="000000"/>
                  </a:solidFill>
                </a:uFill>
                <a:latin typeface="Cambria"/>
                <a:cs typeface="Cambria"/>
              </a:rPr>
              <a:t> </a:t>
            </a:r>
            <a:r>
              <a:rPr lang="en-US" sz="2000" b="1" u="heavy" spc="20" dirty="0">
                <a:uFill>
                  <a:solidFill>
                    <a:srgbClr val="000000"/>
                  </a:solidFill>
                </a:uFill>
                <a:latin typeface="Cambria"/>
                <a:cs typeface="Cambria"/>
              </a:rPr>
              <a:t>only</a:t>
            </a:r>
            <a:r>
              <a:rPr lang="en-US" sz="2000" b="1" spc="20" dirty="0">
                <a:latin typeface="Cambria"/>
                <a:cs typeface="Cambria"/>
              </a:rPr>
              <a:t> </a:t>
            </a:r>
            <a:r>
              <a:rPr lang="en-US" sz="2000" spc="61" dirty="0">
                <a:latin typeface="Cambria"/>
                <a:cs typeface="Cambria"/>
              </a:rPr>
              <a:t>and </a:t>
            </a:r>
            <a:r>
              <a:rPr lang="en-US" sz="2000" spc="65" dirty="0">
                <a:latin typeface="Cambria"/>
                <a:cs typeface="Cambria"/>
              </a:rPr>
              <a:t> </a:t>
            </a:r>
            <a:r>
              <a:rPr lang="en-US" sz="2000" spc="20" dirty="0">
                <a:latin typeface="Cambria"/>
                <a:cs typeface="Cambria"/>
              </a:rPr>
              <a:t>can</a:t>
            </a:r>
            <a:r>
              <a:rPr lang="en-US" sz="2000" spc="24" dirty="0">
                <a:latin typeface="Cambria"/>
                <a:cs typeface="Cambria"/>
              </a:rPr>
              <a:t> </a:t>
            </a:r>
            <a:r>
              <a:rPr lang="en-US" sz="2000" spc="3" dirty="0">
                <a:latin typeface="Cambria"/>
                <a:cs typeface="Cambria"/>
              </a:rPr>
              <a:t>operate</a:t>
            </a:r>
            <a:r>
              <a:rPr lang="en-US" sz="2000" spc="7" dirty="0">
                <a:latin typeface="Cambria"/>
                <a:cs typeface="Cambria"/>
              </a:rPr>
              <a:t> </a:t>
            </a:r>
            <a:r>
              <a:rPr lang="en-US" sz="2000" spc="14" dirty="0">
                <a:latin typeface="Cambria"/>
                <a:cs typeface="Cambria"/>
              </a:rPr>
              <a:t>for</a:t>
            </a:r>
            <a:r>
              <a:rPr lang="en-US" sz="2000" spc="17" dirty="0">
                <a:latin typeface="Cambria"/>
                <a:cs typeface="Cambria"/>
              </a:rPr>
              <a:t> </a:t>
            </a:r>
            <a:r>
              <a:rPr lang="en-US" sz="2000" spc="37" dirty="0">
                <a:latin typeface="Cambria"/>
                <a:cs typeface="Cambria"/>
              </a:rPr>
              <a:t>fault</a:t>
            </a:r>
            <a:r>
              <a:rPr lang="en-US" sz="2000" spc="41" dirty="0">
                <a:latin typeface="Cambria"/>
                <a:cs typeface="Cambria"/>
              </a:rPr>
              <a:t> </a:t>
            </a:r>
            <a:r>
              <a:rPr lang="en-US" sz="2000" b="1" spc="-61" dirty="0">
                <a:latin typeface="Cambria"/>
                <a:cs typeface="Cambria"/>
              </a:rPr>
              <a:t>current</a:t>
            </a:r>
            <a:r>
              <a:rPr lang="en-US" sz="2000" b="1" spc="-58" dirty="0">
                <a:latin typeface="Cambria"/>
                <a:cs typeface="Cambria"/>
              </a:rPr>
              <a:t> </a:t>
            </a:r>
            <a:r>
              <a:rPr lang="en-US" sz="2000" spc="58" dirty="0">
                <a:latin typeface="Cambria"/>
                <a:cs typeface="Cambria"/>
              </a:rPr>
              <a:t>flow</a:t>
            </a:r>
            <a:r>
              <a:rPr lang="en-US" sz="2000" spc="61" dirty="0">
                <a:latin typeface="Cambria"/>
                <a:cs typeface="Cambria"/>
              </a:rPr>
              <a:t> </a:t>
            </a:r>
            <a:r>
              <a:rPr lang="en-US" sz="2000" spc="34" dirty="0">
                <a:latin typeface="Cambria"/>
                <a:cs typeface="Cambria"/>
              </a:rPr>
              <a:t>in</a:t>
            </a:r>
            <a:r>
              <a:rPr lang="en-US" sz="2000" spc="37" dirty="0">
                <a:latin typeface="Cambria"/>
                <a:cs typeface="Cambria"/>
              </a:rPr>
              <a:t> </a:t>
            </a:r>
            <a:r>
              <a:rPr lang="en-US" sz="2000" b="1" spc="-41" dirty="0">
                <a:latin typeface="Cambria"/>
                <a:cs typeface="Cambria"/>
              </a:rPr>
              <a:t>either </a:t>
            </a:r>
            <a:r>
              <a:rPr lang="en-US" sz="2000" b="1" spc="-37" dirty="0">
                <a:latin typeface="Cambria"/>
                <a:cs typeface="Cambria"/>
              </a:rPr>
              <a:t> </a:t>
            </a:r>
            <a:r>
              <a:rPr lang="en-US" sz="2000" b="1" spc="-17" dirty="0">
                <a:latin typeface="Cambria"/>
                <a:cs typeface="Cambria"/>
              </a:rPr>
              <a:t>direction</a:t>
            </a:r>
            <a:r>
              <a:rPr lang="en-US" sz="2000" spc="-17" dirty="0">
                <a:latin typeface="Cambria"/>
                <a:cs typeface="Cambria"/>
              </a:rPr>
              <a:t>.</a:t>
            </a:r>
            <a:endParaRPr lang="en-US" sz="2000" dirty="0">
              <a:latin typeface="Cambria"/>
              <a:cs typeface="Cambria"/>
            </a:endParaRPr>
          </a:p>
          <a:p>
            <a:pPr marL="242015" marR="4329" indent="-233789" algn="just">
              <a:spcBef>
                <a:spcPts val="457"/>
              </a:spcBef>
              <a:buFont typeface="Arial MT"/>
              <a:buChar char="•"/>
              <a:tabLst>
                <a:tab pos="242881" algn="l"/>
              </a:tabLst>
            </a:pPr>
            <a:r>
              <a:rPr lang="en-US" sz="2000" spc="24" dirty="0">
                <a:latin typeface="Cambria"/>
                <a:cs typeface="Cambria"/>
              </a:rPr>
              <a:t>The</a:t>
            </a:r>
            <a:r>
              <a:rPr lang="en-US" sz="2000" spc="27" dirty="0">
                <a:latin typeface="Cambria"/>
                <a:cs typeface="Cambria"/>
              </a:rPr>
              <a:t> actuating</a:t>
            </a:r>
            <a:r>
              <a:rPr lang="en-US" sz="2000" spc="31" dirty="0">
                <a:latin typeface="Cambria"/>
                <a:cs typeface="Cambria"/>
              </a:rPr>
              <a:t> </a:t>
            </a:r>
            <a:r>
              <a:rPr lang="en-US" sz="2000" b="1" spc="-51" dirty="0">
                <a:latin typeface="Cambria"/>
                <a:cs typeface="Cambria"/>
              </a:rPr>
              <a:t>source</a:t>
            </a:r>
            <a:r>
              <a:rPr lang="en-US" sz="2000" b="1" spc="-48" dirty="0">
                <a:latin typeface="Cambria"/>
                <a:cs typeface="Cambria"/>
              </a:rPr>
              <a:t> </a:t>
            </a:r>
            <a:r>
              <a:rPr lang="en-US" sz="2000" spc="3" dirty="0">
                <a:latin typeface="Cambria"/>
                <a:cs typeface="Cambria"/>
              </a:rPr>
              <a:t>is</a:t>
            </a:r>
            <a:r>
              <a:rPr lang="en-US" sz="2000" spc="7" dirty="0">
                <a:latin typeface="Cambria"/>
                <a:cs typeface="Cambria"/>
              </a:rPr>
              <a:t> </a:t>
            </a:r>
            <a:r>
              <a:rPr lang="en-US" sz="2000" spc="20" dirty="0">
                <a:latin typeface="Cambria"/>
                <a:cs typeface="Cambria"/>
              </a:rPr>
              <a:t>a</a:t>
            </a:r>
            <a:r>
              <a:rPr lang="en-US" sz="2000" spc="24" dirty="0">
                <a:latin typeface="Cambria"/>
                <a:cs typeface="Cambria"/>
              </a:rPr>
              <a:t> </a:t>
            </a:r>
            <a:r>
              <a:rPr lang="en-US" sz="2000" dirty="0">
                <a:latin typeface="Cambria"/>
                <a:cs typeface="Cambria"/>
              </a:rPr>
              <a:t>current</a:t>
            </a:r>
            <a:r>
              <a:rPr lang="en-US" sz="2000" spc="3" dirty="0">
                <a:latin typeface="Cambria"/>
                <a:cs typeface="Cambria"/>
              </a:rPr>
              <a:t> </a:t>
            </a:r>
            <a:r>
              <a:rPr lang="en-US" sz="2000" spc="31" dirty="0">
                <a:latin typeface="Cambria"/>
                <a:cs typeface="Cambria"/>
              </a:rPr>
              <a:t>in </a:t>
            </a:r>
            <a:r>
              <a:rPr lang="en-US" sz="2000" spc="3" dirty="0">
                <a:latin typeface="Cambria"/>
                <a:cs typeface="Cambria"/>
              </a:rPr>
              <a:t>the</a:t>
            </a:r>
            <a:r>
              <a:rPr lang="en-US" sz="2000" spc="7" dirty="0">
                <a:latin typeface="Cambria"/>
                <a:cs typeface="Cambria"/>
              </a:rPr>
              <a:t> circuit </a:t>
            </a:r>
            <a:r>
              <a:rPr lang="en-US" sz="2000" spc="10" dirty="0">
                <a:latin typeface="Cambria"/>
                <a:cs typeface="Cambria"/>
              </a:rPr>
              <a:t> </a:t>
            </a:r>
            <a:r>
              <a:rPr lang="en-US" sz="2000" spc="48" dirty="0">
                <a:latin typeface="Cambria"/>
                <a:cs typeface="Cambria"/>
              </a:rPr>
              <a:t>supplied </a:t>
            </a:r>
            <a:r>
              <a:rPr lang="en-US" sz="2000" spc="-3" dirty="0">
                <a:latin typeface="Cambria"/>
                <a:cs typeface="Cambria"/>
              </a:rPr>
              <a:t>to</a:t>
            </a:r>
            <a:r>
              <a:rPr lang="en-US" sz="2000" spc="51" dirty="0">
                <a:latin typeface="Cambria"/>
                <a:cs typeface="Cambria"/>
              </a:rPr>
              <a:t> </a:t>
            </a:r>
            <a:r>
              <a:rPr lang="en-US" sz="2000" spc="3" dirty="0">
                <a:latin typeface="Cambria"/>
                <a:cs typeface="Cambria"/>
              </a:rPr>
              <a:t>the</a:t>
            </a:r>
            <a:r>
              <a:rPr lang="en-US" sz="2000" spc="48" dirty="0">
                <a:latin typeface="Cambria"/>
                <a:cs typeface="Cambria"/>
              </a:rPr>
              <a:t> </a:t>
            </a:r>
            <a:r>
              <a:rPr lang="en-US" sz="2000" spc="20" dirty="0">
                <a:latin typeface="Cambria"/>
                <a:cs typeface="Cambria"/>
              </a:rPr>
              <a:t>relay</a:t>
            </a:r>
            <a:r>
              <a:rPr lang="en-US" sz="2000" spc="58" dirty="0">
                <a:latin typeface="Cambria"/>
                <a:cs typeface="Cambria"/>
              </a:rPr>
              <a:t> </a:t>
            </a:r>
            <a:r>
              <a:rPr lang="en-US" sz="2000" spc="34" dirty="0">
                <a:latin typeface="Cambria"/>
                <a:cs typeface="Cambria"/>
              </a:rPr>
              <a:t>from</a:t>
            </a:r>
            <a:r>
              <a:rPr lang="en-US" sz="2000" spc="55" dirty="0">
                <a:latin typeface="Cambria"/>
                <a:cs typeface="Cambria"/>
              </a:rPr>
              <a:t> </a:t>
            </a:r>
            <a:r>
              <a:rPr lang="en-US" sz="2000" spc="20" dirty="0">
                <a:latin typeface="Cambria"/>
                <a:cs typeface="Cambria"/>
              </a:rPr>
              <a:t>a</a:t>
            </a:r>
            <a:r>
              <a:rPr lang="en-US" sz="2000" spc="58" dirty="0">
                <a:latin typeface="Cambria"/>
                <a:cs typeface="Cambria"/>
              </a:rPr>
              <a:t> </a:t>
            </a:r>
            <a:r>
              <a:rPr lang="en-US" sz="2000" b="1" spc="-61" dirty="0">
                <a:latin typeface="Cambria"/>
                <a:cs typeface="Cambria"/>
              </a:rPr>
              <a:t>current</a:t>
            </a:r>
            <a:r>
              <a:rPr lang="en-US" sz="2000" b="1" spc="65" dirty="0">
                <a:latin typeface="Cambria"/>
                <a:cs typeface="Cambria"/>
              </a:rPr>
              <a:t> </a:t>
            </a:r>
            <a:r>
              <a:rPr lang="en-US" sz="2000" b="1" spc="-41" dirty="0">
                <a:latin typeface="Cambria"/>
                <a:cs typeface="Cambria"/>
              </a:rPr>
              <a:t>transformer</a:t>
            </a:r>
            <a:r>
              <a:rPr lang="en-US" sz="2000" spc="-41" dirty="0">
                <a:latin typeface="Cambria"/>
                <a:cs typeface="Cambria"/>
              </a:rPr>
              <a:t>.</a:t>
            </a:r>
            <a:endParaRPr lang="en-US" sz="2000" dirty="0">
              <a:latin typeface="Cambria"/>
              <a:cs typeface="Cambria"/>
            </a:endParaRPr>
          </a:p>
          <a:p>
            <a:pPr marL="355600" indent="-342265">
              <a:lnSpc>
                <a:spcPct val="100000"/>
              </a:lnSpc>
              <a:spcBef>
                <a:spcPts val="675"/>
              </a:spcBef>
              <a:buFont typeface="Arial MT"/>
              <a:buChar char="•"/>
              <a:tabLst>
                <a:tab pos="354965" algn="l"/>
                <a:tab pos="355600" algn="l"/>
              </a:tabLst>
            </a:pPr>
            <a:endParaRPr lang="en-IN" dirty="0"/>
          </a:p>
        </p:txBody>
      </p:sp>
      <p:sp>
        <p:nvSpPr>
          <p:cNvPr id="7" name="TextBox 6">
            <a:extLst>
              <a:ext uri="{FF2B5EF4-FFF2-40B4-BE49-F238E27FC236}">
                <a16:creationId xmlns:a16="http://schemas.microsoft.com/office/drawing/2014/main" id="{0959E71B-0CA8-4BA6-9EF9-C95742C5B0C1}"/>
              </a:ext>
            </a:extLst>
          </p:cNvPr>
          <p:cNvSpPr txBox="1"/>
          <p:nvPr/>
        </p:nvSpPr>
        <p:spPr>
          <a:xfrm>
            <a:off x="1168300" y="901100"/>
            <a:ext cx="7744879" cy="707886"/>
          </a:xfrm>
          <a:prstGeom prst="rect">
            <a:avLst/>
          </a:prstGeom>
          <a:noFill/>
        </p:spPr>
        <p:txBody>
          <a:bodyPr wrap="square">
            <a:spAutoFit/>
          </a:bodyPr>
          <a:lstStyle/>
          <a:p>
            <a:pPr marL="1036319" marR="1025525" indent="-2540" algn="ctr">
              <a:lnSpc>
                <a:spcPct val="100000"/>
              </a:lnSpc>
              <a:spcBef>
                <a:spcPts val="100"/>
              </a:spcBef>
            </a:pPr>
            <a:r>
              <a:rPr lang="en-IN" sz="2000" b="0" spc="110" dirty="0">
                <a:solidFill>
                  <a:srgbClr val="000000"/>
                </a:solidFill>
                <a:latin typeface="Cambria"/>
                <a:cs typeface="Cambria"/>
              </a:rPr>
              <a:t>Induction</a:t>
            </a:r>
            <a:r>
              <a:rPr lang="en-IN" sz="2000" b="0" spc="130" dirty="0">
                <a:solidFill>
                  <a:srgbClr val="000000"/>
                </a:solidFill>
                <a:latin typeface="Cambria"/>
                <a:cs typeface="Cambria"/>
              </a:rPr>
              <a:t> </a:t>
            </a:r>
            <a:r>
              <a:rPr lang="en-IN" sz="2000" b="0" spc="95" dirty="0">
                <a:solidFill>
                  <a:srgbClr val="000000"/>
                </a:solidFill>
                <a:latin typeface="Cambria"/>
                <a:cs typeface="Cambria"/>
              </a:rPr>
              <a:t>type </a:t>
            </a:r>
            <a:r>
              <a:rPr lang="en-IN" sz="2000" b="0" spc="100" dirty="0">
                <a:solidFill>
                  <a:srgbClr val="000000"/>
                </a:solidFill>
                <a:latin typeface="Cambria"/>
                <a:cs typeface="Cambria"/>
              </a:rPr>
              <a:t> </a:t>
            </a:r>
            <a:r>
              <a:rPr lang="en-IN" sz="2000" b="0" spc="30" dirty="0">
                <a:solidFill>
                  <a:srgbClr val="000000"/>
                </a:solidFill>
                <a:latin typeface="Cambria"/>
                <a:cs typeface="Cambria"/>
              </a:rPr>
              <a:t>overcurrent</a:t>
            </a:r>
            <a:r>
              <a:rPr lang="en-IN" sz="2000" b="0" spc="80" dirty="0">
                <a:solidFill>
                  <a:srgbClr val="000000"/>
                </a:solidFill>
                <a:latin typeface="Cambria"/>
                <a:cs typeface="Cambria"/>
              </a:rPr>
              <a:t> </a:t>
            </a:r>
            <a:r>
              <a:rPr lang="en-IN" sz="2000" b="0" spc="135" dirty="0">
                <a:solidFill>
                  <a:srgbClr val="000000"/>
                </a:solidFill>
                <a:latin typeface="Cambria"/>
                <a:cs typeface="Cambria"/>
              </a:rPr>
              <a:t>Relay</a:t>
            </a:r>
            <a:endParaRPr lang="en-IN" sz="2000" dirty="0">
              <a:latin typeface="Cambria"/>
              <a:cs typeface="Cambria"/>
            </a:endParaRPr>
          </a:p>
          <a:p>
            <a:pPr algn="ctr">
              <a:lnSpc>
                <a:spcPct val="100000"/>
              </a:lnSpc>
              <a:spcBef>
                <a:spcPts val="10"/>
              </a:spcBef>
            </a:pPr>
            <a:r>
              <a:rPr lang="en-IN" sz="2000" b="0" spc="130" dirty="0">
                <a:solidFill>
                  <a:srgbClr val="000000"/>
                </a:solidFill>
                <a:latin typeface="Cambria"/>
                <a:cs typeface="Cambria"/>
              </a:rPr>
              <a:t>(</a:t>
            </a:r>
            <a:r>
              <a:rPr lang="en-IN" sz="2000" spc="130" dirty="0">
                <a:latin typeface="Cambria"/>
                <a:cs typeface="Cambria"/>
              </a:rPr>
              <a:t>Non</a:t>
            </a:r>
            <a:r>
              <a:rPr lang="en-IN" sz="2000" spc="135" dirty="0">
                <a:latin typeface="Cambria"/>
                <a:cs typeface="Cambria"/>
              </a:rPr>
              <a:t> </a:t>
            </a:r>
            <a:r>
              <a:rPr lang="en-IN" sz="2000" spc="-10" dirty="0">
                <a:latin typeface="Cambria"/>
                <a:cs typeface="Cambria"/>
              </a:rPr>
              <a:t>Directional</a:t>
            </a:r>
            <a:r>
              <a:rPr lang="en-IN" sz="2000" spc="135" dirty="0">
                <a:latin typeface="Cambria"/>
                <a:cs typeface="Cambria"/>
              </a:rPr>
              <a:t> </a:t>
            </a:r>
            <a:r>
              <a:rPr lang="en-IN" sz="2000" spc="-10" dirty="0">
                <a:latin typeface="Cambria"/>
                <a:cs typeface="Cambria"/>
              </a:rPr>
              <a:t>Relay</a:t>
            </a:r>
            <a:endParaRPr lang="en-IN" sz="2000" b="1" dirty="0"/>
          </a:p>
        </p:txBody>
      </p:sp>
      <p:pic>
        <p:nvPicPr>
          <p:cNvPr id="6" name="object 2">
            <a:extLst>
              <a:ext uri="{FF2B5EF4-FFF2-40B4-BE49-F238E27FC236}">
                <a16:creationId xmlns:a16="http://schemas.microsoft.com/office/drawing/2014/main" id="{4691F22F-1E29-4647-8EE7-5BE1801868E9}"/>
              </a:ext>
            </a:extLst>
          </p:cNvPr>
          <p:cNvPicPr/>
          <p:nvPr/>
        </p:nvPicPr>
        <p:blipFill>
          <a:blip r:embed="rId2" cstate="print"/>
          <a:stretch>
            <a:fillRect/>
          </a:stretch>
        </p:blipFill>
        <p:spPr>
          <a:xfrm>
            <a:off x="3338004" y="3429001"/>
            <a:ext cx="5814873" cy="2261585"/>
          </a:xfrm>
          <a:prstGeom prst="rect">
            <a:avLst/>
          </a:prstGeom>
        </p:spPr>
      </p:pic>
      <p:pic>
        <p:nvPicPr>
          <p:cNvPr id="8" name="Picture 7">
            <a:extLst>
              <a:ext uri="{FF2B5EF4-FFF2-40B4-BE49-F238E27FC236}">
                <a16:creationId xmlns:a16="http://schemas.microsoft.com/office/drawing/2014/main" id="{39CF7398-0820-4C63-B669-E444E39C43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29534704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58630"/>
          </a:xfrm>
        </p:spPr>
        <p:txBody>
          <a:bodyPr>
            <a:normAutofit fontScale="90000"/>
          </a:bodyPr>
          <a:lstStyle/>
          <a:p>
            <a:br>
              <a:rPr lang="en-IN" sz="3200" dirty="0"/>
            </a:br>
            <a:br>
              <a:rPr lang="en-IN" dirty="0"/>
            </a:br>
            <a:endParaRPr lang="en-IN"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53</a:t>
            </a:fld>
            <a:endParaRPr lang="en-IN"/>
          </a:p>
        </p:txBody>
      </p:sp>
      <p:sp>
        <p:nvSpPr>
          <p:cNvPr id="3" name="Content Placeholder 2">
            <a:extLst>
              <a:ext uri="{FF2B5EF4-FFF2-40B4-BE49-F238E27FC236}">
                <a16:creationId xmlns:a16="http://schemas.microsoft.com/office/drawing/2014/main" id="{B0735D96-C560-4989-B179-A3E5C0CC3C6E}"/>
              </a:ext>
            </a:extLst>
          </p:cNvPr>
          <p:cNvSpPr>
            <a:spLocks noGrp="1"/>
          </p:cNvSpPr>
          <p:nvPr>
            <p:ph idx="1"/>
          </p:nvPr>
        </p:nvSpPr>
        <p:spPr/>
        <p:txBody>
          <a:bodyPr>
            <a:normAutofit lnSpcReduction="10000"/>
          </a:bodyPr>
          <a:lstStyle/>
          <a:p>
            <a:pPr marL="355600" marR="5080" indent="-342900" algn="just">
              <a:lnSpc>
                <a:spcPct val="100000"/>
              </a:lnSpc>
              <a:spcBef>
                <a:spcPts val="100"/>
              </a:spcBef>
              <a:buFont typeface="Arial MT"/>
              <a:buChar char="•"/>
              <a:tabLst>
                <a:tab pos="355600" algn="l"/>
              </a:tabLst>
            </a:pPr>
            <a:r>
              <a:rPr lang="en-US" sz="2000" spc="-5" dirty="0">
                <a:latin typeface="Cambria"/>
                <a:cs typeface="Cambria"/>
              </a:rPr>
              <a:t>It </a:t>
            </a:r>
            <a:r>
              <a:rPr lang="en-US" sz="2000" spc="5" dirty="0">
                <a:latin typeface="Cambria"/>
                <a:cs typeface="Cambria"/>
              </a:rPr>
              <a:t>consists </a:t>
            </a:r>
            <a:r>
              <a:rPr lang="en-US" sz="2000" spc="50" dirty="0">
                <a:latin typeface="Cambria"/>
                <a:cs typeface="Cambria"/>
              </a:rPr>
              <a:t>of </a:t>
            </a:r>
            <a:r>
              <a:rPr lang="en-US" sz="2000" spc="25" dirty="0">
                <a:latin typeface="Cambria"/>
                <a:cs typeface="Cambria"/>
              </a:rPr>
              <a:t>a metallic </a:t>
            </a:r>
            <a:r>
              <a:rPr lang="en-US" sz="2000" spc="40" dirty="0">
                <a:latin typeface="Cambria"/>
                <a:cs typeface="Cambria"/>
              </a:rPr>
              <a:t>(aluminum) </a:t>
            </a:r>
            <a:r>
              <a:rPr lang="en-US" sz="2000" spc="35" dirty="0">
                <a:latin typeface="Cambria"/>
                <a:cs typeface="Cambria"/>
              </a:rPr>
              <a:t>disc </a:t>
            </a:r>
            <a:r>
              <a:rPr lang="en-US" sz="2000" spc="60" dirty="0">
                <a:latin typeface="Cambria"/>
                <a:cs typeface="Cambria"/>
              </a:rPr>
              <a:t>which </a:t>
            </a:r>
            <a:r>
              <a:rPr lang="en-US" sz="2000" spc="5" dirty="0">
                <a:latin typeface="Cambria"/>
                <a:cs typeface="Cambria"/>
              </a:rPr>
              <a:t>is </a:t>
            </a:r>
            <a:r>
              <a:rPr lang="en-US" sz="2000" spc="-5" dirty="0">
                <a:latin typeface="Cambria"/>
                <a:cs typeface="Cambria"/>
              </a:rPr>
              <a:t>free </a:t>
            </a:r>
            <a:r>
              <a:rPr lang="en-US" sz="2000" spc="5" dirty="0">
                <a:latin typeface="Cambria"/>
                <a:cs typeface="Cambria"/>
              </a:rPr>
              <a:t>to </a:t>
            </a:r>
            <a:r>
              <a:rPr lang="en-US" sz="2000" spc="10" dirty="0">
                <a:latin typeface="Cambria"/>
                <a:cs typeface="Cambria"/>
              </a:rPr>
              <a:t> </a:t>
            </a:r>
            <a:r>
              <a:rPr lang="en-US" sz="2000" spc="-15" dirty="0">
                <a:latin typeface="Cambria"/>
                <a:cs typeface="Cambria"/>
              </a:rPr>
              <a:t>rotate</a:t>
            </a:r>
            <a:r>
              <a:rPr lang="en-US" sz="2000" spc="80" dirty="0">
                <a:latin typeface="Cambria"/>
                <a:cs typeface="Cambria"/>
              </a:rPr>
              <a:t> </a:t>
            </a:r>
            <a:r>
              <a:rPr lang="en-US" sz="2000" spc="40" dirty="0">
                <a:latin typeface="Cambria"/>
                <a:cs typeface="Cambria"/>
              </a:rPr>
              <a:t>in</a:t>
            </a:r>
            <a:r>
              <a:rPr lang="en-US" sz="2000" spc="75" dirty="0">
                <a:latin typeface="Cambria"/>
                <a:cs typeface="Cambria"/>
              </a:rPr>
              <a:t> </a:t>
            </a:r>
            <a:r>
              <a:rPr lang="en-US" sz="2000" spc="15" dirty="0">
                <a:latin typeface="Cambria"/>
                <a:cs typeface="Cambria"/>
              </a:rPr>
              <a:t>between</a:t>
            </a:r>
            <a:r>
              <a:rPr lang="en-US" sz="2000" spc="65" dirty="0">
                <a:latin typeface="Cambria"/>
                <a:cs typeface="Cambria"/>
              </a:rPr>
              <a:t> </a:t>
            </a:r>
            <a:r>
              <a:rPr lang="en-US" sz="2000" dirty="0">
                <a:latin typeface="Cambria"/>
                <a:cs typeface="Cambria"/>
              </a:rPr>
              <a:t>the</a:t>
            </a:r>
            <a:r>
              <a:rPr lang="en-US" sz="2000" spc="85" dirty="0">
                <a:latin typeface="Cambria"/>
                <a:cs typeface="Cambria"/>
              </a:rPr>
              <a:t> </a:t>
            </a:r>
            <a:r>
              <a:rPr lang="en-US" sz="2000" spc="25" dirty="0">
                <a:latin typeface="Cambria"/>
                <a:cs typeface="Cambria"/>
              </a:rPr>
              <a:t>poles</a:t>
            </a:r>
            <a:r>
              <a:rPr lang="en-US" sz="2000" spc="60" dirty="0">
                <a:latin typeface="Cambria"/>
                <a:cs typeface="Cambria"/>
              </a:rPr>
              <a:t> </a:t>
            </a:r>
            <a:r>
              <a:rPr lang="en-US" sz="2000" spc="50" dirty="0">
                <a:latin typeface="Cambria"/>
                <a:cs typeface="Cambria"/>
              </a:rPr>
              <a:t>of</a:t>
            </a:r>
            <a:r>
              <a:rPr lang="en-US" sz="2000" spc="80" dirty="0">
                <a:latin typeface="Cambria"/>
                <a:cs typeface="Cambria"/>
              </a:rPr>
              <a:t> </a:t>
            </a:r>
            <a:r>
              <a:rPr lang="en-US" sz="2000" spc="45" dirty="0">
                <a:latin typeface="Cambria"/>
                <a:cs typeface="Cambria"/>
              </a:rPr>
              <a:t>two</a:t>
            </a:r>
            <a:r>
              <a:rPr lang="en-US" sz="2000" spc="80" dirty="0">
                <a:latin typeface="Cambria"/>
                <a:cs typeface="Cambria"/>
              </a:rPr>
              <a:t> </a:t>
            </a:r>
            <a:r>
              <a:rPr lang="en-US" sz="2000" spc="20" dirty="0">
                <a:latin typeface="Cambria"/>
                <a:cs typeface="Cambria"/>
              </a:rPr>
              <a:t>electromagnets.</a:t>
            </a:r>
            <a:endParaRPr lang="en-US" sz="2000" dirty="0">
              <a:latin typeface="Cambria"/>
              <a:cs typeface="Cambria"/>
            </a:endParaRPr>
          </a:p>
          <a:p>
            <a:pPr marL="355600" marR="5080" indent="-342900" algn="just">
              <a:lnSpc>
                <a:spcPct val="100000"/>
              </a:lnSpc>
              <a:spcBef>
                <a:spcPts val="575"/>
              </a:spcBef>
              <a:buFont typeface="Arial MT"/>
              <a:buChar char="•"/>
              <a:tabLst>
                <a:tab pos="355600" algn="l"/>
              </a:tabLst>
            </a:pPr>
            <a:r>
              <a:rPr lang="en-US" sz="2000" spc="30" dirty="0">
                <a:latin typeface="Cambria"/>
                <a:cs typeface="Cambria"/>
              </a:rPr>
              <a:t>The </a:t>
            </a:r>
            <a:r>
              <a:rPr lang="en-US" sz="2000" b="1" spc="-35" dirty="0">
                <a:latin typeface="Cambria"/>
                <a:cs typeface="Cambria"/>
              </a:rPr>
              <a:t>upper </a:t>
            </a:r>
            <a:r>
              <a:rPr lang="en-US" sz="2000" spc="20" dirty="0">
                <a:latin typeface="Cambria"/>
                <a:cs typeface="Cambria"/>
              </a:rPr>
              <a:t>electromagnet </a:t>
            </a:r>
            <a:r>
              <a:rPr lang="en-US" sz="2000" spc="25" dirty="0">
                <a:latin typeface="Cambria"/>
                <a:cs typeface="Cambria"/>
              </a:rPr>
              <a:t>has a </a:t>
            </a:r>
            <a:r>
              <a:rPr lang="en-US" sz="2000" spc="45" dirty="0">
                <a:latin typeface="Cambria"/>
                <a:cs typeface="Cambria"/>
              </a:rPr>
              <a:t>primary </a:t>
            </a:r>
            <a:r>
              <a:rPr lang="en-US" sz="2000" spc="70" dirty="0">
                <a:latin typeface="Cambria"/>
                <a:cs typeface="Cambria"/>
              </a:rPr>
              <a:t>and </a:t>
            </a:r>
            <a:r>
              <a:rPr lang="en-US" sz="2000" spc="25" dirty="0">
                <a:latin typeface="Cambria"/>
                <a:cs typeface="Cambria"/>
              </a:rPr>
              <a:t>a </a:t>
            </a:r>
            <a:r>
              <a:rPr lang="en-US" sz="2000" spc="30" dirty="0">
                <a:latin typeface="Cambria"/>
                <a:cs typeface="Cambria"/>
              </a:rPr>
              <a:t>secondary </a:t>
            </a:r>
            <a:r>
              <a:rPr lang="en-US" sz="2000" spc="35" dirty="0">
                <a:latin typeface="Cambria"/>
                <a:cs typeface="Cambria"/>
              </a:rPr>
              <a:t> </a:t>
            </a:r>
            <a:r>
              <a:rPr lang="en-US" sz="2000" spc="85" dirty="0">
                <a:latin typeface="Cambria"/>
                <a:cs typeface="Cambria"/>
              </a:rPr>
              <a:t>winding.</a:t>
            </a:r>
            <a:r>
              <a:rPr lang="en-US" sz="2000" spc="150" dirty="0">
                <a:latin typeface="Cambria"/>
                <a:cs typeface="Cambria"/>
              </a:rPr>
              <a:t> </a:t>
            </a:r>
            <a:r>
              <a:rPr lang="en-US" sz="2000" spc="35" dirty="0">
                <a:latin typeface="Cambria"/>
                <a:cs typeface="Cambria"/>
              </a:rPr>
              <a:t>The</a:t>
            </a:r>
            <a:r>
              <a:rPr lang="en-US" sz="2000" spc="150" dirty="0">
                <a:latin typeface="Cambria"/>
                <a:cs typeface="Cambria"/>
              </a:rPr>
              <a:t> </a:t>
            </a:r>
            <a:r>
              <a:rPr lang="en-US" sz="2000" spc="45" dirty="0">
                <a:latin typeface="Cambria"/>
                <a:cs typeface="Cambria"/>
              </a:rPr>
              <a:t>primary</a:t>
            </a:r>
            <a:r>
              <a:rPr lang="en-US" sz="2000" spc="160" dirty="0">
                <a:latin typeface="Cambria"/>
                <a:cs typeface="Cambria"/>
              </a:rPr>
              <a:t> </a:t>
            </a:r>
            <a:r>
              <a:rPr lang="en-US" sz="2000" spc="5" dirty="0">
                <a:latin typeface="Cambria"/>
                <a:cs typeface="Cambria"/>
              </a:rPr>
              <a:t>is</a:t>
            </a:r>
            <a:r>
              <a:rPr lang="en-US" sz="2000" spc="150" dirty="0">
                <a:latin typeface="Cambria"/>
                <a:cs typeface="Cambria"/>
              </a:rPr>
              <a:t> </a:t>
            </a:r>
            <a:r>
              <a:rPr lang="en-US" sz="2000" spc="25" dirty="0">
                <a:latin typeface="Cambria"/>
                <a:cs typeface="Cambria"/>
              </a:rPr>
              <a:t>connected</a:t>
            </a:r>
            <a:r>
              <a:rPr lang="en-US" sz="2000" spc="145" dirty="0">
                <a:latin typeface="Cambria"/>
                <a:cs typeface="Cambria"/>
              </a:rPr>
              <a:t> </a:t>
            </a:r>
            <a:r>
              <a:rPr lang="en-US" sz="2000" dirty="0">
                <a:latin typeface="Cambria"/>
                <a:cs typeface="Cambria"/>
              </a:rPr>
              <a:t>to</a:t>
            </a:r>
            <a:r>
              <a:rPr lang="en-US" sz="2000" spc="160" dirty="0">
                <a:latin typeface="Cambria"/>
                <a:cs typeface="Cambria"/>
              </a:rPr>
              <a:t> </a:t>
            </a:r>
            <a:r>
              <a:rPr lang="en-US" sz="2000" spc="5" dirty="0">
                <a:latin typeface="Cambria"/>
                <a:cs typeface="Cambria"/>
              </a:rPr>
              <a:t>the</a:t>
            </a:r>
            <a:r>
              <a:rPr lang="en-US" sz="2000" spc="150" dirty="0">
                <a:latin typeface="Cambria"/>
                <a:cs typeface="Cambria"/>
              </a:rPr>
              <a:t> </a:t>
            </a:r>
            <a:r>
              <a:rPr lang="en-US" sz="2000" spc="30" dirty="0">
                <a:latin typeface="Cambria"/>
                <a:cs typeface="Cambria"/>
              </a:rPr>
              <a:t>secondary</a:t>
            </a:r>
            <a:r>
              <a:rPr lang="en-US" sz="2000" spc="160" dirty="0">
                <a:latin typeface="Cambria"/>
                <a:cs typeface="Cambria"/>
              </a:rPr>
              <a:t> </a:t>
            </a:r>
            <a:r>
              <a:rPr lang="en-US" sz="2000" spc="50" dirty="0">
                <a:latin typeface="Cambria"/>
                <a:cs typeface="Cambria"/>
              </a:rPr>
              <a:t>of</a:t>
            </a:r>
            <a:r>
              <a:rPr lang="en-US" sz="2000" spc="165" dirty="0">
                <a:latin typeface="Cambria"/>
                <a:cs typeface="Cambria"/>
              </a:rPr>
              <a:t> </a:t>
            </a:r>
            <a:r>
              <a:rPr lang="en-US" sz="2000" spc="25" dirty="0">
                <a:latin typeface="Cambria"/>
                <a:cs typeface="Cambria"/>
              </a:rPr>
              <a:t>a</a:t>
            </a:r>
            <a:endParaRPr lang="en-US" sz="2000" dirty="0">
              <a:latin typeface="Cambria"/>
              <a:cs typeface="Cambria"/>
            </a:endParaRPr>
          </a:p>
          <a:p>
            <a:pPr marL="355600" algn="just">
              <a:lnSpc>
                <a:spcPct val="100000"/>
              </a:lnSpc>
            </a:pPr>
            <a:r>
              <a:rPr lang="en-US" sz="2000" spc="155" dirty="0">
                <a:latin typeface="Cambria"/>
                <a:cs typeface="Cambria"/>
              </a:rPr>
              <a:t>C.T.</a:t>
            </a:r>
            <a:r>
              <a:rPr lang="en-US" sz="2000" spc="55" dirty="0">
                <a:latin typeface="Cambria"/>
                <a:cs typeface="Cambria"/>
              </a:rPr>
              <a:t> </a:t>
            </a:r>
            <a:r>
              <a:rPr lang="en-US" sz="2000" spc="40" dirty="0">
                <a:latin typeface="Cambria"/>
                <a:cs typeface="Cambria"/>
              </a:rPr>
              <a:t>in</a:t>
            </a:r>
            <a:r>
              <a:rPr lang="en-US" sz="2000" spc="75" dirty="0">
                <a:latin typeface="Cambria"/>
                <a:cs typeface="Cambria"/>
              </a:rPr>
              <a:t> </a:t>
            </a:r>
            <a:r>
              <a:rPr lang="en-US" sz="2000" dirty="0">
                <a:latin typeface="Cambria"/>
                <a:cs typeface="Cambria"/>
              </a:rPr>
              <a:t>the</a:t>
            </a:r>
            <a:r>
              <a:rPr lang="en-US" sz="2000" spc="85" dirty="0">
                <a:latin typeface="Cambria"/>
                <a:cs typeface="Cambria"/>
              </a:rPr>
              <a:t> </a:t>
            </a:r>
            <a:r>
              <a:rPr lang="en-US" sz="2000" spc="25" dirty="0">
                <a:latin typeface="Cambria"/>
                <a:cs typeface="Cambria"/>
              </a:rPr>
              <a:t>line</a:t>
            </a:r>
            <a:r>
              <a:rPr lang="en-US" sz="2000" spc="85" dirty="0">
                <a:latin typeface="Cambria"/>
                <a:cs typeface="Cambria"/>
              </a:rPr>
              <a:t> </a:t>
            </a:r>
            <a:r>
              <a:rPr lang="en-US" sz="2000" dirty="0">
                <a:latin typeface="Cambria"/>
                <a:cs typeface="Cambria"/>
              </a:rPr>
              <a:t>to</a:t>
            </a:r>
            <a:r>
              <a:rPr lang="en-US" sz="2000" spc="80" dirty="0">
                <a:latin typeface="Cambria"/>
                <a:cs typeface="Cambria"/>
              </a:rPr>
              <a:t> </a:t>
            </a:r>
            <a:r>
              <a:rPr lang="en-US" sz="2000" spc="-5" dirty="0">
                <a:latin typeface="Cambria"/>
                <a:cs typeface="Cambria"/>
              </a:rPr>
              <a:t>be</a:t>
            </a:r>
            <a:r>
              <a:rPr lang="en-US" sz="2000" spc="65" dirty="0">
                <a:latin typeface="Cambria"/>
                <a:cs typeface="Cambria"/>
              </a:rPr>
              <a:t> </a:t>
            </a:r>
            <a:r>
              <a:rPr lang="en-US" sz="2000" spc="10" dirty="0">
                <a:latin typeface="Cambria"/>
                <a:cs typeface="Cambria"/>
              </a:rPr>
              <a:t>protected</a:t>
            </a:r>
            <a:r>
              <a:rPr lang="en-US" sz="2000" spc="80" dirty="0">
                <a:latin typeface="Cambria"/>
                <a:cs typeface="Cambria"/>
              </a:rPr>
              <a:t> </a:t>
            </a:r>
            <a:r>
              <a:rPr lang="en-US" sz="2000" spc="70" dirty="0">
                <a:latin typeface="Cambria"/>
                <a:cs typeface="Cambria"/>
              </a:rPr>
              <a:t>and</a:t>
            </a:r>
            <a:r>
              <a:rPr lang="en-US" sz="2000" spc="65" dirty="0">
                <a:latin typeface="Cambria"/>
                <a:cs typeface="Cambria"/>
              </a:rPr>
              <a:t> </a:t>
            </a:r>
            <a:r>
              <a:rPr lang="en-US" sz="2000" spc="5" dirty="0">
                <a:latin typeface="Cambria"/>
                <a:cs typeface="Cambria"/>
              </a:rPr>
              <a:t>is</a:t>
            </a:r>
            <a:r>
              <a:rPr lang="en-US" sz="2000" spc="70" dirty="0">
                <a:latin typeface="Cambria"/>
                <a:cs typeface="Cambria"/>
              </a:rPr>
              <a:t> </a:t>
            </a:r>
            <a:r>
              <a:rPr lang="en-US" sz="2000" spc="50" dirty="0">
                <a:latin typeface="Cambria"/>
                <a:cs typeface="Cambria"/>
              </a:rPr>
              <a:t>tapped</a:t>
            </a:r>
            <a:r>
              <a:rPr lang="en-US" sz="2000" spc="70" dirty="0">
                <a:latin typeface="Cambria"/>
                <a:cs typeface="Cambria"/>
              </a:rPr>
              <a:t> </a:t>
            </a:r>
            <a:r>
              <a:rPr lang="en-US" sz="2000" spc="-5" dirty="0">
                <a:latin typeface="Cambria"/>
                <a:cs typeface="Cambria"/>
              </a:rPr>
              <a:t>at</a:t>
            </a:r>
            <a:r>
              <a:rPr lang="en-US" sz="2000" spc="85" dirty="0">
                <a:latin typeface="Cambria"/>
                <a:cs typeface="Cambria"/>
              </a:rPr>
              <a:t> </a:t>
            </a:r>
            <a:r>
              <a:rPr lang="en-US" sz="2000" spc="25" dirty="0">
                <a:latin typeface="Cambria"/>
                <a:cs typeface="Cambria"/>
              </a:rPr>
              <a:t>intervals.</a:t>
            </a:r>
            <a:endParaRPr lang="en-US" sz="2000" dirty="0">
              <a:latin typeface="Cambria"/>
              <a:cs typeface="Cambria"/>
            </a:endParaRPr>
          </a:p>
          <a:p>
            <a:pPr marL="355600" marR="5080" indent="-342900" algn="just">
              <a:lnSpc>
                <a:spcPct val="100000"/>
              </a:lnSpc>
              <a:spcBef>
                <a:spcPts val="575"/>
              </a:spcBef>
              <a:buFont typeface="Arial MT"/>
              <a:buChar char="•"/>
              <a:tabLst>
                <a:tab pos="355600" algn="l"/>
              </a:tabLst>
            </a:pPr>
            <a:r>
              <a:rPr lang="en-US" sz="2000" spc="30" dirty="0">
                <a:latin typeface="Cambria"/>
                <a:cs typeface="Cambria"/>
              </a:rPr>
              <a:t>The secondary </a:t>
            </a:r>
            <a:r>
              <a:rPr lang="en-US" sz="2000" spc="85" dirty="0">
                <a:latin typeface="Cambria"/>
                <a:cs typeface="Cambria"/>
              </a:rPr>
              <a:t>winding </a:t>
            </a:r>
            <a:r>
              <a:rPr lang="en-US" sz="2000" spc="5" dirty="0">
                <a:latin typeface="Cambria"/>
                <a:cs typeface="Cambria"/>
              </a:rPr>
              <a:t>is </a:t>
            </a:r>
            <a:r>
              <a:rPr lang="en-US" sz="2000" spc="40" dirty="0">
                <a:latin typeface="Cambria"/>
                <a:cs typeface="Cambria"/>
              </a:rPr>
              <a:t>energized </a:t>
            </a:r>
            <a:r>
              <a:rPr lang="en-US" sz="2000" spc="65" dirty="0">
                <a:latin typeface="Cambria"/>
                <a:cs typeface="Cambria"/>
              </a:rPr>
              <a:t>by </a:t>
            </a:r>
            <a:r>
              <a:rPr lang="en-US" sz="2000" spc="45" dirty="0">
                <a:latin typeface="Cambria"/>
                <a:cs typeface="Cambria"/>
              </a:rPr>
              <a:t>induction </a:t>
            </a:r>
            <a:r>
              <a:rPr lang="en-US" sz="2000" spc="50" dirty="0">
                <a:latin typeface="Cambria"/>
                <a:cs typeface="Cambria"/>
              </a:rPr>
              <a:t>from </a:t>
            </a:r>
            <a:r>
              <a:rPr lang="en-US" sz="2000" spc="55" dirty="0">
                <a:latin typeface="Cambria"/>
                <a:cs typeface="Cambria"/>
              </a:rPr>
              <a:t> </a:t>
            </a:r>
            <a:r>
              <a:rPr lang="en-US" sz="2000" spc="45" dirty="0">
                <a:latin typeface="Cambria"/>
                <a:cs typeface="Cambria"/>
              </a:rPr>
              <a:t>primary </a:t>
            </a:r>
            <a:r>
              <a:rPr lang="en-US" sz="2000" spc="75" dirty="0">
                <a:latin typeface="Cambria"/>
                <a:cs typeface="Cambria"/>
              </a:rPr>
              <a:t>and </a:t>
            </a:r>
            <a:r>
              <a:rPr lang="en-US" sz="2000" spc="5" dirty="0">
                <a:latin typeface="Cambria"/>
                <a:cs typeface="Cambria"/>
              </a:rPr>
              <a:t>is </a:t>
            </a:r>
            <a:r>
              <a:rPr lang="en-US" sz="2000" spc="20" dirty="0">
                <a:latin typeface="Cambria"/>
                <a:cs typeface="Cambria"/>
              </a:rPr>
              <a:t>connected </a:t>
            </a:r>
            <a:r>
              <a:rPr lang="en-US" sz="2000" spc="45" dirty="0">
                <a:latin typeface="Cambria"/>
                <a:cs typeface="Cambria"/>
              </a:rPr>
              <a:t>in </a:t>
            </a:r>
            <a:r>
              <a:rPr lang="en-US" sz="2000" spc="-15" dirty="0">
                <a:latin typeface="Cambria"/>
                <a:cs typeface="Cambria"/>
              </a:rPr>
              <a:t>series </a:t>
            </a:r>
            <a:r>
              <a:rPr lang="en-US" sz="2000" spc="50" dirty="0">
                <a:latin typeface="Cambria"/>
                <a:cs typeface="Cambria"/>
              </a:rPr>
              <a:t>with </a:t>
            </a:r>
            <a:r>
              <a:rPr lang="en-US" sz="2000" spc="5" dirty="0">
                <a:latin typeface="Cambria"/>
                <a:cs typeface="Cambria"/>
              </a:rPr>
              <a:t>the </a:t>
            </a:r>
            <a:r>
              <a:rPr lang="en-US" sz="2000" spc="80" dirty="0">
                <a:latin typeface="Cambria"/>
                <a:cs typeface="Cambria"/>
              </a:rPr>
              <a:t>winding </a:t>
            </a:r>
            <a:r>
              <a:rPr lang="en-US" sz="2000" spc="50" dirty="0">
                <a:latin typeface="Cambria"/>
                <a:cs typeface="Cambria"/>
              </a:rPr>
              <a:t>on </a:t>
            </a:r>
            <a:r>
              <a:rPr lang="en-US" sz="2000" spc="55" dirty="0">
                <a:latin typeface="Cambria"/>
                <a:cs typeface="Cambria"/>
              </a:rPr>
              <a:t> </a:t>
            </a:r>
            <a:r>
              <a:rPr lang="en-US" sz="2000" dirty="0">
                <a:latin typeface="Cambria"/>
                <a:cs typeface="Cambria"/>
              </a:rPr>
              <a:t>the </a:t>
            </a:r>
            <a:r>
              <a:rPr lang="en-US" sz="2000" spc="30" dirty="0">
                <a:latin typeface="Cambria"/>
                <a:cs typeface="Cambria"/>
              </a:rPr>
              <a:t>lower </a:t>
            </a:r>
            <a:r>
              <a:rPr lang="en-US" sz="2000" spc="55" dirty="0">
                <a:latin typeface="Cambria"/>
                <a:cs typeface="Cambria"/>
              </a:rPr>
              <a:t>magnet. </a:t>
            </a:r>
            <a:r>
              <a:rPr lang="en-US" sz="2000" spc="35" dirty="0">
                <a:latin typeface="Cambria"/>
                <a:cs typeface="Cambria"/>
              </a:rPr>
              <a:t>The </a:t>
            </a:r>
            <a:r>
              <a:rPr lang="en-US" sz="2000" b="1" spc="-15" dirty="0">
                <a:latin typeface="Cambria"/>
                <a:cs typeface="Cambria"/>
              </a:rPr>
              <a:t>controlling </a:t>
            </a:r>
            <a:r>
              <a:rPr lang="en-US" sz="2000" b="1" spc="-50" dirty="0">
                <a:latin typeface="Cambria"/>
                <a:cs typeface="Cambria"/>
              </a:rPr>
              <a:t>torque </a:t>
            </a:r>
            <a:r>
              <a:rPr lang="en-US" sz="2000" spc="10" dirty="0">
                <a:latin typeface="Cambria"/>
                <a:cs typeface="Cambria"/>
              </a:rPr>
              <a:t>is </a:t>
            </a:r>
            <a:r>
              <a:rPr lang="en-US" sz="2000" spc="60" dirty="0">
                <a:latin typeface="Cambria"/>
                <a:cs typeface="Cambria"/>
              </a:rPr>
              <a:t>provided </a:t>
            </a:r>
            <a:r>
              <a:rPr lang="en-US" sz="2000" spc="65" dirty="0">
                <a:latin typeface="Cambria"/>
                <a:cs typeface="Cambria"/>
              </a:rPr>
              <a:t>by </a:t>
            </a:r>
            <a:r>
              <a:rPr lang="en-US" sz="2000" spc="70" dirty="0">
                <a:latin typeface="Cambria"/>
                <a:cs typeface="Cambria"/>
              </a:rPr>
              <a:t> </a:t>
            </a:r>
            <a:r>
              <a:rPr lang="en-US" sz="2000" spc="25" dirty="0">
                <a:latin typeface="Cambria"/>
                <a:cs typeface="Cambria"/>
              </a:rPr>
              <a:t>a</a:t>
            </a:r>
            <a:r>
              <a:rPr lang="en-US" sz="2000" spc="50" dirty="0">
                <a:latin typeface="Cambria"/>
                <a:cs typeface="Cambria"/>
              </a:rPr>
              <a:t> </a:t>
            </a:r>
            <a:r>
              <a:rPr lang="en-US" sz="2000" b="1" spc="-30" dirty="0">
                <a:latin typeface="Cambria"/>
                <a:cs typeface="Cambria"/>
              </a:rPr>
              <a:t>spiral</a:t>
            </a:r>
            <a:r>
              <a:rPr lang="en-US" sz="2000" b="1" spc="60" dirty="0">
                <a:latin typeface="Cambria"/>
                <a:cs typeface="Cambria"/>
              </a:rPr>
              <a:t> </a:t>
            </a:r>
            <a:r>
              <a:rPr lang="en-US" sz="2000" b="1" spc="5" dirty="0">
                <a:latin typeface="Cambria"/>
                <a:cs typeface="Cambria"/>
              </a:rPr>
              <a:t>spring</a:t>
            </a:r>
            <a:r>
              <a:rPr lang="en-US" sz="2000" spc="5" dirty="0">
                <a:latin typeface="Cambria"/>
                <a:cs typeface="Cambria"/>
              </a:rPr>
              <a:t>.</a:t>
            </a:r>
            <a:endParaRPr lang="en-US" sz="2000" dirty="0">
              <a:latin typeface="Cambria"/>
              <a:cs typeface="Cambria"/>
            </a:endParaRPr>
          </a:p>
          <a:p>
            <a:pPr marL="355600" marR="5715" indent="-342900" algn="just">
              <a:lnSpc>
                <a:spcPct val="100000"/>
              </a:lnSpc>
              <a:spcBef>
                <a:spcPts val="575"/>
              </a:spcBef>
              <a:buFont typeface="Arial MT"/>
              <a:buChar char="•"/>
              <a:tabLst>
                <a:tab pos="355600" algn="l"/>
              </a:tabLst>
            </a:pPr>
            <a:r>
              <a:rPr lang="en-US" sz="2000" spc="30" dirty="0">
                <a:latin typeface="Cambria"/>
                <a:cs typeface="Cambria"/>
              </a:rPr>
              <a:t>The </a:t>
            </a:r>
            <a:r>
              <a:rPr lang="en-US" sz="2000" spc="45" dirty="0">
                <a:latin typeface="Cambria"/>
                <a:cs typeface="Cambria"/>
              </a:rPr>
              <a:t>spindle </a:t>
            </a:r>
            <a:r>
              <a:rPr lang="en-US" sz="2000" spc="50" dirty="0">
                <a:latin typeface="Cambria"/>
                <a:cs typeface="Cambria"/>
              </a:rPr>
              <a:t>of </a:t>
            </a:r>
            <a:r>
              <a:rPr lang="en-US" sz="2000" spc="5" dirty="0">
                <a:latin typeface="Cambria"/>
                <a:cs typeface="Cambria"/>
              </a:rPr>
              <a:t>the </a:t>
            </a:r>
            <a:r>
              <a:rPr lang="en-US" sz="2000" spc="40" dirty="0">
                <a:latin typeface="Cambria"/>
                <a:cs typeface="Cambria"/>
              </a:rPr>
              <a:t>disc </a:t>
            </a:r>
            <a:r>
              <a:rPr lang="en-US" sz="2000" spc="-10" dirty="0">
                <a:latin typeface="Cambria"/>
                <a:cs typeface="Cambria"/>
              </a:rPr>
              <a:t>carries </a:t>
            </a:r>
            <a:r>
              <a:rPr lang="en-US" sz="2000" spc="25" dirty="0">
                <a:latin typeface="Cambria"/>
                <a:cs typeface="Cambria"/>
              </a:rPr>
              <a:t>a </a:t>
            </a:r>
            <a:r>
              <a:rPr lang="en-US" sz="2000" spc="90" dirty="0">
                <a:latin typeface="Cambria"/>
                <a:cs typeface="Cambria"/>
              </a:rPr>
              <a:t>moving </a:t>
            </a:r>
            <a:r>
              <a:rPr lang="en-US" sz="2000" spc="5" dirty="0">
                <a:latin typeface="Cambria"/>
                <a:cs typeface="Cambria"/>
              </a:rPr>
              <a:t>contact </a:t>
            </a:r>
            <a:r>
              <a:rPr lang="en-US" sz="2000" spc="65" dirty="0">
                <a:latin typeface="Cambria"/>
                <a:cs typeface="Cambria"/>
              </a:rPr>
              <a:t>which </a:t>
            </a:r>
            <a:r>
              <a:rPr lang="en-US" sz="2000" spc="70" dirty="0">
                <a:latin typeface="Cambria"/>
                <a:cs typeface="Cambria"/>
              </a:rPr>
              <a:t> </a:t>
            </a:r>
            <a:r>
              <a:rPr lang="en-US" sz="2000" spc="30" dirty="0">
                <a:latin typeface="Cambria"/>
                <a:cs typeface="Cambria"/>
              </a:rPr>
              <a:t>bridges</a:t>
            </a:r>
            <a:r>
              <a:rPr lang="en-US" sz="2000" spc="50" dirty="0">
                <a:latin typeface="Cambria"/>
                <a:cs typeface="Cambria"/>
              </a:rPr>
              <a:t> </a:t>
            </a:r>
            <a:r>
              <a:rPr lang="en-US" sz="2000" spc="45" dirty="0">
                <a:latin typeface="Cambria"/>
                <a:cs typeface="Cambria"/>
              </a:rPr>
              <a:t>two</a:t>
            </a:r>
            <a:r>
              <a:rPr lang="en-US" sz="2000" spc="85" dirty="0">
                <a:latin typeface="Cambria"/>
                <a:cs typeface="Cambria"/>
              </a:rPr>
              <a:t> </a:t>
            </a:r>
            <a:r>
              <a:rPr lang="en-US" sz="2000" spc="55" dirty="0">
                <a:latin typeface="Cambria"/>
                <a:cs typeface="Cambria"/>
              </a:rPr>
              <a:t>fixed</a:t>
            </a:r>
            <a:r>
              <a:rPr lang="en-US" sz="2000" spc="65" dirty="0">
                <a:latin typeface="Cambria"/>
                <a:cs typeface="Cambria"/>
              </a:rPr>
              <a:t> </a:t>
            </a:r>
            <a:r>
              <a:rPr lang="en-US" sz="2000" dirty="0">
                <a:latin typeface="Cambria"/>
                <a:cs typeface="Cambria"/>
              </a:rPr>
              <a:t>contacts</a:t>
            </a:r>
            <a:r>
              <a:rPr lang="en-US" sz="2000" spc="90" dirty="0">
                <a:latin typeface="Cambria"/>
                <a:cs typeface="Cambria"/>
              </a:rPr>
              <a:t> </a:t>
            </a:r>
            <a:r>
              <a:rPr lang="en-US" sz="2000" spc="5" dirty="0">
                <a:latin typeface="Cambria"/>
                <a:cs typeface="Cambria"/>
              </a:rPr>
              <a:t>(connected</a:t>
            </a:r>
            <a:r>
              <a:rPr lang="en-US" sz="2000" spc="70" dirty="0">
                <a:latin typeface="Cambria"/>
                <a:cs typeface="Cambria"/>
              </a:rPr>
              <a:t> </a:t>
            </a:r>
            <a:r>
              <a:rPr lang="en-US" sz="2000" dirty="0">
                <a:latin typeface="Cambria"/>
                <a:cs typeface="Cambria"/>
              </a:rPr>
              <a:t>to</a:t>
            </a:r>
            <a:r>
              <a:rPr lang="en-US" sz="2000" spc="80" dirty="0">
                <a:latin typeface="Cambria"/>
                <a:cs typeface="Cambria"/>
              </a:rPr>
              <a:t> </a:t>
            </a:r>
            <a:r>
              <a:rPr lang="en-US" sz="2000" spc="10" dirty="0">
                <a:latin typeface="Cambria"/>
                <a:cs typeface="Cambria"/>
              </a:rPr>
              <a:t>trip</a:t>
            </a:r>
            <a:r>
              <a:rPr lang="en-US" sz="2000" spc="85" dirty="0">
                <a:latin typeface="Cambria"/>
                <a:cs typeface="Cambria"/>
              </a:rPr>
              <a:t> </a:t>
            </a:r>
            <a:r>
              <a:rPr lang="en-US" sz="2000" spc="10" dirty="0">
                <a:latin typeface="Cambria"/>
                <a:cs typeface="Cambria"/>
              </a:rPr>
              <a:t>circuit).</a:t>
            </a:r>
            <a:endParaRPr lang="en-US" sz="2000" dirty="0">
              <a:latin typeface="Cambria"/>
              <a:cs typeface="Cambria"/>
            </a:endParaRPr>
          </a:p>
          <a:p>
            <a:pPr marL="429895" indent="-417830" algn="just">
              <a:lnSpc>
                <a:spcPct val="100000"/>
              </a:lnSpc>
              <a:spcBef>
                <a:spcPts val="575"/>
              </a:spcBef>
              <a:buFont typeface="Arial MT"/>
              <a:buChar char="•"/>
              <a:tabLst>
                <a:tab pos="430530" algn="l"/>
              </a:tabLst>
            </a:pPr>
            <a:r>
              <a:rPr lang="en-US" sz="2000" spc="30" dirty="0">
                <a:latin typeface="Cambria"/>
                <a:cs typeface="Cambria"/>
              </a:rPr>
              <a:t>This</a:t>
            </a:r>
            <a:r>
              <a:rPr lang="en-US" sz="2000" spc="70" dirty="0">
                <a:latin typeface="Cambria"/>
                <a:cs typeface="Cambria"/>
              </a:rPr>
              <a:t> </a:t>
            </a:r>
            <a:r>
              <a:rPr lang="en-US" sz="2000" spc="45" dirty="0">
                <a:latin typeface="Cambria"/>
                <a:cs typeface="Cambria"/>
              </a:rPr>
              <a:t>angle</a:t>
            </a:r>
            <a:r>
              <a:rPr lang="en-US" sz="2000" spc="95" dirty="0">
                <a:latin typeface="Cambria"/>
                <a:cs typeface="Cambria"/>
              </a:rPr>
              <a:t> </a:t>
            </a:r>
            <a:r>
              <a:rPr lang="en-US" sz="2000" spc="30" dirty="0">
                <a:latin typeface="Cambria"/>
                <a:cs typeface="Cambria"/>
              </a:rPr>
              <a:t>can</a:t>
            </a:r>
            <a:r>
              <a:rPr lang="en-US" sz="2000" spc="65" dirty="0">
                <a:latin typeface="Cambria"/>
                <a:cs typeface="Cambria"/>
              </a:rPr>
              <a:t> </a:t>
            </a:r>
            <a:r>
              <a:rPr lang="en-US" sz="2000" spc="-5" dirty="0">
                <a:latin typeface="Cambria"/>
                <a:cs typeface="Cambria"/>
              </a:rPr>
              <a:t>be</a:t>
            </a:r>
            <a:r>
              <a:rPr lang="en-US" sz="2000" spc="60" dirty="0">
                <a:latin typeface="Cambria"/>
                <a:cs typeface="Cambria"/>
              </a:rPr>
              <a:t> </a:t>
            </a:r>
            <a:r>
              <a:rPr lang="en-US" sz="2000" spc="30" dirty="0">
                <a:latin typeface="Cambria"/>
                <a:cs typeface="Cambria"/>
              </a:rPr>
              <a:t>adjusted</a:t>
            </a:r>
            <a:r>
              <a:rPr lang="en-US" sz="2000" spc="55" dirty="0">
                <a:latin typeface="Cambria"/>
                <a:cs typeface="Cambria"/>
              </a:rPr>
              <a:t> </a:t>
            </a:r>
            <a:r>
              <a:rPr lang="en-US" sz="2000" dirty="0">
                <a:latin typeface="Cambria"/>
                <a:cs typeface="Cambria"/>
              </a:rPr>
              <a:t>to</a:t>
            </a:r>
            <a:r>
              <a:rPr lang="en-US" sz="2000" spc="80" dirty="0">
                <a:latin typeface="Cambria"/>
                <a:cs typeface="Cambria"/>
              </a:rPr>
              <a:t> </a:t>
            </a:r>
            <a:r>
              <a:rPr lang="en-US" sz="2000" spc="60" dirty="0">
                <a:latin typeface="Cambria"/>
                <a:cs typeface="Cambria"/>
              </a:rPr>
              <a:t>value</a:t>
            </a:r>
            <a:r>
              <a:rPr lang="en-US" sz="2000" spc="75" dirty="0">
                <a:latin typeface="Cambria"/>
                <a:cs typeface="Cambria"/>
              </a:rPr>
              <a:t> </a:t>
            </a:r>
            <a:r>
              <a:rPr lang="en-US" sz="2000" spc="15" dirty="0">
                <a:latin typeface="Cambria"/>
                <a:cs typeface="Cambria"/>
              </a:rPr>
              <a:t>between</a:t>
            </a:r>
            <a:r>
              <a:rPr lang="en-US" sz="2000" spc="65" dirty="0">
                <a:latin typeface="Cambria"/>
                <a:cs typeface="Cambria"/>
              </a:rPr>
              <a:t> </a:t>
            </a:r>
            <a:r>
              <a:rPr lang="en-US" sz="2000" b="1" spc="-85" dirty="0">
                <a:solidFill>
                  <a:srgbClr val="C00000"/>
                </a:solidFill>
                <a:latin typeface="Cambria"/>
                <a:cs typeface="Cambria"/>
              </a:rPr>
              <a:t>0°</a:t>
            </a:r>
            <a:r>
              <a:rPr lang="en-US" sz="2000" b="1" spc="70" dirty="0">
                <a:solidFill>
                  <a:srgbClr val="C00000"/>
                </a:solidFill>
                <a:latin typeface="Cambria"/>
                <a:cs typeface="Cambria"/>
              </a:rPr>
              <a:t> </a:t>
            </a:r>
            <a:r>
              <a:rPr lang="en-US" sz="2000" b="1" spc="-55" dirty="0">
                <a:solidFill>
                  <a:srgbClr val="C00000"/>
                </a:solidFill>
                <a:latin typeface="Cambria"/>
                <a:cs typeface="Cambria"/>
              </a:rPr>
              <a:t>to</a:t>
            </a:r>
            <a:r>
              <a:rPr lang="en-US" sz="2000" b="1" spc="65" dirty="0">
                <a:solidFill>
                  <a:srgbClr val="C00000"/>
                </a:solidFill>
                <a:latin typeface="Cambria"/>
                <a:cs typeface="Cambria"/>
              </a:rPr>
              <a:t> </a:t>
            </a:r>
            <a:r>
              <a:rPr lang="en-US" sz="2000" b="1" spc="-155" dirty="0">
                <a:solidFill>
                  <a:srgbClr val="C00000"/>
                </a:solidFill>
                <a:latin typeface="Cambria"/>
                <a:cs typeface="Cambria"/>
              </a:rPr>
              <a:t>360°</a:t>
            </a:r>
            <a:endParaRPr lang="en-US" sz="2000" dirty="0">
              <a:latin typeface="Cambria"/>
              <a:cs typeface="Cambria"/>
            </a:endParaRPr>
          </a:p>
          <a:p>
            <a:pPr marL="355600" indent="-342265">
              <a:lnSpc>
                <a:spcPct val="100000"/>
              </a:lnSpc>
              <a:spcBef>
                <a:spcPts val="675"/>
              </a:spcBef>
              <a:buFont typeface="Arial MT"/>
              <a:buChar char="•"/>
              <a:tabLst>
                <a:tab pos="354965" algn="l"/>
                <a:tab pos="355600" algn="l"/>
              </a:tabLst>
            </a:pPr>
            <a:endParaRPr lang="en-IN" dirty="0"/>
          </a:p>
        </p:txBody>
      </p:sp>
      <p:sp>
        <p:nvSpPr>
          <p:cNvPr id="7" name="TextBox 6">
            <a:extLst>
              <a:ext uri="{FF2B5EF4-FFF2-40B4-BE49-F238E27FC236}">
                <a16:creationId xmlns:a16="http://schemas.microsoft.com/office/drawing/2014/main" id="{0959E71B-0CA8-4BA6-9EF9-C95742C5B0C1}"/>
              </a:ext>
            </a:extLst>
          </p:cNvPr>
          <p:cNvSpPr txBox="1"/>
          <p:nvPr/>
        </p:nvSpPr>
        <p:spPr>
          <a:xfrm>
            <a:off x="1168300" y="901100"/>
            <a:ext cx="7744879" cy="707886"/>
          </a:xfrm>
          <a:prstGeom prst="rect">
            <a:avLst/>
          </a:prstGeom>
          <a:noFill/>
        </p:spPr>
        <p:txBody>
          <a:bodyPr wrap="square">
            <a:spAutoFit/>
          </a:bodyPr>
          <a:lstStyle/>
          <a:p>
            <a:pPr marL="1036319" marR="1025525" indent="-2540">
              <a:lnSpc>
                <a:spcPct val="100000"/>
              </a:lnSpc>
              <a:spcBef>
                <a:spcPts val="100"/>
              </a:spcBef>
            </a:pPr>
            <a:r>
              <a:rPr lang="en-IN" sz="4000" b="1" spc="110" dirty="0">
                <a:solidFill>
                  <a:srgbClr val="000000"/>
                </a:solidFill>
                <a:latin typeface="Cambria"/>
                <a:cs typeface="Cambria"/>
              </a:rPr>
              <a:t>Constructional Details</a:t>
            </a:r>
            <a:endParaRPr lang="en-IN" sz="4000" b="1" dirty="0"/>
          </a:p>
        </p:txBody>
      </p:sp>
      <p:pic>
        <p:nvPicPr>
          <p:cNvPr id="6" name="Picture 5">
            <a:extLst>
              <a:ext uri="{FF2B5EF4-FFF2-40B4-BE49-F238E27FC236}">
                <a16:creationId xmlns:a16="http://schemas.microsoft.com/office/drawing/2014/main" id="{6A5C1DAF-3A57-4595-B2ED-2B9A527C43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5075417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58630"/>
          </a:xfrm>
        </p:spPr>
        <p:txBody>
          <a:bodyPr>
            <a:normAutofit fontScale="90000"/>
          </a:bodyPr>
          <a:lstStyle/>
          <a:p>
            <a:br>
              <a:rPr lang="en-IN" sz="3200" dirty="0"/>
            </a:br>
            <a:br>
              <a:rPr lang="en-IN" dirty="0"/>
            </a:br>
            <a:endParaRPr lang="en-IN"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54</a:t>
            </a:fld>
            <a:endParaRPr lang="en-IN"/>
          </a:p>
        </p:txBody>
      </p:sp>
      <p:sp>
        <p:nvSpPr>
          <p:cNvPr id="8" name="TextBox 7">
            <a:extLst>
              <a:ext uri="{FF2B5EF4-FFF2-40B4-BE49-F238E27FC236}">
                <a16:creationId xmlns:a16="http://schemas.microsoft.com/office/drawing/2014/main" id="{0C376D6B-1A37-4E95-ABC9-607611EB747E}"/>
              </a:ext>
            </a:extLst>
          </p:cNvPr>
          <p:cNvSpPr txBox="1"/>
          <p:nvPr/>
        </p:nvSpPr>
        <p:spPr>
          <a:xfrm>
            <a:off x="1200706" y="973870"/>
            <a:ext cx="6165540" cy="646331"/>
          </a:xfrm>
          <a:prstGeom prst="rect">
            <a:avLst/>
          </a:prstGeom>
          <a:noFill/>
        </p:spPr>
        <p:txBody>
          <a:bodyPr wrap="square">
            <a:spAutoFit/>
          </a:bodyPr>
          <a:lstStyle/>
          <a:p>
            <a:r>
              <a:rPr lang="en-IN" sz="3600" spc="-10" dirty="0">
                <a:latin typeface="Cambria"/>
                <a:cs typeface="Cambria"/>
              </a:rPr>
              <a:t>Operation(overcurrent relay)</a:t>
            </a:r>
            <a:endParaRPr lang="en-IN" sz="3600" dirty="0"/>
          </a:p>
        </p:txBody>
      </p:sp>
      <p:sp>
        <p:nvSpPr>
          <p:cNvPr id="10" name="TextBox 9">
            <a:extLst>
              <a:ext uri="{FF2B5EF4-FFF2-40B4-BE49-F238E27FC236}">
                <a16:creationId xmlns:a16="http://schemas.microsoft.com/office/drawing/2014/main" id="{0F59CDC1-C382-4582-919F-868E2B2F339F}"/>
              </a:ext>
            </a:extLst>
          </p:cNvPr>
          <p:cNvSpPr txBox="1"/>
          <p:nvPr/>
        </p:nvSpPr>
        <p:spPr>
          <a:xfrm>
            <a:off x="1200706" y="1845564"/>
            <a:ext cx="8779108" cy="3293209"/>
          </a:xfrm>
          <a:prstGeom prst="rect">
            <a:avLst/>
          </a:prstGeom>
          <a:noFill/>
        </p:spPr>
        <p:txBody>
          <a:bodyPr wrap="square">
            <a:spAutoFit/>
          </a:bodyPr>
          <a:lstStyle/>
          <a:p>
            <a:pPr marL="355600" marR="5080" indent="-342900">
              <a:lnSpc>
                <a:spcPct val="100000"/>
              </a:lnSpc>
              <a:spcBef>
                <a:spcPts val="100"/>
              </a:spcBef>
              <a:buFont typeface="Arial MT"/>
              <a:buChar char="•"/>
              <a:tabLst>
                <a:tab pos="926465" algn="l"/>
                <a:tab pos="927100" algn="l"/>
              </a:tabLst>
            </a:pPr>
            <a:r>
              <a:rPr lang="en-US" sz="1800" spc="30" dirty="0">
                <a:latin typeface="Cambria"/>
                <a:cs typeface="Cambria"/>
              </a:rPr>
              <a:t>The</a:t>
            </a:r>
            <a:r>
              <a:rPr lang="en-US" sz="1800" spc="60" dirty="0">
                <a:latin typeface="Cambria"/>
                <a:cs typeface="Cambria"/>
              </a:rPr>
              <a:t> </a:t>
            </a:r>
            <a:r>
              <a:rPr lang="en-US" sz="1800" spc="65" dirty="0">
                <a:latin typeface="Cambria"/>
                <a:cs typeface="Cambria"/>
              </a:rPr>
              <a:t>driving</a:t>
            </a:r>
            <a:r>
              <a:rPr lang="en-US" sz="1800" spc="95" dirty="0">
                <a:latin typeface="Cambria"/>
                <a:cs typeface="Cambria"/>
              </a:rPr>
              <a:t> </a:t>
            </a:r>
            <a:r>
              <a:rPr lang="en-US" sz="1800" spc="10" dirty="0">
                <a:latin typeface="Cambria"/>
                <a:cs typeface="Cambria"/>
              </a:rPr>
              <a:t>torque</a:t>
            </a:r>
            <a:r>
              <a:rPr lang="en-US" sz="1800" spc="85" dirty="0">
                <a:latin typeface="Cambria"/>
                <a:cs typeface="Cambria"/>
              </a:rPr>
              <a:t> </a:t>
            </a:r>
            <a:r>
              <a:rPr lang="en-US" sz="1800" spc="40" dirty="0">
                <a:latin typeface="Cambria"/>
                <a:cs typeface="Cambria"/>
              </a:rPr>
              <a:t>on</a:t>
            </a:r>
            <a:r>
              <a:rPr lang="en-US" sz="1800" spc="80" dirty="0">
                <a:latin typeface="Cambria"/>
                <a:cs typeface="Cambria"/>
              </a:rPr>
              <a:t> </a:t>
            </a:r>
            <a:r>
              <a:rPr lang="en-US" sz="1800" dirty="0">
                <a:latin typeface="Cambria"/>
                <a:cs typeface="Cambria"/>
              </a:rPr>
              <a:t>the</a:t>
            </a:r>
            <a:r>
              <a:rPr lang="en-US" sz="1800" spc="90" dirty="0">
                <a:latin typeface="Cambria"/>
                <a:cs typeface="Cambria"/>
              </a:rPr>
              <a:t> </a:t>
            </a:r>
            <a:r>
              <a:rPr lang="en-US" sz="1800" spc="70" dirty="0" err="1">
                <a:latin typeface="Cambria"/>
                <a:cs typeface="Cambria"/>
              </a:rPr>
              <a:t>aluminium</a:t>
            </a:r>
            <a:r>
              <a:rPr lang="en-US" sz="1800" spc="100" dirty="0">
                <a:latin typeface="Cambria"/>
                <a:cs typeface="Cambria"/>
              </a:rPr>
              <a:t> </a:t>
            </a:r>
            <a:r>
              <a:rPr lang="en-US" sz="1800" spc="35" dirty="0">
                <a:latin typeface="Cambria"/>
                <a:cs typeface="Cambria"/>
              </a:rPr>
              <a:t>disc</a:t>
            </a:r>
            <a:r>
              <a:rPr lang="en-US" sz="1800" spc="65" dirty="0">
                <a:latin typeface="Cambria"/>
                <a:cs typeface="Cambria"/>
              </a:rPr>
              <a:t> </a:t>
            </a:r>
            <a:r>
              <a:rPr lang="en-US" sz="1800" spc="5" dirty="0">
                <a:latin typeface="Cambria"/>
                <a:cs typeface="Cambria"/>
              </a:rPr>
              <a:t>is</a:t>
            </a:r>
            <a:r>
              <a:rPr lang="en-US" sz="1800" spc="60" dirty="0">
                <a:latin typeface="Cambria"/>
                <a:cs typeface="Cambria"/>
              </a:rPr>
              <a:t> </a:t>
            </a:r>
            <a:r>
              <a:rPr lang="en-US" sz="1800" spc="-20" dirty="0">
                <a:latin typeface="Cambria"/>
                <a:cs typeface="Cambria"/>
              </a:rPr>
              <a:t>set</a:t>
            </a:r>
            <a:r>
              <a:rPr lang="en-US" sz="1800" spc="60" dirty="0">
                <a:latin typeface="Cambria"/>
                <a:cs typeface="Cambria"/>
              </a:rPr>
              <a:t> </a:t>
            </a:r>
            <a:r>
              <a:rPr lang="en-US" sz="1800" spc="110" dirty="0">
                <a:latin typeface="Cambria"/>
                <a:cs typeface="Cambria"/>
              </a:rPr>
              <a:t>up </a:t>
            </a:r>
            <a:r>
              <a:rPr lang="en-US" sz="1800" spc="114" dirty="0">
                <a:latin typeface="Cambria"/>
                <a:cs typeface="Cambria"/>
              </a:rPr>
              <a:t> </a:t>
            </a:r>
            <a:r>
              <a:rPr lang="en-US" sz="1800" spc="75" dirty="0">
                <a:latin typeface="Cambria"/>
                <a:cs typeface="Cambria"/>
              </a:rPr>
              <a:t>due</a:t>
            </a:r>
            <a:r>
              <a:rPr lang="en-US" sz="1800" spc="60" dirty="0">
                <a:latin typeface="Cambria"/>
                <a:cs typeface="Cambria"/>
              </a:rPr>
              <a:t> </a:t>
            </a:r>
            <a:r>
              <a:rPr lang="en-US" sz="1800" dirty="0">
                <a:latin typeface="Cambria"/>
                <a:cs typeface="Cambria"/>
              </a:rPr>
              <a:t>to</a:t>
            </a:r>
            <a:r>
              <a:rPr lang="en-US" sz="1800" spc="85" dirty="0">
                <a:latin typeface="Cambria"/>
                <a:cs typeface="Cambria"/>
              </a:rPr>
              <a:t> </a:t>
            </a:r>
            <a:r>
              <a:rPr lang="en-US" sz="1800" dirty="0">
                <a:latin typeface="Cambria"/>
                <a:cs typeface="Cambria"/>
              </a:rPr>
              <a:t>the</a:t>
            </a:r>
            <a:r>
              <a:rPr lang="en-US" sz="1800" spc="85" dirty="0">
                <a:latin typeface="Cambria"/>
                <a:cs typeface="Cambria"/>
              </a:rPr>
              <a:t> </a:t>
            </a:r>
            <a:r>
              <a:rPr lang="en-US" sz="1800" spc="45" dirty="0">
                <a:latin typeface="Cambria"/>
                <a:cs typeface="Cambria"/>
              </a:rPr>
              <a:t>induction</a:t>
            </a:r>
            <a:r>
              <a:rPr lang="en-US" sz="1800" spc="95" dirty="0">
                <a:latin typeface="Cambria"/>
                <a:cs typeface="Cambria"/>
              </a:rPr>
              <a:t> </a:t>
            </a:r>
            <a:r>
              <a:rPr lang="en-US" sz="1800" spc="35" dirty="0">
                <a:latin typeface="Cambria"/>
                <a:cs typeface="Cambria"/>
              </a:rPr>
              <a:t>principle.</a:t>
            </a:r>
            <a:r>
              <a:rPr lang="en-US" sz="1800" spc="85" dirty="0">
                <a:latin typeface="Cambria"/>
                <a:cs typeface="Cambria"/>
              </a:rPr>
              <a:t> </a:t>
            </a:r>
            <a:r>
              <a:rPr lang="en-US" sz="1800" spc="30" dirty="0">
                <a:latin typeface="Cambria"/>
                <a:cs typeface="Cambria"/>
              </a:rPr>
              <a:t>This</a:t>
            </a:r>
            <a:r>
              <a:rPr lang="en-US" sz="1800" spc="85" dirty="0">
                <a:latin typeface="Cambria"/>
                <a:cs typeface="Cambria"/>
              </a:rPr>
              <a:t> </a:t>
            </a:r>
            <a:r>
              <a:rPr lang="en-US" sz="1800" spc="10" dirty="0">
                <a:latin typeface="Cambria"/>
                <a:cs typeface="Cambria"/>
              </a:rPr>
              <a:t>torque</a:t>
            </a:r>
            <a:r>
              <a:rPr lang="en-US" sz="1800" spc="90" dirty="0">
                <a:latin typeface="Cambria"/>
                <a:cs typeface="Cambria"/>
              </a:rPr>
              <a:t> </a:t>
            </a:r>
            <a:r>
              <a:rPr lang="en-US" sz="1800" spc="5" dirty="0">
                <a:latin typeface="Cambria"/>
                <a:cs typeface="Cambria"/>
              </a:rPr>
              <a:t>is</a:t>
            </a:r>
            <a:r>
              <a:rPr lang="en-US" sz="1800" spc="90" dirty="0">
                <a:latin typeface="Cambria"/>
                <a:cs typeface="Cambria"/>
              </a:rPr>
              <a:t> </a:t>
            </a:r>
            <a:r>
              <a:rPr lang="en-US" sz="1800" spc="50" dirty="0">
                <a:latin typeface="Cambria"/>
                <a:cs typeface="Cambria"/>
              </a:rPr>
              <a:t>opposed</a:t>
            </a:r>
            <a:r>
              <a:rPr lang="en-US" sz="1800" spc="55" dirty="0">
                <a:latin typeface="Cambria"/>
                <a:cs typeface="Cambria"/>
              </a:rPr>
              <a:t> </a:t>
            </a:r>
            <a:r>
              <a:rPr lang="en-US" sz="1800" spc="65" dirty="0">
                <a:latin typeface="Cambria"/>
                <a:cs typeface="Cambria"/>
              </a:rPr>
              <a:t>by </a:t>
            </a:r>
            <a:r>
              <a:rPr lang="en-US" sz="1800" spc="-509" dirty="0">
                <a:latin typeface="Cambria"/>
                <a:cs typeface="Cambria"/>
              </a:rPr>
              <a:t> </a:t>
            </a:r>
            <a:r>
              <a:rPr lang="en-US" sz="1800" dirty="0">
                <a:latin typeface="Cambria"/>
                <a:cs typeface="Cambria"/>
              </a:rPr>
              <a:t>the</a:t>
            </a:r>
            <a:r>
              <a:rPr lang="en-US" sz="1800" spc="65" dirty="0">
                <a:latin typeface="Cambria"/>
                <a:cs typeface="Cambria"/>
              </a:rPr>
              <a:t> </a:t>
            </a:r>
            <a:r>
              <a:rPr lang="en-US" sz="1800" b="1" spc="-40" dirty="0">
                <a:latin typeface="Cambria"/>
                <a:cs typeface="Cambria"/>
              </a:rPr>
              <a:t>restraining</a:t>
            </a:r>
            <a:r>
              <a:rPr lang="en-US" sz="1800" b="1" spc="55" dirty="0">
                <a:latin typeface="Cambria"/>
                <a:cs typeface="Cambria"/>
              </a:rPr>
              <a:t> </a:t>
            </a:r>
            <a:r>
              <a:rPr lang="en-US" sz="1800" b="1" spc="-50" dirty="0">
                <a:latin typeface="Cambria"/>
                <a:cs typeface="Cambria"/>
              </a:rPr>
              <a:t>torque</a:t>
            </a:r>
            <a:r>
              <a:rPr lang="en-US" sz="1800" b="1" spc="70" dirty="0">
                <a:latin typeface="Cambria"/>
                <a:cs typeface="Cambria"/>
              </a:rPr>
              <a:t> </a:t>
            </a:r>
            <a:r>
              <a:rPr lang="en-US" sz="1800" spc="60" dirty="0">
                <a:latin typeface="Cambria"/>
                <a:cs typeface="Cambria"/>
              </a:rPr>
              <a:t>provided</a:t>
            </a:r>
            <a:r>
              <a:rPr lang="en-US" sz="1800" spc="65" dirty="0">
                <a:latin typeface="Cambria"/>
                <a:cs typeface="Cambria"/>
              </a:rPr>
              <a:t> by </a:t>
            </a:r>
            <a:r>
              <a:rPr lang="en-US" sz="1800" dirty="0">
                <a:latin typeface="Cambria"/>
                <a:cs typeface="Cambria"/>
              </a:rPr>
              <a:t>the</a:t>
            </a:r>
            <a:r>
              <a:rPr lang="en-US" sz="1800" spc="85" dirty="0">
                <a:latin typeface="Cambria"/>
                <a:cs typeface="Cambria"/>
              </a:rPr>
              <a:t> </a:t>
            </a:r>
            <a:r>
              <a:rPr lang="en-US" sz="1800" spc="50" dirty="0">
                <a:latin typeface="Cambria"/>
                <a:cs typeface="Cambria"/>
              </a:rPr>
              <a:t>spring.</a:t>
            </a:r>
            <a:endParaRPr lang="en-US" sz="1800" dirty="0">
              <a:latin typeface="Cambria"/>
              <a:cs typeface="Cambria"/>
            </a:endParaRPr>
          </a:p>
          <a:p>
            <a:pPr marL="355600" marR="423545" indent="-342900">
              <a:lnSpc>
                <a:spcPct val="100000"/>
              </a:lnSpc>
              <a:spcBef>
                <a:spcPts val="575"/>
              </a:spcBef>
              <a:buFont typeface="Arial MT"/>
              <a:buChar char="•"/>
              <a:tabLst>
                <a:tab pos="926465" algn="l"/>
                <a:tab pos="927100" algn="l"/>
              </a:tabLst>
            </a:pPr>
            <a:r>
              <a:rPr lang="en-US" dirty="0"/>
              <a:t>	</a:t>
            </a:r>
            <a:r>
              <a:rPr lang="en-US" sz="1800" spc="85" dirty="0">
                <a:latin typeface="Cambria"/>
                <a:cs typeface="Cambria"/>
              </a:rPr>
              <a:t>Under</a:t>
            </a:r>
            <a:r>
              <a:rPr lang="en-US" sz="1800" spc="50" dirty="0">
                <a:latin typeface="Cambria"/>
                <a:cs typeface="Cambria"/>
              </a:rPr>
              <a:t> </a:t>
            </a:r>
            <a:r>
              <a:rPr lang="en-US" sz="1800" b="1" spc="-40" dirty="0">
                <a:solidFill>
                  <a:srgbClr val="C00000"/>
                </a:solidFill>
                <a:latin typeface="Cambria"/>
                <a:cs typeface="Cambria"/>
              </a:rPr>
              <a:t>normal</a:t>
            </a:r>
            <a:r>
              <a:rPr lang="en-US" sz="1800" b="1" spc="70" dirty="0">
                <a:solidFill>
                  <a:srgbClr val="C00000"/>
                </a:solidFill>
                <a:latin typeface="Cambria"/>
                <a:cs typeface="Cambria"/>
              </a:rPr>
              <a:t> </a:t>
            </a:r>
            <a:r>
              <a:rPr lang="en-US" sz="1800" spc="30" dirty="0">
                <a:latin typeface="Cambria"/>
                <a:cs typeface="Cambria"/>
              </a:rPr>
              <a:t>operating</a:t>
            </a:r>
            <a:r>
              <a:rPr lang="en-US" sz="1800" spc="90" dirty="0">
                <a:latin typeface="Cambria"/>
                <a:cs typeface="Cambria"/>
              </a:rPr>
              <a:t> </a:t>
            </a:r>
            <a:r>
              <a:rPr lang="en-US" sz="1800" spc="35" dirty="0">
                <a:latin typeface="Cambria"/>
                <a:cs typeface="Cambria"/>
              </a:rPr>
              <a:t>conditions,</a:t>
            </a:r>
            <a:r>
              <a:rPr lang="en-US" sz="1800" spc="90" dirty="0">
                <a:latin typeface="Cambria"/>
                <a:cs typeface="Cambria"/>
              </a:rPr>
              <a:t> </a:t>
            </a:r>
            <a:r>
              <a:rPr lang="en-US" sz="1800" spc="15" dirty="0">
                <a:latin typeface="Cambria"/>
                <a:cs typeface="Cambria"/>
              </a:rPr>
              <a:t>restraining </a:t>
            </a:r>
            <a:r>
              <a:rPr lang="en-US" sz="1800" spc="20" dirty="0">
                <a:latin typeface="Cambria"/>
                <a:cs typeface="Cambria"/>
              </a:rPr>
              <a:t> </a:t>
            </a:r>
            <a:r>
              <a:rPr lang="en-US" sz="1800" spc="10" dirty="0">
                <a:latin typeface="Cambria"/>
                <a:cs typeface="Cambria"/>
              </a:rPr>
              <a:t>torque</a:t>
            </a:r>
            <a:r>
              <a:rPr lang="en-US" sz="1800" spc="70" dirty="0">
                <a:latin typeface="Cambria"/>
                <a:cs typeface="Cambria"/>
              </a:rPr>
              <a:t> </a:t>
            </a:r>
            <a:r>
              <a:rPr lang="en-US" sz="1800" spc="5" dirty="0">
                <a:latin typeface="Cambria"/>
                <a:cs typeface="Cambria"/>
              </a:rPr>
              <a:t>is</a:t>
            </a:r>
            <a:r>
              <a:rPr lang="en-US" sz="1800" spc="75" dirty="0">
                <a:latin typeface="Cambria"/>
                <a:cs typeface="Cambria"/>
              </a:rPr>
              <a:t> </a:t>
            </a:r>
            <a:r>
              <a:rPr lang="en-US" sz="1800" b="1" spc="-85" dirty="0">
                <a:solidFill>
                  <a:srgbClr val="C00000"/>
                </a:solidFill>
                <a:latin typeface="Cambria"/>
                <a:cs typeface="Cambria"/>
              </a:rPr>
              <a:t>greater</a:t>
            </a:r>
            <a:r>
              <a:rPr lang="en-US" sz="1800" b="1" spc="80" dirty="0">
                <a:solidFill>
                  <a:srgbClr val="C00000"/>
                </a:solidFill>
                <a:latin typeface="Cambria"/>
                <a:cs typeface="Cambria"/>
              </a:rPr>
              <a:t> </a:t>
            </a:r>
            <a:r>
              <a:rPr lang="en-US" sz="1800" spc="25" dirty="0">
                <a:latin typeface="Cambria"/>
                <a:cs typeface="Cambria"/>
              </a:rPr>
              <a:t>than</a:t>
            </a:r>
            <a:r>
              <a:rPr lang="en-US" sz="1800" spc="95" dirty="0">
                <a:latin typeface="Cambria"/>
                <a:cs typeface="Cambria"/>
              </a:rPr>
              <a:t> </a:t>
            </a:r>
            <a:r>
              <a:rPr lang="en-US" sz="1800" dirty="0">
                <a:latin typeface="Cambria"/>
                <a:cs typeface="Cambria"/>
              </a:rPr>
              <a:t>the</a:t>
            </a:r>
            <a:r>
              <a:rPr lang="en-US" sz="1800" spc="95" dirty="0">
                <a:latin typeface="Cambria"/>
                <a:cs typeface="Cambria"/>
              </a:rPr>
              <a:t> </a:t>
            </a:r>
            <a:r>
              <a:rPr lang="en-US" sz="1800" spc="65" dirty="0">
                <a:latin typeface="Cambria"/>
                <a:cs typeface="Cambria"/>
              </a:rPr>
              <a:t>driving</a:t>
            </a:r>
            <a:r>
              <a:rPr lang="en-US" sz="1800" spc="85" dirty="0">
                <a:latin typeface="Cambria"/>
                <a:cs typeface="Cambria"/>
              </a:rPr>
              <a:t> </a:t>
            </a:r>
            <a:r>
              <a:rPr lang="en-US" sz="1800" spc="10" dirty="0">
                <a:latin typeface="Cambria"/>
                <a:cs typeface="Cambria"/>
              </a:rPr>
              <a:t>torque</a:t>
            </a:r>
            <a:r>
              <a:rPr lang="en-US" sz="1800" spc="90" dirty="0">
                <a:latin typeface="Cambria"/>
                <a:cs typeface="Cambria"/>
              </a:rPr>
              <a:t> </a:t>
            </a:r>
            <a:r>
              <a:rPr lang="en-US" sz="1800" spc="55" dirty="0">
                <a:latin typeface="Cambria"/>
                <a:cs typeface="Cambria"/>
              </a:rPr>
              <a:t>produced</a:t>
            </a:r>
            <a:r>
              <a:rPr lang="en-US" sz="1800" spc="60" dirty="0">
                <a:latin typeface="Cambria"/>
                <a:cs typeface="Cambria"/>
              </a:rPr>
              <a:t> </a:t>
            </a:r>
            <a:r>
              <a:rPr lang="en-US" sz="1800" spc="65" dirty="0">
                <a:latin typeface="Cambria"/>
                <a:cs typeface="Cambria"/>
              </a:rPr>
              <a:t>by </a:t>
            </a:r>
            <a:r>
              <a:rPr lang="en-US" sz="1800" spc="-515" dirty="0">
                <a:latin typeface="Cambria"/>
                <a:cs typeface="Cambria"/>
              </a:rPr>
              <a:t> </a:t>
            </a:r>
            <a:r>
              <a:rPr lang="en-US" sz="1800" dirty="0">
                <a:latin typeface="Cambria"/>
                <a:cs typeface="Cambria"/>
              </a:rPr>
              <a:t>the</a:t>
            </a:r>
            <a:r>
              <a:rPr lang="en-US" sz="1800" spc="85" dirty="0">
                <a:latin typeface="Cambria"/>
                <a:cs typeface="Cambria"/>
              </a:rPr>
              <a:t> </a:t>
            </a:r>
            <a:r>
              <a:rPr lang="en-US" sz="1800" spc="20" dirty="0">
                <a:latin typeface="Cambria"/>
                <a:cs typeface="Cambria"/>
              </a:rPr>
              <a:t>relay</a:t>
            </a:r>
            <a:r>
              <a:rPr lang="en-US" sz="1800" spc="80" dirty="0">
                <a:latin typeface="Cambria"/>
                <a:cs typeface="Cambria"/>
              </a:rPr>
              <a:t> </a:t>
            </a:r>
            <a:r>
              <a:rPr lang="en-US" sz="1800" spc="25" dirty="0">
                <a:latin typeface="Cambria"/>
                <a:cs typeface="Cambria"/>
              </a:rPr>
              <a:t>coil</a:t>
            </a:r>
            <a:r>
              <a:rPr lang="en-US" sz="1800" spc="85" dirty="0">
                <a:latin typeface="Cambria"/>
                <a:cs typeface="Cambria"/>
              </a:rPr>
              <a:t> </a:t>
            </a:r>
            <a:r>
              <a:rPr lang="en-US" sz="1800" spc="15" dirty="0">
                <a:latin typeface="Cambria"/>
                <a:cs typeface="Cambria"/>
              </a:rPr>
              <a:t>current.</a:t>
            </a:r>
            <a:r>
              <a:rPr lang="en-US" sz="1800" spc="80" dirty="0">
                <a:latin typeface="Cambria"/>
                <a:cs typeface="Cambria"/>
              </a:rPr>
              <a:t> </a:t>
            </a:r>
            <a:r>
              <a:rPr lang="en-US" sz="1800" spc="15" dirty="0">
                <a:latin typeface="Cambria"/>
                <a:cs typeface="Cambria"/>
              </a:rPr>
              <a:t>Therefore,</a:t>
            </a:r>
            <a:r>
              <a:rPr lang="en-US" sz="1800" spc="85" dirty="0">
                <a:latin typeface="Cambria"/>
                <a:cs typeface="Cambria"/>
              </a:rPr>
              <a:t> </a:t>
            </a:r>
            <a:r>
              <a:rPr lang="en-US" sz="1800" dirty="0">
                <a:latin typeface="Cambria"/>
                <a:cs typeface="Cambria"/>
              </a:rPr>
              <a:t>the</a:t>
            </a:r>
            <a:r>
              <a:rPr lang="en-US" sz="1800" spc="85" dirty="0">
                <a:latin typeface="Cambria"/>
                <a:cs typeface="Cambria"/>
              </a:rPr>
              <a:t> </a:t>
            </a:r>
            <a:r>
              <a:rPr lang="en-US" sz="1800" spc="70" dirty="0" err="1">
                <a:latin typeface="Cambria"/>
                <a:cs typeface="Cambria"/>
              </a:rPr>
              <a:t>aluminium</a:t>
            </a:r>
            <a:r>
              <a:rPr lang="en-US" sz="1800" spc="85" dirty="0">
                <a:latin typeface="Cambria"/>
                <a:cs typeface="Cambria"/>
              </a:rPr>
              <a:t> </a:t>
            </a:r>
            <a:r>
              <a:rPr lang="en-US" sz="1800" b="1" spc="-5" dirty="0">
                <a:latin typeface="Cambria"/>
                <a:cs typeface="Cambria"/>
              </a:rPr>
              <a:t>disc </a:t>
            </a:r>
            <a:r>
              <a:rPr lang="en-US" sz="1800" b="1" dirty="0">
                <a:latin typeface="Cambria"/>
                <a:cs typeface="Cambria"/>
              </a:rPr>
              <a:t> </a:t>
            </a:r>
            <a:r>
              <a:rPr lang="en-US" sz="1800" spc="20" dirty="0">
                <a:latin typeface="Cambria"/>
                <a:cs typeface="Cambria"/>
              </a:rPr>
              <a:t>remains</a:t>
            </a:r>
            <a:r>
              <a:rPr lang="en-US" sz="1800" spc="55" dirty="0">
                <a:latin typeface="Cambria"/>
                <a:cs typeface="Cambria"/>
              </a:rPr>
              <a:t> </a:t>
            </a:r>
            <a:r>
              <a:rPr lang="en-US" sz="1800" b="1" spc="-35" dirty="0">
                <a:solidFill>
                  <a:srgbClr val="C00000"/>
                </a:solidFill>
                <a:latin typeface="Cambria"/>
                <a:cs typeface="Cambria"/>
              </a:rPr>
              <a:t>stationary</a:t>
            </a:r>
            <a:r>
              <a:rPr lang="en-US" sz="1800" spc="-35" dirty="0">
                <a:latin typeface="Cambria"/>
                <a:cs typeface="Cambria"/>
              </a:rPr>
              <a:t>.</a:t>
            </a:r>
            <a:endParaRPr lang="en-US" sz="1800" dirty="0">
              <a:latin typeface="Cambria"/>
              <a:cs typeface="Cambria"/>
            </a:endParaRPr>
          </a:p>
          <a:p>
            <a:pPr marL="354965" marR="152400" indent="571500">
              <a:lnSpc>
                <a:spcPct val="100000"/>
              </a:lnSpc>
              <a:spcBef>
                <a:spcPts val="575"/>
              </a:spcBef>
            </a:pPr>
            <a:r>
              <a:rPr lang="en-US" sz="1800" spc="45" dirty="0">
                <a:latin typeface="Cambria"/>
                <a:cs typeface="Cambria"/>
              </a:rPr>
              <a:t>If</a:t>
            </a:r>
            <a:r>
              <a:rPr lang="en-US" sz="1800" spc="60" dirty="0">
                <a:latin typeface="Cambria"/>
                <a:cs typeface="Cambria"/>
              </a:rPr>
              <a:t> </a:t>
            </a:r>
            <a:r>
              <a:rPr lang="en-US" sz="1800" dirty="0">
                <a:latin typeface="Cambria"/>
                <a:cs typeface="Cambria"/>
              </a:rPr>
              <a:t>the</a:t>
            </a:r>
            <a:r>
              <a:rPr lang="en-US" sz="1800" spc="85" dirty="0">
                <a:latin typeface="Cambria"/>
                <a:cs typeface="Cambria"/>
              </a:rPr>
              <a:t> </a:t>
            </a:r>
            <a:r>
              <a:rPr lang="en-US" sz="1800" b="1" spc="-75" dirty="0">
                <a:latin typeface="Cambria"/>
                <a:cs typeface="Cambria"/>
              </a:rPr>
              <a:t>current</a:t>
            </a:r>
            <a:r>
              <a:rPr lang="en-US" sz="1800" b="1" spc="75" dirty="0">
                <a:latin typeface="Cambria"/>
                <a:cs typeface="Cambria"/>
              </a:rPr>
              <a:t> </a:t>
            </a:r>
            <a:r>
              <a:rPr lang="en-US" sz="1800" spc="40" dirty="0">
                <a:latin typeface="Cambria"/>
                <a:cs typeface="Cambria"/>
              </a:rPr>
              <a:t>in</a:t>
            </a:r>
            <a:r>
              <a:rPr lang="en-US" sz="1800" spc="75" dirty="0">
                <a:latin typeface="Cambria"/>
                <a:cs typeface="Cambria"/>
              </a:rPr>
              <a:t> </a:t>
            </a:r>
            <a:r>
              <a:rPr lang="en-US" sz="1800" dirty="0">
                <a:latin typeface="Cambria"/>
                <a:cs typeface="Cambria"/>
              </a:rPr>
              <a:t>the</a:t>
            </a:r>
            <a:r>
              <a:rPr lang="en-US" sz="1800" spc="85" dirty="0">
                <a:latin typeface="Cambria"/>
                <a:cs typeface="Cambria"/>
              </a:rPr>
              <a:t> </a:t>
            </a:r>
            <a:r>
              <a:rPr lang="en-US" sz="1800" spc="10" dirty="0">
                <a:latin typeface="Cambria"/>
                <a:cs typeface="Cambria"/>
              </a:rPr>
              <a:t>protected</a:t>
            </a:r>
            <a:r>
              <a:rPr lang="en-US" sz="1800" spc="85" dirty="0">
                <a:latin typeface="Cambria"/>
                <a:cs typeface="Cambria"/>
              </a:rPr>
              <a:t> </a:t>
            </a:r>
            <a:r>
              <a:rPr lang="en-US" sz="1800" spc="15" dirty="0">
                <a:latin typeface="Cambria"/>
                <a:cs typeface="Cambria"/>
              </a:rPr>
              <a:t>circuit</a:t>
            </a:r>
            <a:r>
              <a:rPr lang="en-US" sz="1800" spc="65" dirty="0">
                <a:latin typeface="Cambria"/>
                <a:cs typeface="Cambria"/>
              </a:rPr>
              <a:t> </a:t>
            </a:r>
            <a:r>
              <a:rPr lang="en-US" sz="1800" b="1" spc="-55" dirty="0">
                <a:solidFill>
                  <a:srgbClr val="C00000"/>
                </a:solidFill>
                <a:latin typeface="Cambria"/>
                <a:cs typeface="Cambria"/>
              </a:rPr>
              <a:t>exceeds</a:t>
            </a:r>
            <a:r>
              <a:rPr lang="en-US" sz="1800" b="1" spc="60" dirty="0">
                <a:solidFill>
                  <a:srgbClr val="C00000"/>
                </a:solidFill>
                <a:latin typeface="Cambria"/>
                <a:cs typeface="Cambria"/>
              </a:rPr>
              <a:t> </a:t>
            </a:r>
            <a:r>
              <a:rPr lang="en-US" sz="1800" dirty="0">
                <a:latin typeface="Cambria"/>
                <a:cs typeface="Cambria"/>
              </a:rPr>
              <a:t>the </a:t>
            </a:r>
            <a:r>
              <a:rPr lang="en-US" sz="1800" spc="5" dirty="0">
                <a:latin typeface="Cambria"/>
                <a:cs typeface="Cambria"/>
              </a:rPr>
              <a:t> </a:t>
            </a:r>
            <a:r>
              <a:rPr lang="en-US" sz="1800" spc="-5" dirty="0">
                <a:latin typeface="Cambria"/>
                <a:cs typeface="Cambria"/>
              </a:rPr>
              <a:t>pre-set</a:t>
            </a:r>
            <a:r>
              <a:rPr lang="en-US" sz="1800" spc="40" dirty="0">
                <a:latin typeface="Cambria"/>
                <a:cs typeface="Cambria"/>
              </a:rPr>
              <a:t> </a:t>
            </a:r>
            <a:r>
              <a:rPr lang="en-US" sz="1800" spc="70" dirty="0">
                <a:latin typeface="Cambria"/>
                <a:cs typeface="Cambria"/>
              </a:rPr>
              <a:t>value,</a:t>
            </a:r>
            <a:r>
              <a:rPr lang="en-US" sz="1800" spc="45" dirty="0">
                <a:latin typeface="Cambria"/>
                <a:cs typeface="Cambria"/>
              </a:rPr>
              <a:t> </a:t>
            </a:r>
            <a:r>
              <a:rPr lang="en-US" sz="1800" spc="10" dirty="0">
                <a:latin typeface="Cambria"/>
                <a:cs typeface="Cambria"/>
              </a:rPr>
              <a:t>the</a:t>
            </a:r>
            <a:r>
              <a:rPr lang="en-US" sz="1800" spc="80" dirty="0">
                <a:latin typeface="Cambria"/>
                <a:cs typeface="Cambria"/>
              </a:rPr>
              <a:t> </a:t>
            </a:r>
            <a:r>
              <a:rPr lang="en-US" sz="1800" b="1" spc="10" dirty="0">
                <a:latin typeface="Cambria"/>
                <a:cs typeface="Cambria"/>
              </a:rPr>
              <a:t>driving</a:t>
            </a:r>
            <a:r>
              <a:rPr lang="en-US" sz="1800" b="1" spc="65" dirty="0">
                <a:latin typeface="Cambria"/>
                <a:cs typeface="Cambria"/>
              </a:rPr>
              <a:t> </a:t>
            </a:r>
            <a:r>
              <a:rPr lang="en-US" sz="1800" b="1" spc="-50" dirty="0">
                <a:latin typeface="Cambria"/>
                <a:cs typeface="Cambria"/>
              </a:rPr>
              <a:t>torque</a:t>
            </a:r>
            <a:r>
              <a:rPr lang="en-US" sz="1800" b="1" spc="65" dirty="0">
                <a:latin typeface="Cambria"/>
                <a:cs typeface="Cambria"/>
              </a:rPr>
              <a:t> </a:t>
            </a:r>
            <a:r>
              <a:rPr lang="en-US" sz="1800" spc="15" dirty="0">
                <a:latin typeface="Cambria"/>
                <a:cs typeface="Cambria"/>
              </a:rPr>
              <a:t>becomes</a:t>
            </a:r>
            <a:r>
              <a:rPr lang="en-US" sz="1800" spc="60" dirty="0">
                <a:latin typeface="Cambria"/>
                <a:cs typeface="Cambria"/>
              </a:rPr>
              <a:t> </a:t>
            </a:r>
            <a:r>
              <a:rPr lang="en-US" sz="1800" b="1" spc="-85" dirty="0">
                <a:solidFill>
                  <a:srgbClr val="C00000"/>
                </a:solidFill>
                <a:latin typeface="Cambria"/>
                <a:cs typeface="Cambria"/>
              </a:rPr>
              <a:t>greater</a:t>
            </a:r>
            <a:r>
              <a:rPr lang="en-US" sz="1800" b="1" spc="70" dirty="0">
                <a:solidFill>
                  <a:srgbClr val="C00000"/>
                </a:solidFill>
                <a:latin typeface="Cambria"/>
                <a:cs typeface="Cambria"/>
              </a:rPr>
              <a:t> </a:t>
            </a:r>
            <a:r>
              <a:rPr lang="en-US" sz="1800" spc="25" dirty="0">
                <a:latin typeface="Cambria"/>
                <a:cs typeface="Cambria"/>
              </a:rPr>
              <a:t>than </a:t>
            </a:r>
            <a:r>
              <a:rPr lang="en-US" sz="1800" spc="30" dirty="0">
                <a:latin typeface="Cambria"/>
                <a:cs typeface="Cambria"/>
              </a:rPr>
              <a:t> </a:t>
            </a:r>
            <a:r>
              <a:rPr lang="en-US" sz="1800" dirty="0">
                <a:latin typeface="Cambria"/>
                <a:cs typeface="Cambria"/>
              </a:rPr>
              <a:t>the</a:t>
            </a:r>
            <a:r>
              <a:rPr lang="en-US" sz="1800" spc="70" dirty="0">
                <a:latin typeface="Cambria"/>
                <a:cs typeface="Cambria"/>
              </a:rPr>
              <a:t> </a:t>
            </a:r>
            <a:r>
              <a:rPr lang="en-US" sz="1800" b="1" spc="-40" dirty="0">
                <a:latin typeface="Cambria"/>
                <a:cs typeface="Cambria"/>
              </a:rPr>
              <a:t>restraining</a:t>
            </a:r>
            <a:r>
              <a:rPr lang="en-US" sz="1800" b="1" spc="55" dirty="0">
                <a:latin typeface="Cambria"/>
                <a:cs typeface="Cambria"/>
              </a:rPr>
              <a:t> </a:t>
            </a:r>
            <a:r>
              <a:rPr lang="en-US" sz="1800" b="1" spc="-30" dirty="0">
                <a:latin typeface="Cambria"/>
                <a:cs typeface="Cambria"/>
              </a:rPr>
              <a:t>torque</a:t>
            </a:r>
            <a:r>
              <a:rPr lang="en-US" sz="1800" spc="-30" dirty="0">
                <a:latin typeface="Cambria"/>
                <a:cs typeface="Cambria"/>
              </a:rPr>
              <a:t>.</a:t>
            </a:r>
            <a:r>
              <a:rPr lang="en-US" sz="1800" spc="70" dirty="0">
                <a:latin typeface="Cambria"/>
                <a:cs typeface="Cambria"/>
              </a:rPr>
              <a:t> </a:t>
            </a:r>
            <a:r>
              <a:rPr lang="en-US" sz="1800" spc="60" dirty="0">
                <a:latin typeface="Cambria"/>
                <a:cs typeface="Cambria"/>
              </a:rPr>
              <a:t>Consequently,</a:t>
            </a:r>
            <a:r>
              <a:rPr lang="en-US" sz="1800" spc="90" dirty="0">
                <a:latin typeface="Cambria"/>
                <a:cs typeface="Cambria"/>
              </a:rPr>
              <a:t> </a:t>
            </a:r>
            <a:r>
              <a:rPr lang="en-US" sz="1800" dirty="0">
                <a:latin typeface="Cambria"/>
                <a:cs typeface="Cambria"/>
              </a:rPr>
              <a:t>the</a:t>
            </a:r>
            <a:r>
              <a:rPr lang="en-US" sz="1800" spc="90" dirty="0">
                <a:latin typeface="Cambria"/>
                <a:cs typeface="Cambria"/>
              </a:rPr>
              <a:t> </a:t>
            </a:r>
            <a:r>
              <a:rPr lang="en-US" sz="1800" spc="35" dirty="0">
                <a:latin typeface="Cambria"/>
                <a:cs typeface="Cambria"/>
              </a:rPr>
              <a:t>disc</a:t>
            </a:r>
            <a:r>
              <a:rPr lang="en-US" sz="1800" spc="70" dirty="0">
                <a:latin typeface="Cambria"/>
                <a:cs typeface="Cambria"/>
              </a:rPr>
              <a:t> </a:t>
            </a:r>
            <a:r>
              <a:rPr lang="en-US" sz="1800" spc="-15" dirty="0">
                <a:latin typeface="Cambria"/>
                <a:cs typeface="Cambria"/>
              </a:rPr>
              <a:t>rotates </a:t>
            </a:r>
            <a:r>
              <a:rPr lang="en-US" sz="1800" spc="-10" dirty="0">
                <a:latin typeface="Cambria"/>
                <a:cs typeface="Cambria"/>
              </a:rPr>
              <a:t> </a:t>
            </a:r>
            <a:r>
              <a:rPr lang="en-US" sz="1800" spc="70" dirty="0">
                <a:latin typeface="Cambria"/>
                <a:cs typeface="Cambria"/>
              </a:rPr>
              <a:t>and</a:t>
            </a:r>
            <a:r>
              <a:rPr lang="en-US" sz="1800" spc="80" dirty="0">
                <a:latin typeface="Cambria"/>
                <a:cs typeface="Cambria"/>
              </a:rPr>
              <a:t> </a:t>
            </a:r>
            <a:r>
              <a:rPr lang="en-US" sz="1800" dirty="0">
                <a:latin typeface="Cambria"/>
                <a:cs typeface="Cambria"/>
              </a:rPr>
              <a:t>the</a:t>
            </a:r>
            <a:r>
              <a:rPr lang="en-US" sz="1800" spc="90" dirty="0">
                <a:latin typeface="Cambria"/>
                <a:cs typeface="Cambria"/>
              </a:rPr>
              <a:t> </a:t>
            </a:r>
            <a:r>
              <a:rPr lang="en-US" sz="1800" spc="85" dirty="0">
                <a:latin typeface="Cambria"/>
                <a:cs typeface="Cambria"/>
              </a:rPr>
              <a:t>moving</a:t>
            </a:r>
            <a:r>
              <a:rPr lang="en-US" sz="1800" spc="80" dirty="0">
                <a:latin typeface="Cambria"/>
                <a:cs typeface="Cambria"/>
              </a:rPr>
              <a:t> </a:t>
            </a:r>
            <a:r>
              <a:rPr lang="en-US" sz="1800" spc="5" dirty="0">
                <a:latin typeface="Cambria"/>
                <a:cs typeface="Cambria"/>
              </a:rPr>
              <a:t>contact</a:t>
            </a:r>
            <a:r>
              <a:rPr lang="en-US" sz="1800" spc="85" dirty="0">
                <a:latin typeface="Cambria"/>
                <a:cs typeface="Cambria"/>
              </a:rPr>
              <a:t> </a:t>
            </a:r>
            <a:r>
              <a:rPr lang="en-US" sz="1800" spc="30" dirty="0">
                <a:latin typeface="Cambria"/>
                <a:cs typeface="Cambria"/>
              </a:rPr>
              <a:t>bridges</a:t>
            </a:r>
            <a:r>
              <a:rPr lang="en-US" sz="1800" spc="85" dirty="0">
                <a:latin typeface="Cambria"/>
                <a:cs typeface="Cambria"/>
              </a:rPr>
              <a:t> </a:t>
            </a:r>
            <a:r>
              <a:rPr lang="en-US" sz="1800" dirty="0">
                <a:latin typeface="Cambria"/>
                <a:cs typeface="Cambria"/>
              </a:rPr>
              <a:t>the</a:t>
            </a:r>
            <a:r>
              <a:rPr lang="en-US" sz="1800" spc="90" dirty="0">
                <a:latin typeface="Cambria"/>
                <a:cs typeface="Cambria"/>
              </a:rPr>
              <a:t> </a:t>
            </a:r>
            <a:r>
              <a:rPr lang="en-US" sz="1800" spc="55" dirty="0">
                <a:latin typeface="Cambria"/>
                <a:cs typeface="Cambria"/>
              </a:rPr>
              <a:t>fixed</a:t>
            </a:r>
            <a:r>
              <a:rPr lang="en-US" sz="1800" spc="80" dirty="0">
                <a:latin typeface="Cambria"/>
                <a:cs typeface="Cambria"/>
              </a:rPr>
              <a:t> </a:t>
            </a:r>
            <a:r>
              <a:rPr lang="en-US" sz="1800" dirty="0">
                <a:latin typeface="Cambria"/>
                <a:cs typeface="Cambria"/>
              </a:rPr>
              <a:t>contacts</a:t>
            </a:r>
            <a:r>
              <a:rPr lang="en-US" sz="1800" spc="90" dirty="0">
                <a:latin typeface="Cambria"/>
                <a:cs typeface="Cambria"/>
              </a:rPr>
              <a:t> </a:t>
            </a:r>
            <a:r>
              <a:rPr lang="en-US" sz="1800" spc="60" dirty="0">
                <a:latin typeface="Cambria"/>
                <a:cs typeface="Cambria"/>
              </a:rPr>
              <a:t>when </a:t>
            </a:r>
            <a:r>
              <a:rPr lang="en-US" sz="1800" spc="-515" dirty="0">
                <a:latin typeface="Cambria"/>
                <a:cs typeface="Cambria"/>
              </a:rPr>
              <a:t> </a:t>
            </a:r>
            <a:r>
              <a:rPr lang="en-US" sz="1800" dirty="0">
                <a:latin typeface="Cambria"/>
                <a:cs typeface="Cambria"/>
              </a:rPr>
              <a:t>the</a:t>
            </a:r>
            <a:r>
              <a:rPr lang="en-US" sz="1800" spc="65" dirty="0">
                <a:latin typeface="Cambria"/>
                <a:cs typeface="Cambria"/>
              </a:rPr>
              <a:t> </a:t>
            </a:r>
            <a:r>
              <a:rPr lang="en-US" sz="1800" b="1" spc="-5" dirty="0">
                <a:latin typeface="Cambria"/>
                <a:cs typeface="Cambria"/>
              </a:rPr>
              <a:t>disc</a:t>
            </a:r>
            <a:r>
              <a:rPr lang="en-US" sz="1800" b="1" spc="60" dirty="0">
                <a:latin typeface="Cambria"/>
                <a:cs typeface="Cambria"/>
              </a:rPr>
              <a:t> </a:t>
            </a:r>
            <a:r>
              <a:rPr lang="en-US" sz="1800" spc="25" dirty="0">
                <a:latin typeface="Cambria"/>
                <a:cs typeface="Cambria"/>
              </a:rPr>
              <a:t>has</a:t>
            </a:r>
            <a:r>
              <a:rPr lang="en-US" sz="1800" spc="75" dirty="0">
                <a:latin typeface="Cambria"/>
                <a:cs typeface="Cambria"/>
              </a:rPr>
              <a:t> </a:t>
            </a:r>
            <a:r>
              <a:rPr lang="en-US" sz="1800" b="1" spc="-70" dirty="0">
                <a:latin typeface="Cambria"/>
                <a:cs typeface="Cambria"/>
              </a:rPr>
              <a:t>rotated</a:t>
            </a:r>
            <a:r>
              <a:rPr lang="en-US" sz="1800" b="1" spc="70" dirty="0">
                <a:latin typeface="Cambria"/>
                <a:cs typeface="Cambria"/>
              </a:rPr>
              <a:t> </a:t>
            </a:r>
            <a:r>
              <a:rPr lang="en-US" sz="1800" spc="50" dirty="0">
                <a:latin typeface="Cambria"/>
                <a:cs typeface="Cambria"/>
              </a:rPr>
              <a:t>through</a:t>
            </a:r>
            <a:r>
              <a:rPr lang="en-US" sz="1800" spc="85" dirty="0">
                <a:latin typeface="Cambria"/>
                <a:cs typeface="Cambria"/>
              </a:rPr>
              <a:t> </a:t>
            </a:r>
            <a:r>
              <a:rPr lang="en-US" sz="1800" spc="25" dirty="0">
                <a:latin typeface="Cambria"/>
                <a:cs typeface="Cambria"/>
              </a:rPr>
              <a:t>a</a:t>
            </a:r>
            <a:r>
              <a:rPr lang="en-US" sz="1800" spc="70" dirty="0">
                <a:latin typeface="Cambria"/>
                <a:cs typeface="Cambria"/>
              </a:rPr>
              <a:t> </a:t>
            </a:r>
            <a:r>
              <a:rPr lang="en-US" sz="1800" b="1" spc="-65" dirty="0">
                <a:solidFill>
                  <a:srgbClr val="C00000"/>
                </a:solidFill>
                <a:latin typeface="Cambria"/>
                <a:cs typeface="Cambria"/>
              </a:rPr>
              <a:t>pre-set</a:t>
            </a:r>
            <a:r>
              <a:rPr lang="en-US" sz="1800" b="1" spc="65" dirty="0">
                <a:solidFill>
                  <a:srgbClr val="C00000"/>
                </a:solidFill>
                <a:latin typeface="Cambria"/>
                <a:cs typeface="Cambria"/>
              </a:rPr>
              <a:t> </a:t>
            </a:r>
            <a:r>
              <a:rPr lang="en-US" sz="1800" b="1" spc="15" dirty="0">
                <a:solidFill>
                  <a:srgbClr val="C00000"/>
                </a:solidFill>
                <a:latin typeface="Cambria"/>
                <a:cs typeface="Cambria"/>
              </a:rPr>
              <a:t>angle</a:t>
            </a:r>
            <a:r>
              <a:rPr lang="en-US" sz="1800" spc="15" dirty="0">
                <a:latin typeface="Cambria"/>
                <a:cs typeface="Cambria"/>
              </a:rPr>
              <a:t>.</a:t>
            </a:r>
            <a:r>
              <a:rPr lang="en-US" sz="1800" spc="65" dirty="0">
                <a:latin typeface="Cambria"/>
                <a:cs typeface="Cambria"/>
              </a:rPr>
              <a:t> </a:t>
            </a:r>
            <a:r>
              <a:rPr lang="en-US" sz="1800" spc="30" dirty="0">
                <a:latin typeface="Cambria"/>
                <a:cs typeface="Cambria"/>
              </a:rPr>
              <a:t>The</a:t>
            </a:r>
            <a:r>
              <a:rPr lang="en-US" sz="1800" spc="85" dirty="0">
                <a:latin typeface="Cambria"/>
                <a:cs typeface="Cambria"/>
              </a:rPr>
              <a:t> </a:t>
            </a:r>
            <a:r>
              <a:rPr lang="en-US" sz="1800" spc="10" dirty="0">
                <a:latin typeface="Cambria"/>
                <a:cs typeface="Cambria"/>
              </a:rPr>
              <a:t>trip </a:t>
            </a:r>
            <a:r>
              <a:rPr lang="en-US" sz="1800" spc="15" dirty="0">
                <a:latin typeface="Cambria"/>
                <a:cs typeface="Cambria"/>
              </a:rPr>
              <a:t> circuit</a:t>
            </a:r>
            <a:r>
              <a:rPr lang="en-US" sz="1800" spc="55" dirty="0">
                <a:latin typeface="Cambria"/>
                <a:cs typeface="Cambria"/>
              </a:rPr>
              <a:t> </a:t>
            </a:r>
            <a:r>
              <a:rPr lang="en-US" sz="1800" dirty="0">
                <a:latin typeface="Cambria"/>
                <a:cs typeface="Cambria"/>
              </a:rPr>
              <a:t>operates</a:t>
            </a:r>
            <a:r>
              <a:rPr lang="en-US" sz="1800" spc="70" dirty="0">
                <a:latin typeface="Cambria"/>
                <a:cs typeface="Cambria"/>
              </a:rPr>
              <a:t> </a:t>
            </a:r>
            <a:r>
              <a:rPr lang="en-US" sz="1800" dirty="0">
                <a:latin typeface="Cambria"/>
                <a:cs typeface="Cambria"/>
              </a:rPr>
              <a:t>the</a:t>
            </a:r>
            <a:r>
              <a:rPr lang="en-US" sz="1800" spc="95" dirty="0">
                <a:latin typeface="Cambria"/>
                <a:cs typeface="Cambria"/>
              </a:rPr>
              <a:t> </a:t>
            </a:r>
            <a:r>
              <a:rPr lang="en-US" sz="1800" spc="15" dirty="0">
                <a:latin typeface="Cambria"/>
                <a:cs typeface="Cambria"/>
              </a:rPr>
              <a:t>circuit</a:t>
            </a:r>
            <a:r>
              <a:rPr lang="en-US" sz="1800" spc="65" dirty="0">
                <a:latin typeface="Cambria"/>
                <a:cs typeface="Cambria"/>
              </a:rPr>
              <a:t> </a:t>
            </a:r>
            <a:r>
              <a:rPr lang="en-US" sz="1800" spc="-5" dirty="0">
                <a:latin typeface="Cambria"/>
                <a:cs typeface="Cambria"/>
              </a:rPr>
              <a:t>breaker</a:t>
            </a:r>
            <a:r>
              <a:rPr lang="en-US" sz="1800" spc="70" dirty="0">
                <a:latin typeface="Cambria"/>
                <a:cs typeface="Cambria"/>
              </a:rPr>
              <a:t> </a:t>
            </a:r>
            <a:r>
              <a:rPr lang="en-US" sz="1800" spc="60" dirty="0">
                <a:latin typeface="Cambria"/>
                <a:cs typeface="Cambria"/>
              </a:rPr>
              <a:t>which</a:t>
            </a:r>
            <a:r>
              <a:rPr lang="en-US" sz="1800" spc="75" dirty="0">
                <a:latin typeface="Cambria"/>
                <a:cs typeface="Cambria"/>
              </a:rPr>
              <a:t> </a:t>
            </a:r>
            <a:r>
              <a:rPr lang="en-US" sz="1800" spc="5" dirty="0">
                <a:latin typeface="Cambria"/>
                <a:cs typeface="Cambria"/>
              </a:rPr>
              <a:t>isolates</a:t>
            </a:r>
            <a:r>
              <a:rPr lang="en-US" sz="1800" spc="70" dirty="0">
                <a:latin typeface="Cambria"/>
                <a:cs typeface="Cambria"/>
              </a:rPr>
              <a:t> </a:t>
            </a:r>
            <a:r>
              <a:rPr lang="en-US" sz="1800" dirty="0">
                <a:latin typeface="Cambria"/>
                <a:cs typeface="Cambria"/>
              </a:rPr>
              <a:t>the </a:t>
            </a:r>
            <a:r>
              <a:rPr lang="en-US" sz="1800" spc="5" dirty="0">
                <a:latin typeface="Cambria"/>
                <a:cs typeface="Cambria"/>
              </a:rPr>
              <a:t> </a:t>
            </a:r>
            <a:r>
              <a:rPr lang="en-US" sz="1800" spc="55" dirty="0">
                <a:latin typeface="Cambria"/>
                <a:cs typeface="Cambria"/>
              </a:rPr>
              <a:t>faulty</a:t>
            </a:r>
            <a:r>
              <a:rPr lang="en-US" sz="1800" spc="60" dirty="0">
                <a:latin typeface="Cambria"/>
                <a:cs typeface="Cambria"/>
              </a:rPr>
              <a:t> </a:t>
            </a:r>
            <a:r>
              <a:rPr lang="en-US" sz="1800" spc="15" dirty="0">
                <a:latin typeface="Cambria"/>
                <a:cs typeface="Cambria"/>
              </a:rPr>
              <a:t>section.</a:t>
            </a:r>
            <a:endParaRPr lang="en-US" sz="1800" dirty="0">
              <a:latin typeface="Cambria"/>
              <a:cs typeface="Cambria"/>
            </a:endParaRPr>
          </a:p>
        </p:txBody>
      </p:sp>
      <p:pic>
        <p:nvPicPr>
          <p:cNvPr id="6" name="Picture 5">
            <a:extLst>
              <a:ext uri="{FF2B5EF4-FFF2-40B4-BE49-F238E27FC236}">
                <a16:creationId xmlns:a16="http://schemas.microsoft.com/office/drawing/2014/main" id="{E0AC683B-AF29-4995-88DB-474600A016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58630"/>
          </a:xfrm>
        </p:spPr>
        <p:txBody>
          <a:bodyPr>
            <a:normAutofit fontScale="90000"/>
          </a:bodyPr>
          <a:lstStyle/>
          <a:p>
            <a:br>
              <a:rPr lang="en-IN" sz="3200" dirty="0"/>
            </a:br>
            <a:br>
              <a:rPr lang="en-IN" dirty="0"/>
            </a:br>
            <a:endParaRPr lang="en-IN"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55</a:t>
            </a:fld>
            <a:endParaRPr lang="en-IN"/>
          </a:p>
        </p:txBody>
      </p:sp>
      <p:sp>
        <p:nvSpPr>
          <p:cNvPr id="8" name="TextBox 7">
            <a:extLst>
              <a:ext uri="{FF2B5EF4-FFF2-40B4-BE49-F238E27FC236}">
                <a16:creationId xmlns:a16="http://schemas.microsoft.com/office/drawing/2014/main" id="{69F934F7-AA68-4A81-B911-31C7ECFE928C}"/>
              </a:ext>
            </a:extLst>
          </p:cNvPr>
          <p:cNvSpPr txBox="1"/>
          <p:nvPr/>
        </p:nvSpPr>
        <p:spPr>
          <a:xfrm>
            <a:off x="1076418" y="1209128"/>
            <a:ext cx="6165540" cy="461665"/>
          </a:xfrm>
          <a:prstGeom prst="rect">
            <a:avLst/>
          </a:prstGeom>
          <a:noFill/>
        </p:spPr>
        <p:txBody>
          <a:bodyPr wrap="square">
            <a:spAutoFit/>
          </a:bodyPr>
          <a:lstStyle/>
          <a:p>
            <a:r>
              <a:rPr lang="en-IN" sz="2400" b="1" u="heavy" spc="-5" dirty="0">
                <a:uFill>
                  <a:solidFill>
                    <a:srgbClr val="FF0000"/>
                  </a:solidFill>
                </a:uFill>
                <a:cs typeface="Arial MT"/>
              </a:rPr>
              <a:t>DIRECTIONAL</a:t>
            </a:r>
            <a:r>
              <a:rPr lang="en-IN" sz="2400" b="1" u="heavy" spc="-105" dirty="0">
                <a:uFill>
                  <a:solidFill>
                    <a:srgbClr val="FF0000"/>
                  </a:solidFill>
                </a:uFill>
                <a:cs typeface="Arial MT"/>
              </a:rPr>
              <a:t> </a:t>
            </a:r>
            <a:r>
              <a:rPr lang="en-IN" sz="2400" b="1" u="heavy" spc="-5" dirty="0">
                <a:uFill>
                  <a:solidFill>
                    <a:srgbClr val="FF0000"/>
                  </a:solidFill>
                </a:uFill>
                <a:cs typeface="Arial MT"/>
              </a:rPr>
              <a:t>POWER</a:t>
            </a:r>
            <a:r>
              <a:rPr lang="en-IN" sz="2400" b="1" u="heavy" spc="-40" dirty="0">
                <a:uFill>
                  <a:solidFill>
                    <a:srgbClr val="FF0000"/>
                  </a:solidFill>
                </a:uFill>
                <a:cs typeface="Arial MT"/>
              </a:rPr>
              <a:t> </a:t>
            </a:r>
            <a:r>
              <a:rPr lang="en-IN" sz="2400" b="1" u="heavy" spc="-45" dirty="0">
                <a:uFill>
                  <a:solidFill>
                    <a:srgbClr val="FF0000"/>
                  </a:solidFill>
                </a:uFill>
                <a:cs typeface="Arial MT"/>
              </a:rPr>
              <a:t>RELAY</a:t>
            </a:r>
            <a:endParaRPr lang="en-IN" sz="2400" b="1" dirty="0"/>
          </a:p>
        </p:txBody>
      </p:sp>
      <p:pic>
        <p:nvPicPr>
          <p:cNvPr id="9" name="object 2">
            <a:extLst>
              <a:ext uri="{FF2B5EF4-FFF2-40B4-BE49-F238E27FC236}">
                <a16:creationId xmlns:a16="http://schemas.microsoft.com/office/drawing/2014/main" id="{18EA83AF-77DE-4E2C-8982-61F634E0CC43}"/>
              </a:ext>
            </a:extLst>
          </p:cNvPr>
          <p:cNvPicPr/>
          <p:nvPr/>
        </p:nvPicPr>
        <p:blipFill>
          <a:blip r:embed="rId2" cstate="print"/>
          <a:stretch>
            <a:fillRect/>
          </a:stretch>
        </p:blipFill>
        <p:spPr>
          <a:xfrm>
            <a:off x="8209262" y="2813462"/>
            <a:ext cx="3382392" cy="1944209"/>
          </a:xfrm>
          <a:prstGeom prst="rect">
            <a:avLst/>
          </a:prstGeom>
        </p:spPr>
      </p:pic>
      <p:sp>
        <p:nvSpPr>
          <p:cNvPr id="11" name="TextBox 10">
            <a:extLst>
              <a:ext uri="{FF2B5EF4-FFF2-40B4-BE49-F238E27FC236}">
                <a16:creationId xmlns:a16="http://schemas.microsoft.com/office/drawing/2014/main" id="{E9FD8E40-83A6-4697-8536-E5828C471862}"/>
              </a:ext>
            </a:extLst>
          </p:cNvPr>
          <p:cNvSpPr txBox="1"/>
          <p:nvPr/>
        </p:nvSpPr>
        <p:spPr>
          <a:xfrm>
            <a:off x="1076417" y="1768573"/>
            <a:ext cx="6913485" cy="3416320"/>
          </a:xfrm>
          <a:prstGeom prst="rect">
            <a:avLst/>
          </a:prstGeom>
          <a:noFill/>
        </p:spPr>
        <p:txBody>
          <a:bodyPr wrap="square">
            <a:spAutoFit/>
          </a:bodyPr>
          <a:lstStyle/>
          <a:p>
            <a:pPr marL="12700">
              <a:lnSpc>
                <a:spcPct val="100000"/>
              </a:lnSpc>
              <a:spcBef>
                <a:spcPts val="100"/>
              </a:spcBef>
            </a:pPr>
            <a:r>
              <a:rPr lang="en-US" sz="1800" u="heavy" spc="30" dirty="0">
                <a:uFill>
                  <a:solidFill>
                    <a:srgbClr val="000000"/>
                  </a:solidFill>
                </a:uFill>
                <a:latin typeface="Cambria"/>
                <a:cs typeface="Cambria"/>
              </a:rPr>
              <a:t>Constructional</a:t>
            </a:r>
            <a:r>
              <a:rPr lang="en-US" sz="1800" u="heavy" spc="45" dirty="0">
                <a:uFill>
                  <a:solidFill>
                    <a:srgbClr val="000000"/>
                  </a:solidFill>
                </a:uFill>
                <a:latin typeface="Cambria"/>
                <a:cs typeface="Cambria"/>
              </a:rPr>
              <a:t> </a:t>
            </a:r>
            <a:r>
              <a:rPr lang="en-US" sz="1800" u="heavy" spc="10" dirty="0">
                <a:uFill>
                  <a:solidFill>
                    <a:srgbClr val="000000"/>
                  </a:solidFill>
                </a:uFill>
                <a:latin typeface="Cambria"/>
                <a:cs typeface="Cambria"/>
              </a:rPr>
              <a:t>details:</a:t>
            </a:r>
            <a:endParaRPr lang="en-US" sz="1800" dirty="0">
              <a:latin typeface="Cambria"/>
              <a:cs typeface="Cambria"/>
            </a:endParaRPr>
          </a:p>
          <a:p>
            <a:pPr>
              <a:lnSpc>
                <a:spcPct val="100000"/>
              </a:lnSpc>
              <a:spcBef>
                <a:spcPts val="45"/>
              </a:spcBef>
            </a:pPr>
            <a:endParaRPr lang="en-US" sz="1800" dirty="0">
              <a:latin typeface="Cambria"/>
              <a:cs typeface="Cambria"/>
            </a:endParaRPr>
          </a:p>
          <a:p>
            <a:pPr marL="1268095">
              <a:lnSpc>
                <a:spcPct val="100000"/>
              </a:lnSpc>
              <a:spcBef>
                <a:spcPts val="5"/>
              </a:spcBef>
            </a:pPr>
            <a:r>
              <a:rPr lang="en-US" sz="1800" dirty="0">
                <a:latin typeface="Cambria"/>
                <a:cs typeface="Cambria"/>
              </a:rPr>
              <a:t>It</a:t>
            </a:r>
            <a:r>
              <a:rPr lang="en-US" sz="1800" spc="40" dirty="0">
                <a:latin typeface="Cambria"/>
                <a:cs typeface="Cambria"/>
              </a:rPr>
              <a:t> </a:t>
            </a:r>
            <a:r>
              <a:rPr lang="en-US" sz="1800" spc="5" dirty="0">
                <a:latin typeface="Cambria"/>
                <a:cs typeface="Cambria"/>
              </a:rPr>
              <a:t>consist</a:t>
            </a:r>
            <a:r>
              <a:rPr lang="en-US" sz="1800" spc="40" dirty="0">
                <a:latin typeface="Cambria"/>
                <a:cs typeface="Cambria"/>
              </a:rPr>
              <a:t> of</a:t>
            </a:r>
            <a:r>
              <a:rPr lang="en-US" sz="1800" spc="50" dirty="0">
                <a:latin typeface="Cambria"/>
                <a:cs typeface="Cambria"/>
              </a:rPr>
              <a:t> </a:t>
            </a:r>
            <a:r>
              <a:rPr lang="en-US" sz="1800" spc="35" dirty="0">
                <a:latin typeface="Cambria"/>
                <a:cs typeface="Cambria"/>
              </a:rPr>
              <a:t>two</a:t>
            </a:r>
            <a:r>
              <a:rPr lang="en-US" sz="1800" spc="55" dirty="0">
                <a:latin typeface="Cambria"/>
                <a:cs typeface="Cambria"/>
              </a:rPr>
              <a:t> </a:t>
            </a:r>
            <a:r>
              <a:rPr lang="en-US" sz="1800" spc="-5" dirty="0">
                <a:latin typeface="Cambria"/>
                <a:cs typeface="Cambria"/>
              </a:rPr>
              <a:t>electro</a:t>
            </a:r>
            <a:r>
              <a:rPr lang="en-US" sz="1800" spc="50" dirty="0">
                <a:latin typeface="Cambria"/>
                <a:cs typeface="Cambria"/>
              </a:rPr>
              <a:t> </a:t>
            </a:r>
            <a:r>
              <a:rPr lang="en-US" sz="1800" spc="25" dirty="0">
                <a:latin typeface="Cambria"/>
                <a:cs typeface="Cambria"/>
              </a:rPr>
              <a:t>magnets</a:t>
            </a:r>
            <a:endParaRPr lang="en-US" sz="1800" dirty="0">
              <a:latin typeface="Cambria"/>
              <a:cs typeface="Cambria"/>
            </a:endParaRPr>
          </a:p>
          <a:p>
            <a:pPr>
              <a:lnSpc>
                <a:spcPct val="100000"/>
              </a:lnSpc>
              <a:spcBef>
                <a:spcPts val="45"/>
              </a:spcBef>
            </a:pPr>
            <a:endParaRPr lang="en-US" sz="1800" dirty="0">
              <a:latin typeface="Cambria"/>
              <a:cs typeface="Cambria"/>
            </a:endParaRPr>
          </a:p>
          <a:p>
            <a:pPr marL="1515110" indent="-247650">
              <a:lnSpc>
                <a:spcPct val="100000"/>
              </a:lnSpc>
              <a:spcBef>
                <a:spcPts val="5"/>
              </a:spcBef>
              <a:buAutoNum type="arabicParenR"/>
              <a:tabLst>
                <a:tab pos="1515745" algn="l"/>
              </a:tabLst>
            </a:pPr>
            <a:r>
              <a:rPr lang="en-US" sz="1800" spc="35" dirty="0">
                <a:latin typeface="Cambria"/>
                <a:cs typeface="Cambria"/>
              </a:rPr>
              <a:t>upper</a:t>
            </a:r>
            <a:r>
              <a:rPr lang="en-US" sz="1800" spc="70" dirty="0">
                <a:latin typeface="Cambria"/>
                <a:cs typeface="Cambria"/>
              </a:rPr>
              <a:t> </a:t>
            </a:r>
            <a:r>
              <a:rPr lang="en-US" sz="1800" spc="30" dirty="0">
                <a:latin typeface="Cambria"/>
                <a:cs typeface="Cambria"/>
              </a:rPr>
              <a:t>magnet</a:t>
            </a:r>
            <a:r>
              <a:rPr lang="en-US" sz="1800" spc="65" dirty="0">
                <a:latin typeface="Cambria"/>
                <a:cs typeface="Cambria"/>
              </a:rPr>
              <a:t> </a:t>
            </a:r>
            <a:r>
              <a:rPr lang="en-US" sz="1800" spc="45" dirty="0">
                <a:latin typeface="Cambria"/>
                <a:cs typeface="Cambria"/>
              </a:rPr>
              <a:t>which </a:t>
            </a:r>
            <a:r>
              <a:rPr lang="en-US" sz="1800" spc="5" dirty="0">
                <a:latin typeface="Cambria"/>
                <a:cs typeface="Cambria"/>
              </a:rPr>
              <a:t>is</a:t>
            </a:r>
            <a:r>
              <a:rPr lang="en-US" sz="1800" spc="35" dirty="0">
                <a:latin typeface="Cambria"/>
                <a:cs typeface="Cambria"/>
              </a:rPr>
              <a:t> </a:t>
            </a:r>
            <a:r>
              <a:rPr lang="en-US" sz="1800" b="1" spc="25" dirty="0">
                <a:solidFill>
                  <a:srgbClr val="C00000"/>
                </a:solidFill>
                <a:latin typeface="Cambria"/>
                <a:cs typeface="Cambria"/>
              </a:rPr>
              <a:t>E-</a:t>
            </a:r>
            <a:r>
              <a:rPr lang="en-US" sz="1800" b="1" spc="40" dirty="0">
                <a:solidFill>
                  <a:srgbClr val="C00000"/>
                </a:solidFill>
                <a:latin typeface="Cambria"/>
                <a:cs typeface="Cambria"/>
              </a:rPr>
              <a:t> </a:t>
            </a:r>
            <a:r>
              <a:rPr lang="en-US" sz="1800" b="1" spc="-10" dirty="0">
                <a:solidFill>
                  <a:srgbClr val="C00000"/>
                </a:solidFill>
                <a:latin typeface="Cambria"/>
                <a:cs typeface="Cambria"/>
              </a:rPr>
              <a:t>shaped</a:t>
            </a:r>
            <a:endParaRPr lang="en-US" sz="1800" dirty="0">
              <a:latin typeface="Cambria"/>
              <a:cs typeface="Cambria"/>
            </a:endParaRPr>
          </a:p>
          <a:p>
            <a:pPr marL="1515110" indent="-247650">
              <a:lnSpc>
                <a:spcPct val="100000"/>
              </a:lnSpc>
              <a:buAutoNum type="arabicParenR"/>
              <a:tabLst>
                <a:tab pos="1515745" algn="l"/>
              </a:tabLst>
            </a:pPr>
            <a:r>
              <a:rPr lang="en-US" sz="1800" spc="20" dirty="0">
                <a:latin typeface="Cambria"/>
                <a:cs typeface="Cambria"/>
              </a:rPr>
              <a:t>lower</a:t>
            </a:r>
            <a:r>
              <a:rPr lang="en-US" sz="1800" spc="45" dirty="0">
                <a:latin typeface="Cambria"/>
                <a:cs typeface="Cambria"/>
              </a:rPr>
              <a:t> </a:t>
            </a:r>
            <a:r>
              <a:rPr lang="en-US" sz="1800" spc="30" dirty="0">
                <a:latin typeface="Cambria"/>
                <a:cs typeface="Cambria"/>
              </a:rPr>
              <a:t>magnet</a:t>
            </a:r>
            <a:r>
              <a:rPr lang="en-US" sz="1800" spc="65" dirty="0">
                <a:latin typeface="Cambria"/>
                <a:cs typeface="Cambria"/>
              </a:rPr>
              <a:t> </a:t>
            </a:r>
            <a:r>
              <a:rPr lang="en-US" sz="1800" spc="45" dirty="0">
                <a:latin typeface="Cambria"/>
                <a:cs typeface="Cambria"/>
              </a:rPr>
              <a:t>which</a:t>
            </a:r>
            <a:r>
              <a:rPr lang="en-US" sz="1800" spc="50" dirty="0">
                <a:latin typeface="Cambria"/>
                <a:cs typeface="Cambria"/>
              </a:rPr>
              <a:t> </a:t>
            </a:r>
            <a:r>
              <a:rPr lang="en-US" sz="1800" spc="5" dirty="0">
                <a:latin typeface="Cambria"/>
                <a:cs typeface="Cambria"/>
              </a:rPr>
              <a:t>is</a:t>
            </a:r>
            <a:r>
              <a:rPr lang="en-US" sz="1800" spc="90" dirty="0">
                <a:latin typeface="Cambria"/>
                <a:cs typeface="Cambria"/>
              </a:rPr>
              <a:t> </a:t>
            </a:r>
            <a:r>
              <a:rPr lang="en-US" sz="1800" b="1" spc="90" dirty="0">
                <a:solidFill>
                  <a:srgbClr val="C00000"/>
                </a:solidFill>
                <a:latin typeface="Cambria"/>
                <a:cs typeface="Cambria"/>
              </a:rPr>
              <a:t>U-</a:t>
            </a:r>
            <a:r>
              <a:rPr lang="en-US" sz="1800" b="1" spc="40" dirty="0">
                <a:solidFill>
                  <a:srgbClr val="C00000"/>
                </a:solidFill>
                <a:latin typeface="Cambria"/>
                <a:cs typeface="Cambria"/>
              </a:rPr>
              <a:t> </a:t>
            </a:r>
            <a:r>
              <a:rPr lang="en-US" sz="1800" b="1" spc="-10" dirty="0">
                <a:solidFill>
                  <a:srgbClr val="C00000"/>
                </a:solidFill>
                <a:latin typeface="Cambria"/>
                <a:cs typeface="Cambria"/>
              </a:rPr>
              <a:t>shaped</a:t>
            </a:r>
            <a:endParaRPr lang="en-US" sz="1800" dirty="0">
              <a:latin typeface="Cambria"/>
              <a:cs typeface="Cambria"/>
            </a:endParaRPr>
          </a:p>
          <a:p>
            <a:pPr>
              <a:lnSpc>
                <a:spcPct val="100000"/>
              </a:lnSpc>
              <a:spcBef>
                <a:spcPts val="45"/>
              </a:spcBef>
            </a:pPr>
            <a:endParaRPr lang="en-US" sz="1800" dirty="0">
              <a:latin typeface="Cambria"/>
              <a:cs typeface="Cambria"/>
            </a:endParaRPr>
          </a:p>
          <a:p>
            <a:pPr marL="12700" marR="5080">
              <a:lnSpc>
                <a:spcPct val="100000"/>
              </a:lnSpc>
              <a:spcBef>
                <a:spcPts val="5"/>
              </a:spcBef>
              <a:buFont typeface="Wingdings"/>
              <a:buChar char=""/>
              <a:tabLst>
                <a:tab pos="248920" algn="l"/>
              </a:tabLst>
            </a:pPr>
            <a:r>
              <a:rPr lang="en-US" sz="1800" spc="20" dirty="0">
                <a:latin typeface="Cambria"/>
                <a:cs typeface="Cambria"/>
              </a:rPr>
              <a:t>The</a:t>
            </a:r>
            <a:r>
              <a:rPr lang="en-US" sz="1800" spc="60" dirty="0">
                <a:latin typeface="Cambria"/>
                <a:cs typeface="Cambria"/>
              </a:rPr>
              <a:t> </a:t>
            </a:r>
            <a:r>
              <a:rPr lang="en-US" sz="1800" b="1" spc="-25" dirty="0">
                <a:latin typeface="Cambria"/>
                <a:cs typeface="Cambria"/>
              </a:rPr>
              <a:t>upper</a:t>
            </a:r>
            <a:r>
              <a:rPr lang="en-US" sz="1800" b="1" spc="40" dirty="0">
                <a:latin typeface="Cambria"/>
                <a:cs typeface="Cambria"/>
              </a:rPr>
              <a:t> </a:t>
            </a:r>
            <a:r>
              <a:rPr lang="en-US" sz="1800" b="1" spc="-20" dirty="0">
                <a:latin typeface="Cambria"/>
                <a:cs typeface="Cambria"/>
              </a:rPr>
              <a:t>magnet</a:t>
            </a:r>
            <a:r>
              <a:rPr lang="en-US" sz="1800" b="1" spc="50" dirty="0">
                <a:latin typeface="Cambria"/>
                <a:cs typeface="Cambria"/>
              </a:rPr>
              <a:t> </a:t>
            </a:r>
            <a:r>
              <a:rPr lang="en-US" sz="1800" spc="5" dirty="0">
                <a:latin typeface="Cambria"/>
                <a:cs typeface="Cambria"/>
              </a:rPr>
              <a:t>consist</a:t>
            </a:r>
            <a:r>
              <a:rPr lang="en-US" sz="1800" spc="40" dirty="0">
                <a:latin typeface="Cambria"/>
                <a:cs typeface="Cambria"/>
              </a:rPr>
              <a:t> of</a:t>
            </a:r>
            <a:r>
              <a:rPr lang="en-US" sz="1800" spc="55" dirty="0">
                <a:latin typeface="Cambria"/>
                <a:cs typeface="Cambria"/>
              </a:rPr>
              <a:t> </a:t>
            </a:r>
            <a:r>
              <a:rPr lang="en-US" sz="1800" b="1" spc="-35" dirty="0">
                <a:latin typeface="Cambria"/>
                <a:cs typeface="Cambria"/>
              </a:rPr>
              <a:t>primary</a:t>
            </a:r>
            <a:r>
              <a:rPr lang="en-US" sz="1800" b="1" spc="70" dirty="0">
                <a:latin typeface="Cambria"/>
                <a:cs typeface="Cambria"/>
              </a:rPr>
              <a:t> </a:t>
            </a:r>
            <a:r>
              <a:rPr lang="en-US" sz="1800" b="1" spc="35" dirty="0">
                <a:latin typeface="Cambria"/>
                <a:cs typeface="Cambria"/>
              </a:rPr>
              <a:t>winding</a:t>
            </a:r>
            <a:r>
              <a:rPr lang="en-US" sz="1800" b="1" spc="50" dirty="0">
                <a:latin typeface="Cambria"/>
                <a:cs typeface="Cambria"/>
              </a:rPr>
              <a:t> </a:t>
            </a:r>
            <a:r>
              <a:rPr lang="en-US" sz="1800" spc="35" dirty="0">
                <a:latin typeface="Cambria"/>
                <a:cs typeface="Cambria"/>
              </a:rPr>
              <a:t>on</a:t>
            </a:r>
            <a:r>
              <a:rPr lang="en-US" sz="1800" spc="55" dirty="0">
                <a:latin typeface="Cambria"/>
                <a:cs typeface="Cambria"/>
              </a:rPr>
              <a:t> </a:t>
            </a:r>
            <a:r>
              <a:rPr lang="en-US" sz="1800" dirty="0">
                <a:latin typeface="Cambria"/>
                <a:cs typeface="Cambria"/>
              </a:rPr>
              <a:t>the</a:t>
            </a:r>
            <a:r>
              <a:rPr lang="en-US" sz="1800" spc="65" dirty="0">
                <a:latin typeface="Cambria"/>
                <a:cs typeface="Cambria"/>
              </a:rPr>
              <a:t> </a:t>
            </a:r>
            <a:r>
              <a:rPr lang="en-US" sz="1800" dirty="0">
                <a:latin typeface="Cambria"/>
                <a:cs typeface="Cambria"/>
              </a:rPr>
              <a:t>central</a:t>
            </a:r>
            <a:r>
              <a:rPr lang="en-US" sz="1800" spc="55" dirty="0">
                <a:latin typeface="Cambria"/>
                <a:cs typeface="Cambria"/>
              </a:rPr>
              <a:t> </a:t>
            </a:r>
            <a:r>
              <a:rPr lang="en-US" sz="1800" spc="35" dirty="0">
                <a:latin typeface="Cambria"/>
                <a:cs typeface="Cambria"/>
              </a:rPr>
              <a:t>limb </a:t>
            </a:r>
            <a:r>
              <a:rPr lang="en-US" sz="1800" spc="-385" dirty="0">
                <a:latin typeface="Cambria"/>
                <a:cs typeface="Cambria"/>
              </a:rPr>
              <a:t> </a:t>
            </a:r>
            <a:r>
              <a:rPr lang="en-US" sz="1800" spc="45" dirty="0">
                <a:latin typeface="Cambria"/>
                <a:cs typeface="Cambria"/>
              </a:rPr>
              <a:t>which</a:t>
            </a:r>
            <a:r>
              <a:rPr lang="en-US" sz="1800" spc="40" dirty="0">
                <a:latin typeface="Cambria"/>
                <a:cs typeface="Cambria"/>
              </a:rPr>
              <a:t> </a:t>
            </a:r>
            <a:r>
              <a:rPr lang="en-US" sz="1800" spc="5" dirty="0">
                <a:latin typeface="Cambria"/>
                <a:cs typeface="Cambria"/>
              </a:rPr>
              <a:t>is</a:t>
            </a:r>
            <a:r>
              <a:rPr lang="en-US" sz="1800" spc="50" dirty="0">
                <a:latin typeface="Cambria"/>
                <a:cs typeface="Cambria"/>
              </a:rPr>
              <a:t> </a:t>
            </a:r>
            <a:r>
              <a:rPr lang="en-US" sz="1800" spc="25" dirty="0">
                <a:latin typeface="Cambria"/>
                <a:cs typeface="Cambria"/>
              </a:rPr>
              <a:t>energized</a:t>
            </a:r>
            <a:r>
              <a:rPr lang="en-US" sz="1800" spc="50" dirty="0">
                <a:latin typeface="Cambria"/>
                <a:cs typeface="Cambria"/>
              </a:rPr>
              <a:t> </a:t>
            </a:r>
            <a:r>
              <a:rPr lang="en-US" sz="1800" spc="45" dirty="0">
                <a:latin typeface="Cambria"/>
                <a:cs typeface="Cambria"/>
              </a:rPr>
              <a:t>by</a:t>
            </a:r>
            <a:r>
              <a:rPr lang="en-US" sz="1800" spc="65" dirty="0">
                <a:latin typeface="Cambria"/>
                <a:cs typeface="Cambria"/>
              </a:rPr>
              <a:t> </a:t>
            </a:r>
            <a:r>
              <a:rPr lang="en-US" sz="1800" spc="35" dirty="0">
                <a:latin typeface="Cambria"/>
                <a:cs typeface="Cambria"/>
              </a:rPr>
              <a:t>voltage</a:t>
            </a:r>
            <a:r>
              <a:rPr lang="en-US" sz="1800" spc="50" dirty="0">
                <a:latin typeface="Cambria"/>
                <a:cs typeface="Cambria"/>
              </a:rPr>
              <a:t> </a:t>
            </a:r>
            <a:r>
              <a:rPr lang="en-US" sz="1800" spc="30" dirty="0">
                <a:latin typeface="Cambria"/>
                <a:cs typeface="Cambria"/>
              </a:rPr>
              <a:t>from</a:t>
            </a:r>
            <a:r>
              <a:rPr lang="en-US" sz="1800" spc="55" dirty="0">
                <a:latin typeface="Cambria"/>
                <a:cs typeface="Cambria"/>
              </a:rPr>
              <a:t> </a:t>
            </a:r>
            <a:r>
              <a:rPr lang="en-US" sz="1800" b="1" spc="-30" dirty="0">
                <a:latin typeface="Cambria"/>
                <a:cs typeface="Cambria"/>
              </a:rPr>
              <a:t>secondary</a:t>
            </a:r>
            <a:r>
              <a:rPr lang="en-US" sz="1800" b="1" spc="40" dirty="0">
                <a:latin typeface="Cambria"/>
                <a:cs typeface="Cambria"/>
              </a:rPr>
              <a:t> </a:t>
            </a:r>
            <a:r>
              <a:rPr lang="en-US" sz="1800" b="1" spc="35" dirty="0">
                <a:latin typeface="Cambria"/>
                <a:cs typeface="Cambria"/>
              </a:rPr>
              <a:t>of</a:t>
            </a:r>
            <a:r>
              <a:rPr lang="en-US" sz="1800" b="1" spc="65" dirty="0">
                <a:latin typeface="Cambria"/>
                <a:cs typeface="Cambria"/>
              </a:rPr>
              <a:t> </a:t>
            </a:r>
            <a:r>
              <a:rPr lang="en-US" sz="1800" b="1" spc="25" dirty="0">
                <a:latin typeface="Cambria"/>
                <a:cs typeface="Cambria"/>
              </a:rPr>
              <a:t>P.T</a:t>
            </a:r>
            <a:endParaRPr lang="en-US" sz="1800" dirty="0">
              <a:latin typeface="Cambria"/>
              <a:cs typeface="Cambria"/>
            </a:endParaRPr>
          </a:p>
          <a:p>
            <a:pPr>
              <a:lnSpc>
                <a:spcPct val="100000"/>
              </a:lnSpc>
              <a:spcBef>
                <a:spcPts val="45"/>
              </a:spcBef>
              <a:buFont typeface="Wingdings"/>
              <a:buChar char=""/>
            </a:pPr>
            <a:endParaRPr lang="en-US" sz="1800" dirty="0">
              <a:latin typeface="Cambria"/>
              <a:cs typeface="Cambria"/>
            </a:endParaRPr>
          </a:p>
          <a:p>
            <a:pPr marL="12700" marR="164465" indent="-635">
              <a:lnSpc>
                <a:spcPct val="100000"/>
              </a:lnSpc>
              <a:buFont typeface="Wingdings"/>
              <a:buChar char=""/>
              <a:tabLst>
                <a:tab pos="307340" algn="l"/>
              </a:tabLst>
            </a:pPr>
            <a:r>
              <a:rPr lang="en-US" sz="1800" spc="20" dirty="0">
                <a:latin typeface="Cambria"/>
                <a:cs typeface="Cambria"/>
              </a:rPr>
              <a:t>lower</a:t>
            </a:r>
            <a:r>
              <a:rPr lang="en-US" sz="1800" spc="55" dirty="0">
                <a:latin typeface="Cambria"/>
                <a:cs typeface="Cambria"/>
              </a:rPr>
              <a:t> </a:t>
            </a:r>
            <a:r>
              <a:rPr lang="en-US" sz="1800" spc="30" dirty="0">
                <a:latin typeface="Cambria"/>
                <a:cs typeface="Cambria"/>
              </a:rPr>
              <a:t>magnet</a:t>
            </a:r>
            <a:r>
              <a:rPr lang="en-US" sz="1800" spc="60" dirty="0">
                <a:latin typeface="Cambria"/>
                <a:cs typeface="Cambria"/>
              </a:rPr>
              <a:t> </a:t>
            </a:r>
            <a:r>
              <a:rPr lang="en-US" sz="1800" spc="20" dirty="0">
                <a:latin typeface="Cambria"/>
                <a:cs typeface="Cambria"/>
              </a:rPr>
              <a:t>houses</a:t>
            </a:r>
            <a:r>
              <a:rPr lang="en-US" sz="1800" spc="65" dirty="0">
                <a:latin typeface="Cambria"/>
                <a:cs typeface="Cambria"/>
              </a:rPr>
              <a:t> </a:t>
            </a:r>
            <a:r>
              <a:rPr lang="en-US" sz="1800" b="1" spc="-30" dirty="0">
                <a:latin typeface="Cambria"/>
                <a:cs typeface="Cambria"/>
              </a:rPr>
              <a:t>secondary</a:t>
            </a:r>
            <a:r>
              <a:rPr lang="en-US" sz="1800" b="1" spc="40" dirty="0">
                <a:latin typeface="Cambria"/>
                <a:cs typeface="Cambria"/>
              </a:rPr>
              <a:t> </a:t>
            </a:r>
            <a:r>
              <a:rPr lang="en-US" sz="1800" b="1" spc="35" dirty="0">
                <a:latin typeface="Cambria"/>
                <a:cs typeface="Cambria"/>
              </a:rPr>
              <a:t>winding</a:t>
            </a:r>
            <a:r>
              <a:rPr lang="en-US" sz="1800" b="1" spc="45" dirty="0">
                <a:latin typeface="Cambria"/>
                <a:cs typeface="Cambria"/>
              </a:rPr>
              <a:t> </a:t>
            </a:r>
            <a:r>
              <a:rPr lang="en-US" sz="1800" spc="45" dirty="0">
                <a:latin typeface="Cambria"/>
                <a:cs typeface="Cambria"/>
              </a:rPr>
              <a:t>which</a:t>
            </a:r>
            <a:r>
              <a:rPr lang="en-US" sz="1800" spc="55" dirty="0">
                <a:latin typeface="Cambria"/>
                <a:cs typeface="Cambria"/>
              </a:rPr>
              <a:t> </a:t>
            </a:r>
            <a:r>
              <a:rPr lang="en-US" sz="1800" spc="5" dirty="0">
                <a:latin typeface="Cambria"/>
                <a:cs typeface="Cambria"/>
              </a:rPr>
              <a:t>is</a:t>
            </a:r>
            <a:r>
              <a:rPr lang="en-US" sz="1800" spc="55" dirty="0">
                <a:latin typeface="Cambria"/>
                <a:cs typeface="Cambria"/>
              </a:rPr>
              <a:t> </a:t>
            </a:r>
            <a:r>
              <a:rPr lang="en-US" sz="1800" spc="25" dirty="0">
                <a:latin typeface="Cambria"/>
                <a:cs typeface="Cambria"/>
              </a:rPr>
              <a:t>energized</a:t>
            </a:r>
            <a:r>
              <a:rPr lang="en-US" sz="1800" spc="60" dirty="0">
                <a:latin typeface="Cambria"/>
                <a:cs typeface="Cambria"/>
              </a:rPr>
              <a:t> </a:t>
            </a:r>
            <a:r>
              <a:rPr lang="en-US" sz="1800" spc="45" dirty="0">
                <a:latin typeface="Cambria"/>
                <a:cs typeface="Cambria"/>
              </a:rPr>
              <a:t>by </a:t>
            </a:r>
            <a:r>
              <a:rPr lang="en-US" sz="1800" spc="-380" dirty="0">
                <a:latin typeface="Cambria"/>
                <a:cs typeface="Cambria"/>
              </a:rPr>
              <a:t> </a:t>
            </a:r>
            <a:r>
              <a:rPr lang="en-US" sz="1800" dirty="0">
                <a:latin typeface="Cambria"/>
                <a:cs typeface="Cambria"/>
              </a:rPr>
              <a:t>current</a:t>
            </a:r>
            <a:r>
              <a:rPr lang="en-US" sz="1800" spc="55" dirty="0">
                <a:latin typeface="Cambria"/>
                <a:cs typeface="Cambria"/>
              </a:rPr>
              <a:t> </a:t>
            </a:r>
            <a:r>
              <a:rPr lang="en-US" sz="1800" spc="40" dirty="0">
                <a:latin typeface="Cambria"/>
                <a:cs typeface="Cambria"/>
              </a:rPr>
              <a:t>of</a:t>
            </a:r>
            <a:r>
              <a:rPr lang="en-US" sz="1800" spc="55" dirty="0">
                <a:latin typeface="Cambria"/>
                <a:cs typeface="Cambria"/>
              </a:rPr>
              <a:t> </a:t>
            </a:r>
            <a:r>
              <a:rPr lang="en-US" sz="1800" dirty="0">
                <a:latin typeface="Cambria"/>
                <a:cs typeface="Cambria"/>
              </a:rPr>
              <a:t>the</a:t>
            </a:r>
            <a:r>
              <a:rPr lang="en-US" sz="1800" spc="50" dirty="0">
                <a:latin typeface="Cambria"/>
                <a:cs typeface="Cambria"/>
              </a:rPr>
              <a:t> </a:t>
            </a:r>
            <a:r>
              <a:rPr lang="en-US" sz="1800" spc="10" dirty="0">
                <a:latin typeface="Cambria"/>
                <a:cs typeface="Cambria"/>
              </a:rPr>
              <a:t>circuit</a:t>
            </a:r>
            <a:r>
              <a:rPr lang="en-US" sz="1800" spc="60" dirty="0">
                <a:latin typeface="Cambria"/>
                <a:cs typeface="Cambria"/>
              </a:rPr>
              <a:t> </a:t>
            </a:r>
            <a:r>
              <a:rPr lang="en-US" sz="1800" spc="30" dirty="0">
                <a:latin typeface="Cambria"/>
                <a:cs typeface="Cambria"/>
              </a:rPr>
              <a:t>from</a:t>
            </a:r>
            <a:r>
              <a:rPr lang="en-US" sz="1800" spc="50" dirty="0">
                <a:latin typeface="Cambria"/>
                <a:cs typeface="Cambria"/>
              </a:rPr>
              <a:t> </a:t>
            </a:r>
            <a:r>
              <a:rPr lang="en-US" sz="1800" spc="25" dirty="0">
                <a:latin typeface="Cambria"/>
                <a:cs typeface="Cambria"/>
              </a:rPr>
              <a:t>secondary</a:t>
            </a:r>
            <a:r>
              <a:rPr lang="en-US" sz="1800" spc="50" dirty="0">
                <a:latin typeface="Cambria"/>
                <a:cs typeface="Cambria"/>
              </a:rPr>
              <a:t> </a:t>
            </a:r>
            <a:r>
              <a:rPr lang="en-US" sz="1800" spc="40" dirty="0">
                <a:latin typeface="Cambria"/>
                <a:cs typeface="Cambria"/>
              </a:rPr>
              <a:t>of</a:t>
            </a:r>
            <a:r>
              <a:rPr lang="en-US" sz="1800" spc="55" dirty="0">
                <a:latin typeface="Cambria"/>
                <a:cs typeface="Cambria"/>
              </a:rPr>
              <a:t> </a:t>
            </a:r>
            <a:r>
              <a:rPr lang="en-US" sz="1800" spc="125" dirty="0">
                <a:latin typeface="Cambria"/>
                <a:cs typeface="Cambria"/>
              </a:rPr>
              <a:t>C.T</a:t>
            </a:r>
            <a:endParaRPr lang="en-US" sz="1800" dirty="0">
              <a:latin typeface="Cambria"/>
              <a:cs typeface="Cambria"/>
            </a:endParaRPr>
          </a:p>
        </p:txBody>
      </p:sp>
      <p:pic>
        <p:nvPicPr>
          <p:cNvPr id="7" name="Picture 6">
            <a:extLst>
              <a:ext uri="{FF2B5EF4-FFF2-40B4-BE49-F238E27FC236}">
                <a16:creationId xmlns:a16="http://schemas.microsoft.com/office/drawing/2014/main" id="{B3EDFC36-DBDC-40F2-BAD6-CD1A17F45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58630"/>
          </a:xfrm>
        </p:spPr>
        <p:txBody>
          <a:bodyPr>
            <a:normAutofit fontScale="90000"/>
          </a:bodyPr>
          <a:lstStyle/>
          <a:p>
            <a:br>
              <a:rPr lang="en-IN" sz="3200" dirty="0"/>
            </a:br>
            <a:br>
              <a:rPr lang="en-IN" dirty="0"/>
            </a:br>
            <a:endParaRPr lang="en-IN"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56</a:t>
            </a:fld>
            <a:endParaRPr lang="en-IN"/>
          </a:p>
        </p:txBody>
      </p:sp>
      <p:sp>
        <p:nvSpPr>
          <p:cNvPr id="8" name="TextBox 7">
            <a:extLst>
              <a:ext uri="{FF2B5EF4-FFF2-40B4-BE49-F238E27FC236}">
                <a16:creationId xmlns:a16="http://schemas.microsoft.com/office/drawing/2014/main" id="{69F934F7-AA68-4A81-B911-31C7ECFE928C}"/>
              </a:ext>
            </a:extLst>
          </p:cNvPr>
          <p:cNvSpPr txBox="1"/>
          <p:nvPr/>
        </p:nvSpPr>
        <p:spPr>
          <a:xfrm>
            <a:off x="1076418" y="1209128"/>
            <a:ext cx="6165540" cy="461665"/>
          </a:xfrm>
          <a:prstGeom prst="rect">
            <a:avLst/>
          </a:prstGeom>
          <a:noFill/>
        </p:spPr>
        <p:txBody>
          <a:bodyPr wrap="square">
            <a:spAutoFit/>
          </a:bodyPr>
          <a:lstStyle/>
          <a:p>
            <a:r>
              <a:rPr lang="en-IN" sz="2400" b="1" u="heavy" spc="-5" dirty="0">
                <a:uFill>
                  <a:solidFill>
                    <a:srgbClr val="FF0000"/>
                  </a:solidFill>
                </a:uFill>
                <a:cs typeface="Arial MT"/>
              </a:rPr>
              <a:t>DIRECTIONAL</a:t>
            </a:r>
            <a:r>
              <a:rPr lang="en-IN" sz="2400" b="1" u="heavy" spc="-105" dirty="0">
                <a:uFill>
                  <a:solidFill>
                    <a:srgbClr val="FF0000"/>
                  </a:solidFill>
                </a:uFill>
                <a:cs typeface="Arial MT"/>
              </a:rPr>
              <a:t> </a:t>
            </a:r>
            <a:r>
              <a:rPr lang="en-IN" sz="2400" b="1" u="heavy" spc="-5" dirty="0">
                <a:uFill>
                  <a:solidFill>
                    <a:srgbClr val="FF0000"/>
                  </a:solidFill>
                </a:uFill>
                <a:cs typeface="Arial MT"/>
              </a:rPr>
              <a:t>POWER</a:t>
            </a:r>
            <a:r>
              <a:rPr lang="en-IN" sz="2400" b="1" u="heavy" spc="-40" dirty="0">
                <a:uFill>
                  <a:solidFill>
                    <a:srgbClr val="FF0000"/>
                  </a:solidFill>
                </a:uFill>
                <a:cs typeface="Arial MT"/>
              </a:rPr>
              <a:t> </a:t>
            </a:r>
            <a:r>
              <a:rPr lang="en-IN" sz="2400" b="1" u="heavy" spc="-45" dirty="0">
                <a:uFill>
                  <a:solidFill>
                    <a:srgbClr val="FF0000"/>
                  </a:solidFill>
                </a:uFill>
                <a:cs typeface="Arial MT"/>
              </a:rPr>
              <a:t>RELAY</a:t>
            </a:r>
            <a:endParaRPr lang="en-IN" sz="2400" b="1" dirty="0"/>
          </a:p>
        </p:txBody>
      </p:sp>
      <p:pic>
        <p:nvPicPr>
          <p:cNvPr id="9" name="object 2">
            <a:extLst>
              <a:ext uri="{FF2B5EF4-FFF2-40B4-BE49-F238E27FC236}">
                <a16:creationId xmlns:a16="http://schemas.microsoft.com/office/drawing/2014/main" id="{18EA83AF-77DE-4E2C-8982-61F634E0CC43}"/>
              </a:ext>
            </a:extLst>
          </p:cNvPr>
          <p:cNvPicPr/>
          <p:nvPr/>
        </p:nvPicPr>
        <p:blipFill>
          <a:blip r:embed="rId2" cstate="print"/>
          <a:stretch>
            <a:fillRect/>
          </a:stretch>
        </p:blipFill>
        <p:spPr>
          <a:xfrm>
            <a:off x="8161719" y="1841357"/>
            <a:ext cx="3382392" cy="1944209"/>
          </a:xfrm>
          <a:prstGeom prst="rect">
            <a:avLst/>
          </a:prstGeom>
        </p:spPr>
      </p:pic>
      <p:sp>
        <p:nvSpPr>
          <p:cNvPr id="10" name="TextBox 9">
            <a:extLst>
              <a:ext uri="{FF2B5EF4-FFF2-40B4-BE49-F238E27FC236}">
                <a16:creationId xmlns:a16="http://schemas.microsoft.com/office/drawing/2014/main" id="{04BB2FE5-EBBC-4FA0-92EB-33B4A3B5E0E2}"/>
              </a:ext>
            </a:extLst>
          </p:cNvPr>
          <p:cNvSpPr txBox="1"/>
          <p:nvPr/>
        </p:nvSpPr>
        <p:spPr>
          <a:xfrm>
            <a:off x="647888" y="1768573"/>
            <a:ext cx="7324259" cy="4319131"/>
          </a:xfrm>
          <a:prstGeom prst="rect">
            <a:avLst/>
          </a:prstGeom>
          <a:noFill/>
        </p:spPr>
        <p:txBody>
          <a:bodyPr wrap="square">
            <a:spAutoFit/>
          </a:bodyPr>
          <a:lstStyle/>
          <a:p>
            <a:pPr marL="50800" marR="17780">
              <a:lnSpc>
                <a:spcPct val="100000"/>
              </a:lnSpc>
              <a:spcBef>
                <a:spcPts val="100"/>
              </a:spcBef>
              <a:buSzPct val="95833"/>
              <a:buFont typeface="Wingdings"/>
              <a:buChar char=""/>
              <a:tabLst>
                <a:tab pos="294005" algn="l"/>
              </a:tabLst>
            </a:pPr>
            <a:r>
              <a:rPr lang="en-US" sz="1800" spc="30" dirty="0">
                <a:latin typeface="Cambria"/>
                <a:cs typeface="Cambria"/>
              </a:rPr>
              <a:t>This</a:t>
            </a:r>
            <a:r>
              <a:rPr lang="en-US" sz="1800" spc="65" dirty="0">
                <a:latin typeface="Cambria"/>
                <a:cs typeface="Cambria"/>
              </a:rPr>
              <a:t> </a:t>
            </a:r>
            <a:r>
              <a:rPr lang="en-US" sz="1800" spc="80" dirty="0" err="1">
                <a:latin typeface="Cambria"/>
                <a:cs typeface="Cambria"/>
              </a:rPr>
              <a:t>alumunium</a:t>
            </a:r>
            <a:r>
              <a:rPr lang="en-US" sz="1800" spc="90" dirty="0">
                <a:latin typeface="Cambria"/>
                <a:cs typeface="Cambria"/>
              </a:rPr>
              <a:t> </a:t>
            </a:r>
            <a:r>
              <a:rPr lang="en-US" sz="1800" spc="35" dirty="0">
                <a:latin typeface="Cambria"/>
                <a:cs typeface="Cambria"/>
              </a:rPr>
              <a:t>disc</a:t>
            </a:r>
            <a:r>
              <a:rPr lang="en-US" sz="1800" spc="65" dirty="0">
                <a:latin typeface="Cambria"/>
                <a:cs typeface="Cambria"/>
              </a:rPr>
              <a:t> </a:t>
            </a:r>
            <a:r>
              <a:rPr lang="en-US" sz="1800" spc="-10" dirty="0">
                <a:latin typeface="Cambria"/>
                <a:cs typeface="Cambria"/>
              </a:rPr>
              <a:t>carries</a:t>
            </a:r>
            <a:r>
              <a:rPr lang="en-US" sz="1800" spc="90" dirty="0">
                <a:latin typeface="Cambria"/>
                <a:cs typeface="Cambria"/>
              </a:rPr>
              <a:t> </a:t>
            </a:r>
            <a:r>
              <a:rPr lang="en-US" sz="1800" spc="25" dirty="0">
                <a:latin typeface="Cambria"/>
                <a:cs typeface="Cambria"/>
              </a:rPr>
              <a:t>a</a:t>
            </a:r>
            <a:r>
              <a:rPr lang="en-US" sz="1800" spc="85" dirty="0">
                <a:latin typeface="Cambria"/>
                <a:cs typeface="Cambria"/>
              </a:rPr>
              <a:t> </a:t>
            </a:r>
            <a:r>
              <a:rPr lang="en-US" sz="1800" spc="80" dirty="0">
                <a:latin typeface="Cambria"/>
                <a:cs typeface="Cambria"/>
              </a:rPr>
              <a:t>moving</a:t>
            </a:r>
            <a:r>
              <a:rPr lang="en-US" sz="1800" spc="85" dirty="0">
                <a:latin typeface="Cambria"/>
                <a:cs typeface="Cambria"/>
              </a:rPr>
              <a:t> </a:t>
            </a:r>
            <a:r>
              <a:rPr lang="en-US" sz="1800" spc="5" dirty="0">
                <a:latin typeface="Cambria"/>
                <a:cs typeface="Cambria"/>
              </a:rPr>
              <a:t>contact</a:t>
            </a:r>
            <a:r>
              <a:rPr lang="en-US" sz="1800" spc="95" dirty="0">
                <a:latin typeface="Cambria"/>
                <a:cs typeface="Cambria"/>
              </a:rPr>
              <a:t> </a:t>
            </a:r>
            <a:r>
              <a:rPr lang="en-US" sz="1800" spc="60" dirty="0">
                <a:latin typeface="Cambria"/>
                <a:cs typeface="Cambria"/>
              </a:rPr>
              <a:t>which</a:t>
            </a:r>
            <a:r>
              <a:rPr lang="en-US" sz="1800" spc="85" dirty="0">
                <a:latin typeface="Cambria"/>
                <a:cs typeface="Cambria"/>
              </a:rPr>
              <a:t> </a:t>
            </a:r>
            <a:r>
              <a:rPr lang="en-US" sz="1800" spc="25" dirty="0">
                <a:latin typeface="Cambria"/>
                <a:cs typeface="Cambria"/>
              </a:rPr>
              <a:t>can </a:t>
            </a:r>
            <a:r>
              <a:rPr lang="en-US" sz="1800" spc="-515" dirty="0">
                <a:latin typeface="Cambria"/>
                <a:cs typeface="Cambria"/>
              </a:rPr>
              <a:t> </a:t>
            </a:r>
            <a:r>
              <a:rPr lang="en-US" sz="1800" spc="40" dirty="0">
                <a:latin typeface="Cambria"/>
                <a:cs typeface="Cambria"/>
              </a:rPr>
              <a:t>bridge</a:t>
            </a:r>
            <a:r>
              <a:rPr lang="en-US" sz="1800" spc="60" dirty="0">
                <a:latin typeface="Cambria"/>
                <a:cs typeface="Cambria"/>
              </a:rPr>
              <a:t> </a:t>
            </a:r>
            <a:r>
              <a:rPr lang="en-US" sz="1800" spc="55" dirty="0">
                <a:latin typeface="Cambria"/>
                <a:cs typeface="Cambria"/>
              </a:rPr>
              <a:t>fixed</a:t>
            </a:r>
            <a:r>
              <a:rPr lang="en-US" sz="1800" spc="65" dirty="0">
                <a:latin typeface="Cambria"/>
                <a:cs typeface="Cambria"/>
              </a:rPr>
              <a:t> </a:t>
            </a:r>
            <a:r>
              <a:rPr lang="en-US" sz="1800" spc="5" dirty="0">
                <a:latin typeface="Cambria"/>
                <a:cs typeface="Cambria"/>
              </a:rPr>
              <a:t>contact</a:t>
            </a:r>
            <a:r>
              <a:rPr lang="en-US" sz="1800" spc="80" dirty="0">
                <a:latin typeface="Cambria"/>
                <a:cs typeface="Cambria"/>
              </a:rPr>
              <a:t> </a:t>
            </a:r>
            <a:r>
              <a:rPr lang="en-US" sz="1800" spc="65" dirty="0">
                <a:latin typeface="Cambria"/>
                <a:cs typeface="Cambria"/>
              </a:rPr>
              <a:t>by </a:t>
            </a:r>
            <a:r>
              <a:rPr lang="en-US" sz="1800" spc="20" dirty="0">
                <a:latin typeface="Cambria"/>
                <a:cs typeface="Cambria"/>
              </a:rPr>
              <a:t>rotating</a:t>
            </a:r>
            <a:r>
              <a:rPr lang="en-US" sz="1800" spc="105" dirty="0">
                <a:latin typeface="Cambria"/>
                <a:cs typeface="Cambria"/>
              </a:rPr>
              <a:t> </a:t>
            </a:r>
            <a:r>
              <a:rPr lang="en-US" sz="1800" spc="65" dirty="0">
                <a:latin typeface="Cambria"/>
                <a:cs typeface="Cambria"/>
              </a:rPr>
              <a:t>though</a:t>
            </a:r>
            <a:r>
              <a:rPr lang="en-US" sz="1800" spc="100" dirty="0">
                <a:latin typeface="Cambria"/>
                <a:cs typeface="Cambria"/>
              </a:rPr>
              <a:t> </a:t>
            </a:r>
            <a:r>
              <a:rPr lang="en-US" sz="1800" spc="25" dirty="0">
                <a:latin typeface="Cambria"/>
                <a:cs typeface="Cambria"/>
              </a:rPr>
              <a:t>a</a:t>
            </a:r>
            <a:r>
              <a:rPr lang="en-US" sz="1800" spc="65" dirty="0">
                <a:latin typeface="Cambria"/>
                <a:cs typeface="Cambria"/>
              </a:rPr>
              <a:t> </a:t>
            </a:r>
            <a:r>
              <a:rPr lang="en-US" sz="1800" spc="10" dirty="0">
                <a:latin typeface="Cambria"/>
                <a:cs typeface="Cambria"/>
              </a:rPr>
              <a:t>pre</a:t>
            </a:r>
            <a:r>
              <a:rPr lang="en-US" sz="1800" spc="70" dirty="0">
                <a:latin typeface="Cambria"/>
                <a:cs typeface="Cambria"/>
              </a:rPr>
              <a:t> </a:t>
            </a:r>
            <a:r>
              <a:rPr lang="en-US" sz="1800" spc="-25" dirty="0">
                <a:latin typeface="Cambria"/>
                <a:cs typeface="Cambria"/>
              </a:rPr>
              <a:t>set</a:t>
            </a:r>
            <a:r>
              <a:rPr lang="en-US" sz="1800" spc="70" dirty="0">
                <a:latin typeface="Cambria"/>
                <a:cs typeface="Cambria"/>
              </a:rPr>
              <a:t> </a:t>
            </a:r>
            <a:r>
              <a:rPr lang="en-US" sz="1800" spc="55" dirty="0">
                <a:latin typeface="Cambria"/>
                <a:cs typeface="Cambria"/>
              </a:rPr>
              <a:t>angle.</a:t>
            </a:r>
            <a:endParaRPr lang="en-US" sz="1800" dirty="0">
              <a:latin typeface="Cambria"/>
              <a:cs typeface="Cambria"/>
            </a:endParaRPr>
          </a:p>
          <a:p>
            <a:pPr>
              <a:lnSpc>
                <a:spcPct val="100000"/>
              </a:lnSpc>
              <a:spcBef>
                <a:spcPts val="5"/>
              </a:spcBef>
              <a:buFont typeface="Wingdings"/>
              <a:buChar char=""/>
            </a:pPr>
            <a:endParaRPr lang="en-US" sz="2000" dirty="0">
              <a:latin typeface="Cambria"/>
              <a:cs typeface="Cambria"/>
            </a:endParaRPr>
          </a:p>
          <a:p>
            <a:pPr marL="293370" indent="-243204">
              <a:lnSpc>
                <a:spcPct val="100000"/>
              </a:lnSpc>
              <a:buSzPct val="95833"/>
              <a:buFont typeface="Wingdings"/>
              <a:buChar char=""/>
              <a:tabLst>
                <a:tab pos="294005" algn="l"/>
              </a:tabLst>
            </a:pPr>
            <a:r>
              <a:rPr lang="en-US" sz="1800" spc="30" dirty="0">
                <a:latin typeface="Cambria"/>
                <a:cs typeface="Cambria"/>
              </a:rPr>
              <a:t>The</a:t>
            </a:r>
            <a:r>
              <a:rPr lang="en-US" sz="1800" spc="55" dirty="0">
                <a:latin typeface="Cambria"/>
                <a:cs typeface="Cambria"/>
              </a:rPr>
              <a:t> </a:t>
            </a:r>
            <a:r>
              <a:rPr lang="en-US" sz="1800" spc="20" dirty="0">
                <a:latin typeface="Cambria"/>
                <a:cs typeface="Cambria"/>
              </a:rPr>
              <a:t>time</a:t>
            </a:r>
            <a:r>
              <a:rPr lang="en-US" sz="1800" spc="85" dirty="0">
                <a:latin typeface="Cambria"/>
                <a:cs typeface="Cambria"/>
              </a:rPr>
              <a:t> </a:t>
            </a:r>
            <a:r>
              <a:rPr lang="en-US" sz="1800" spc="50" dirty="0">
                <a:latin typeface="Cambria"/>
                <a:cs typeface="Cambria"/>
              </a:rPr>
              <a:t>of</a:t>
            </a:r>
            <a:r>
              <a:rPr lang="en-US" sz="1800" spc="60" dirty="0">
                <a:latin typeface="Cambria"/>
                <a:cs typeface="Cambria"/>
              </a:rPr>
              <a:t> </a:t>
            </a:r>
            <a:r>
              <a:rPr lang="en-US" sz="1800" spc="20" dirty="0">
                <a:latin typeface="Cambria"/>
                <a:cs typeface="Cambria"/>
              </a:rPr>
              <a:t>operation</a:t>
            </a:r>
            <a:r>
              <a:rPr lang="en-US" sz="1800" spc="100" dirty="0">
                <a:latin typeface="Cambria"/>
                <a:cs typeface="Cambria"/>
              </a:rPr>
              <a:t> </a:t>
            </a:r>
            <a:r>
              <a:rPr lang="en-US" sz="1800" spc="50" dirty="0">
                <a:latin typeface="Cambria"/>
                <a:cs typeface="Cambria"/>
              </a:rPr>
              <a:t>depends</a:t>
            </a:r>
            <a:r>
              <a:rPr lang="en-US" sz="1800" spc="60" dirty="0">
                <a:latin typeface="Cambria"/>
                <a:cs typeface="Cambria"/>
              </a:rPr>
              <a:t> </a:t>
            </a:r>
            <a:r>
              <a:rPr lang="en-US" sz="1800" spc="75" dirty="0">
                <a:latin typeface="Cambria"/>
                <a:cs typeface="Cambria"/>
              </a:rPr>
              <a:t>upon</a:t>
            </a:r>
            <a:r>
              <a:rPr lang="en-US" sz="1800" spc="50" dirty="0">
                <a:latin typeface="Cambria"/>
                <a:cs typeface="Cambria"/>
              </a:rPr>
              <a:t> </a:t>
            </a:r>
            <a:r>
              <a:rPr lang="en-US" sz="1800" spc="5" dirty="0">
                <a:latin typeface="Cambria"/>
                <a:cs typeface="Cambria"/>
              </a:rPr>
              <a:t>the</a:t>
            </a:r>
            <a:r>
              <a:rPr lang="en-US" sz="1800" spc="95" dirty="0">
                <a:latin typeface="Cambria"/>
                <a:cs typeface="Cambria"/>
              </a:rPr>
              <a:t> </a:t>
            </a:r>
            <a:r>
              <a:rPr lang="en-US" sz="1800" spc="10" dirty="0">
                <a:latin typeface="Cambria"/>
                <a:cs typeface="Cambria"/>
              </a:rPr>
              <a:t>pre</a:t>
            </a:r>
            <a:r>
              <a:rPr lang="en-US" sz="1800" spc="60" dirty="0">
                <a:latin typeface="Cambria"/>
                <a:cs typeface="Cambria"/>
              </a:rPr>
              <a:t> </a:t>
            </a:r>
            <a:r>
              <a:rPr lang="en-US" sz="1800" spc="-25" dirty="0">
                <a:latin typeface="Cambria"/>
                <a:cs typeface="Cambria"/>
              </a:rPr>
              <a:t>set</a:t>
            </a:r>
            <a:r>
              <a:rPr lang="en-US" sz="1800" spc="55" dirty="0">
                <a:latin typeface="Cambria"/>
                <a:cs typeface="Cambria"/>
              </a:rPr>
              <a:t> </a:t>
            </a:r>
            <a:r>
              <a:rPr lang="en-US" sz="1800" spc="45" dirty="0">
                <a:latin typeface="Cambria"/>
                <a:cs typeface="Cambria"/>
              </a:rPr>
              <a:t>angle</a:t>
            </a:r>
            <a:endParaRPr lang="en-US" sz="1800" dirty="0">
              <a:latin typeface="Cambria"/>
              <a:cs typeface="Cambria"/>
            </a:endParaRPr>
          </a:p>
          <a:p>
            <a:pPr>
              <a:lnSpc>
                <a:spcPct val="100000"/>
              </a:lnSpc>
              <a:spcBef>
                <a:spcPts val="10"/>
              </a:spcBef>
              <a:buFont typeface="Wingdings"/>
              <a:buChar char=""/>
            </a:pPr>
            <a:endParaRPr lang="en-US" sz="2000" dirty="0">
              <a:latin typeface="Cambria"/>
              <a:cs typeface="Cambria"/>
            </a:endParaRPr>
          </a:p>
          <a:p>
            <a:pPr marL="50800" marR="266065">
              <a:lnSpc>
                <a:spcPct val="100000"/>
              </a:lnSpc>
              <a:buSzPct val="95833"/>
              <a:buFont typeface="Wingdings"/>
              <a:buChar char=""/>
              <a:tabLst>
                <a:tab pos="294005" algn="l"/>
              </a:tabLst>
            </a:pPr>
            <a:r>
              <a:rPr lang="en-US" sz="1800" spc="25" dirty="0">
                <a:latin typeface="Cambria"/>
                <a:cs typeface="Cambria"/>
              </a:rPr>
              <a:t>Restraining</a:t>
            </a:r>
            <a:r>
              <a:rPr lang="en-US" sz="1800" spc="85" dirty="0">
                <a:latin typeface="Cambria"/>
                <a:cs typeface="Cambria"/>
              </a:rPr>
              <a:t> </a:t>
            </a:r>
            <a:r>
              <a:rPr lang="en-US" sz="1800" spc="10" dirty="0">
                <a:latin typeface="Cambria"/>
                <a:cs typeface="Cambria"/>
              </a:rPr>
              <a:t>torque</a:t>
            </a:r>
            <a:r>
              <a:rPr lang="en-US" sz="1800" spc="95" dirty="0">
                <a:latin typeface="Cambria"/>
                <a:cs typeface="Cambria"/>
              </a:rPr>
              <a:t> </a:t>
            </a:r>
            <a:r>
              <a:rPr lang="en-US" sz="1800" spc="5" dirty="0">
                <a:latin typeface="Cambria"/>
                <a:cs typeface="Cambria"/>
              </a:rPr>
              <a:t>is</a:t>
            </a:r>
            <a:r>
              <a:rPr lang="en-US" sz="1800" spc="75" dirty="0">
                <a:latin typeface="Cambria"/>
                <a:cs typeface="Cambria"/>
              </a:rPr>
              <a:t> </a:t>
            </a:r>
            <a:r>
              <a:rPr lang="en-US" sz="1800" spc="50" dirty="0">
                <a:latin typeface="Cambria"/>
                <a:cs typeface="Cambria"/>
              </a:rPr>
              <a:t>provide</a:t>
            </a:r>
            <a:r>
              <a:rPr lang="en-US" sz="1800" spc="80" dirty="0">
                <a:latin typeface="Cambria"/>
                <a:cs typeface="Cambria"/>
              </a:rPr>
              <a:t> </a:t>
            </a:r>
            <a:r>
              <a:rPr lang="en-US" sz="1800" spc="65" dirty="0">
                <a:latin typeface="Cambria"/>
                <a:cs typeface="Cambria"/>
              </a:rPr>
              <a:t>by</a:t>
            </a:r>
            <a:r>
              <a:rPr lang="en-US" sz="1800" spc="70" dirty="0">
                <a:latin typeface="Cambria"/>
                <a:cs typeface="Cambria"/>
              </a:rPr>
              <a:t> </a:t>
            </a:r>
            <a:r>
              <a:rPr lang="en-US" sz="1800" spc="40" dirty="0">
                <a:latin typeface="Cambria"/>
                <a:cs typeface="Cambria"/>
              </a:rPr>
              <a:t>spring</a:t>
            </a:r>
            <a:r>
              <a:rPr lang="en-US" sz="1800" spc="75" dirty="0">
                <a:latin typeface="Cambria"/>
                <a:cs typeface="Cambria"/>
              </a:rPr>
              <a:t> </a:t>
            </a:r>
            <a:r>
              <a:rPr lang="en-US" sz="1800" spc="60" dirty="0">
                <a:latin typeface="Cambria"/>
                <a:cs typeface="Cambria"/>
              </a:rPr>
              <a:t>which</a:t>
            </a:r>
            <a:r>
              <a:rPr lang="en-US" sz="1800" spc="80" dirty="0">
                <a:latin typeface="Cambria"/>
                <a:cs typeface="Cambria"/>
              </a:rPr>
              <a:t> </a:t>
            </a:r>
            <a:r>
              <a:rPr lang="en-US" sz="1800" spc="10" dirty="0">
                <a:latin typeface="Cambria"/>
                <a:cs typeface="Cambria"/>
              </a:rPr>
              <a:t>twists</a:t>
            </a:r>
            <a:r>
              <a:rPr lang="en-US" sz="1800" spc="80" dirty="0">
                <a:latin typeface="Cambria"/>
                <a:cs typeface="Cambria"/>
              </a:rPr>
              <a:t> </a:t>
            </a:r>
            <a:r>
              <a:rPr lang="en-US" sz="1800" spc="35" dirty="0">
                <a:latin typeface="Cambria"/>
                <a:cs typeface="Cambria"/>
              </a:rPr>
              <a:t>in </a:t>
            </a:r>
            <a:r>
              <a:rPr lang="en-US" sz="1800" spc="-515" dirty="0">
                <a:latin typeface="Cambria"/>
                <a:cs typeface="Cambria"/>
              </a:rPr>
              <a:t> </a:t>
            </a:r>
            <a:r>
              <a:rPr lang="en-US" sz="1800" spc="-5" dirty="0">
                <a:latin typeface="Cambria"/>
                <a:cs typeface="Cambria"/>
              </a:rPr>
              <a:t>reverse</a:t>
            </a:r>
            <a:r>
              <a:rPr lang="en-US" sz="1800" spc="45" dirty="0">
                <a:latin typeface="Cambria"/>
                <a:cs typeface="Cambria"/>
              </a:rPr>
              <a:t> </a:t>
            </a:r>
            <a:r>
              <a:rPr lang="en-US" sz="1800" spc="25" dirty="0">
                <a:latin typeface="Cambria"/>
                <a:cs typeface="Cambria"/>
              </a:rPr>
              <a:t>direction.</a:t>
            </a:r>
            <a:endParaRPr lang="en-US" sz="1800" dirty="0">
              <a:latin typeface="Cambria"/>
              <a:cs typeface="Cambria"/>
            </a:endParaRPr>
          </a:p>
          <a:p>
            <a:pPr>
              <a:lnSpc>
                <a:spcPct val="100000"/>
              </a:lnSpc>
              <a:spcBef>
                <a:spcPts val="50"/>
              </a:spcBef>
            </a:pPr>
            <a:endParaRPr lang="en-US" sz="1800" dirty="0">
              <a:latin typeface="Cambria"/>
              <a:cs typeface="Cambria"/>
            </a:endParaRPr>
          </a:p>
          <a:p>
            <a:pPr marL="50800">
              <a:lnSpc>
                <a:spcPct val="100000"/>
              </a:lnSpc>
            </a:pPr>
            <a:r>
              <a:rPr lang="en-US" sz="2800" b="1" u="heavy" spc="-15" dirty="0">
                <a:uFill>
                  <a:solidFill>
                    <a:srgbClr val="000000"/>
                  </a:solidFill>
                </a:uFill>
                <a:latin typeface="Cambria"/>
                <a:cs typeface="Cambria"/>
              </a:rPr>
              <a:t>Operation:</a:t>
            </a:r>
            <a:endParaRPr lang="en-US" sz="2800" dirty="0">
              <a:latin typeface="Cambria"/>
              <a:cs typeface="Cambria"/>
            </a:endParaRPr>
          </a:p>
          <a:p>
            <a:pPr marL="108585">
              <a:lnSpc>
                <a:spcPct val="100000"/>
              </a:lnSpc>
              <a:spcBef>
                <a:spcPts val="100"/>
              </a:spcBef>
              <a:tabLst>
                <a:tab pos="588645" algn="l"/>
                <a:tab pos="1282065" algn="l"/>
                <a:tab pos="1653539" algn="l"/>
              </a:tabLst>
            </a:pPr>
            <a:r>
              <a:rPr lang="en-US" sz="1800" spc="45" dirty="0">
                <a:latin typeface="Cambria"/>
                <a:cs typeface="Cambria"/>
              </a:rPr>
              <a:t>from</a:t>
            </a:r>
            <a:r>
              <a:rPr lang="en-US" sz="1800" spc="70" dirty="0">
                <a:latin typeface="Cambria"/>
                <a:cs typeface="Cambria"/>
              </a:rPr>
              <a:t> </a:t>
            </a:r>
            <a:r>
              <a:rPr lang="en-US" sz="1800" dirty="0">
                <a:latin typeface="Cambria"/>
                <a:cs typeface="Cambria"/>
              </a:rPr>
              <a:t>the</a:t>
            </a:r>
            <a:r>
              <a:rPr lang="en-US" sz="1800" spc="85" dirty="0">
                <a:latin typeface="Cambria"/>
                <a:cs typeface="Cambria"/>
              </a:rPr>
              <a:t> </a:t>
            </a:r>
            <a:r>
              <a:rPr lang="en-US" sz="1800" spc="60" dirty="0">
                <a:latin typeface="Cambria"/>
                <a:cs typeface="Cambria"/>
              </a:rPr>
              <a:t>diagram</a:t>
            </a:r>
            <a:r>
              <a:rPr lang="en-US" sz="1800" spc="90" dirty="0">
                <a:latin typeface="Cambria"/>
                <a:cs typeface="Cambria"/>
              </a:rPr>
              <a:t> </a:t>
            </a:r>
            <a:r>
              <a:rPr lang="en-US" sz="1800" spc="60" dirty="0">
                <a:latin typeface="Cambria"/>
                <a:cs typeface="Cambria"/>
              </a:rPr>
              <a:t>we</a:t>
            </a:r>
            <a:r>
              <a:rPr lang="en-US" sz="1800" spc="70" dirty="0">
                <a:latin typeface="Cambria"/>
                <a:cs typeface="Cambria"/>
              </a:rPr>
              <a:t> </a:t>
            </a:r>
            <a:r>
              <a:rPr lang="en-US" sz="1800" spc="25" dirty="0">
                <a:latin typeface="Cambria"/>
                <a:cs typeface="Cambria"/>
              </a:rPr>
              <a:t>can</a:t>
            </a:r>
            <a:r>
              <a:rPr lang="en-US" sz="1800" spc="60" dirty="0">
                <a:latin typeface="Cambria"/>
                <a:cs typeface="Cambria"/>
              </a:rPr>
              <a:t> </a:t>
            </a:r>
            <a:r>
              <a:rPr lang="en-US" sz="1800" spc="45" dirty="0">
                <a:latin typeface="Cambria"/>
                <a:cs typeface="Cambria"/>
              </a:rPr>
              <a:t>conclude</a:t>
            </a:r>
            <a:r>
              <a:rPr lang="en-US" sz="1800" spc="70" dirty="0">
                <a:latin typeface="Cambria"/>
                <a:cs typeface="Cambria"/>
              </a:rPr>
              <a:t> </a:t>
            </a:r>
            <a:r>
              <a:rPr lang="en-US" sz="1800" spc="5" dirty="0">
                <a:latin typeface="Cambria"/>
                <a:cs typeface="Cambria"/>
              </a:rPr>
              <a:t>that</a:t>
            </a:r>
            <a:r>
              <a:rPr lang="en-US" sz="1800" spc="95" dirty="0">
                <a:latin typeface="Cambria"/>
                <a:cs typeface="Cambria"/>
              </a:rPr>
              <a:t> </a:t>
            </a:r>
            <a:r>
              <a:rPr lang="en-US" sz="1800" spc="60" dirty="0">
                <a:latin typeface="Cambria"/>
                <a:cs typeface="Cambria"/>
              </a:rPr>
              <a:t>we </a:t>
            </a:r>
            <a:r>
              <a:rPr lang="en-US" sz="1800" spc="50" dirty="0">
                <a:latin typeface="Cambria"/>
                <a:cs typeface="Cambria"/>
              </a:rPr>
              <a:t>have</a:t>
            </a:r>
            <a:r>
              <a:rPr lang="en-US" sz="1800" spc="65" dirty="0">
                <a:latin typeface="Cambria"/>
                <a:cs typeface="Cambria"/>
              </a:rPr>
              <a:t> </a:t>
            </a:r>
            <a:r>
              <a:rPr lang="en-US" sz="1800" spc="45" dirty="0">
                <a:latin typeface="Cambria"/>
                <a:cs typeface="Cambria"/>
              </a:rPr>
              <a:t>two</a:t>
            </a:r>
            <a:r>
              <a:rPr lang="en-US" sz="1800" spc="80" dirty="0">
                <a:latin typeface="Cambria"/>
                <a:cs typeface="Cambria"/>
              </a:rPr>
              <a:t> </a:t>
            </a:r>
            <a:r>
              <a:rPr lang="en-US" sz="1800" spc="75" dirty="0">
                <a:latin typeface="Cambria"/>
                <a:cs typeface="Cambria"/>
              </a:rPr>
              <a:t>flux </a:t>
            </a:r>
            <a:r>
              <a:rPr lang="en-US" sz="1800" spc="-515" dirty="0">
                <a:latin typeface="Cambria"/>
                <a:cs typeface="Cambria"/>
              </a:rPr>
              <a:t> </a:t>
            </a:r>
            <a:r>
              <a:rPr lang="en-US" sz="1800" spc="10" dirty="0">
                <a:latin typeface="Cambria"/>
                <a:cs typeface="Cambria"/>
              </a:rPr>
              <a:t>quantities:	</a:t>
            </a:r>
            <a:r>
              <a:rPr lang="en-US" sz="1800" spc="-204" dirty="0">
                <a:latin typeface="Verdana"/>
                <a:cs typeface="Verdana"/>
              </a:rPr>
              <a:t>φ</a:t>
            </a:r>
            <a:r>
              <a:rPr lang="en-US" sz="1800" spc="-307" baseline="-20833" dirty="0">
                <a:latin typeface="Cambria"/>
                <a:cs typeface="Cambria"/>
              </a:rPr>
              <a:t>1</a:t>
            </a:r>
            <a:r>
              <a:rPr lang="en-US" sz="1800" spc="215" dirty="0">
                <a:latin typeface="Cambria"/>
                <a:cs typeface="Cambria"/>
              </a:rPr>
              <a:t>&amp;</a:t>
            </a:r>
            <a:r>
              <a:rPr lang="en-US" sz="1800" spc="75" dirty="0">
                <a:latin typeface="Cambria"/>
                <a:cs typeface="Cambria"/>
              </a:rPr>
              <a:t> </a:t>
            </a:r>
            <a:r>
              <a:rPr lang="en-US" sz="1800" spc="-204" dirty="0">
                <a:latin typeface="Verdana"/>
                <a:cs typeface="Verdana"/>
              </a:rPr>
              <a:t>φ</a:t>
            </a:r>
            <a:r>
              <a:rPr lang="en-US" sz="1800" spc="-307" baseline="-20833" dirty="0">
                <a:latin typeface="Cambria"/>
                <a:cs typeface="Cambria"/>
              </a:rPr>
              <a:t>2	</a:t>
            </a:r>
            <a:r>
              <a:rPr lang="en-US" sz="1800" spc="105" dirty="0">
                <a:latin typeface="Cambria"/>
                <a:cs typeface="Cambria"/>
              </a:rPr>
              <a:t>.</a:t>
            </a:r>
            <a:r>
              <a:rPr lang="en-US" sz="1800" spc="-204" dirty="0">
                <a:latin typeface="Verdana"/>
                <a:cs typeface="Verdana"/>
              </a:rPr>
              <a:t>   φ</a:t>
            </a:r>
            <a:r>
              <a:rPr lang="en-US" sz="1800" spc="-307" baseline="-20833" dirty="0">
                <a:latin typeface="Cambria"/>
                <a:cs typeface="Cambria"/>
              </a:rPr>
              <a:t>1	</a:t>
            </a:r>
            <a:r>
              <a:rPr lang="en-US" sz="1800" spc="45" dirty="0">
                <a:latin typeface="Cambria"/>
                <a:cs typeface="Cambria"/>
              </a:rPr>
              <a:t>lags	</a:t>
            </a:r>
            <a:r>
              <a:rPr lang="en-US" sz="1800" spc="280" dirty="0">
                <a:latin typeface="Cambria"/>
                <a:cs typeface="Cambria"/>
              </a:rPr>
              <a:t>V	</a:t>
            </a:r>
            <a:r>
              <a:rPr lang="en-US" sz="1800" spc="65" dirty="0">
                <a:latin typeface="Cambria"/>
                <a:cs typeface="Cambria"/>
              </a:rPr>
              <a:t>by</a:t>
            </a:r>
            <a:r>
              <a:rPr lang="en-US" sz="1800" spc="40" dirty="0">
                <a:latin typeface="Cambria"/>
                <a:cs typeface="Cambria"/>
              </a:rPr>
              <a:t> </a:t>
            </a:r>
            <a:r>
              <a:rPr lang="en-US" sz="1800" spc="-135" dirty="0">
                <a:latin typeface="Cambria"/>
                <a:cs typeface="Cambria"/>
              </a:rPr>
              <a:t>90</a:t>
            </a:r>
            <a:r>
              <a:rPr lang="en-US" sz="1800" spc="45" dirty="0">
                <a:latin typeface="Cambria"/>
                <a:cs typeface="Cambria"/>
              </a:rPr>
              <a:t> </a:t>
            </a:r>
            <a:r>
              <a:rPr lang="en-US" sz="1800" spc="-135" baseline="24305" dirty="0">
                <a:latin typeface="Cambria"/>
                <a:cs typeface="Cambria"/>
              </a:rPr>
              <a:t>0</a:t>
            </a:r>
            <a:r>
              <a:rPr lang="en-US" baseline="24305" dirty="0">
                <a:latin typeface="Cambria"/>
                <a:cs typeface="Cambria"/>
              </a:rPr>
              <a:t>  </a:t>
            </a:r>
            <a:r>
              <a:rPr lang="en-US" sz="1800" spc="-204" dirty="0">
                <a:latin typeface="Verdana"/>
                <a:cs typeface="Verdana"/>
              </a:rPr>
              <a:t>φ</a:t>
            </a:r>
            <a:r>
              <a:rPr lang="en-US" sz="1800" spc="-307" baseline="-20833" dirty="0">
                <a:latin typeface="Cambria"/>
                <a:cs typeface="Cambria"/>
              </a:rPr>
              <a:t>2	</a:t>
            </a:r>
            <a:r>
              <a:rPr lang="en-US" sz="1800" spc="30" dirty="0" err="1">
                <a:latin typeface="Cambria"/>
                <a:cs typeface="Cambria"/>
              </a:rPr>
              <a:t>inphase</a:t>
            </a:r>
            <a:r>
              <a:rPr lang="en-US" sz="1800" spc="70" dirty="0">
                <a:latin typeface="Cambria"/>
                <a:cs typeface="Cambria"/>
              </a:rPr>
              <a:t> </a:t>
            </a:r>
            <a:r>
              <a:rPr lang="en-US" sz="1800" spc="50" dirty="0">
                <a:latin typeface="Cambria"/>
                <a:cs typeface="Cambria"/>
              </a:rPr>
              <a:t>with</a:t>
            </a:r>
            <a:r>
              <a:rPr lang="en-US" sz="1800" spc="60" dirty="0">
                <a:latin typeface="Cambria"/>
                <a:cs typeface="Cambria"/>
              </a:rPr>
              <a:t> </a:t>
            </a:r>
            <a:r>
              <a:rPr lang="en-US" sz="1800" spc="5" dirty="0">
                <a:latin typeface="Cambria"/>
                <a:cs typeface="Cambria"/>
              </a:rPr>
              <a:t>current</a:t>
            </a:r>
            <a:r>
              <a:rPr lang="en-US" sz="1800" spc="65" dirty="0">
                <a:latin typeface="Cambria"/>
                <a:cs typeface="Cambria"/>
              </a:rPr>
              <a:t> </a:t>
            </a:r>
            <a:r>
              <a:rPr lang="en-US" sz="1800" spc="30" dirty="0">
                <a:latin typeface="Cambria"/>
                <a:cs typeface="Cambria"/>
              </a:rPr>
              <a:t>I</a:t>
            </a:r>
            <a:endParaRPr lang="en-US" sz="1800" dirty="0">
              <a:latin typeface="Cambria"/>
              <a:cs typeface="Cambria"/>
            </a:endParaRPr>
          </a:p>
          <a:p>
            <a:pPr marL="50800" marR="168910" indent="74295">
              <a:lnSpc>
                <a:spcPct val="100000"/>
              </a:lnSpc>
              <a:spcBef>
                <a:spcPts val="2955"/>
              </a:spcBef>
              <a:tabLst>
                <a:tab pos="1691639" algn="l"/>
                <a:tab pos="2121535" algn="l"/>
                <a:tab pos="2865120" algn="l"/>
              </a:tabLst>
            </a:pPr>
            <a:endParaRPr lang="en-US" sz="1800" dirty="0">
              <a:latin typeface="Cambria"/>
              <a:cs typeface="Cambria"/>
            </a:endParaRPr>
          </a:p>
        </p:txBody>
      </p:sp>
      <p:pic>
        <p:nvPicPr>
          <p:cNvPr id="12" name="object 5">
            <a:extLst>
              <a:ext uri="{FF2B5EF4-FFF2-40B4-BE49-F238E27FC236}">
                <a16:creationId xmlns:a16="http://schemas.microsoft.com/office/drawing/2014/main" id="{4EF7645A-1542-4C9A-AAB7-C1B66E44A309}"/>
              </a:ext>
            </a:extLst>
          </p:cNvPr>
          <p:cNvPicPr/>
          <p:nvPr/>
        </p:nvPicPr>
        <p:blipFill>
          <a:blip r:embed="rId3" cstate="print"/>
          <a:stretch>
            <a:fillRect/>
          </a:stretch>
        </p:blipFill>
        <p:spPr>
          <a:xfrm>
            <a:off x="5078767" y="5246703"/>
            <a:ext cx="1916838" cy="1012054"/>
          </a:xfrm>
          <a:prstGeom prst="rect">
            <a:avLst/>
          </a:prstGeom>
        </p:spPr>
      </p:pic>
      <p:pic>
        <p:nvPicPr>
          <p:cNvPr id="11" name="Picture 10">
            <a:extLst>
              <a:ext uri="{FF2B5EF4-FFF2-40B4-BE49-F238E27FC236}">
                <a16:creationId xmlns:a16="http://schemas.microsoft.com/office/drawing/2014/main" id="{6AD1140F-D33C-4C79-B3A2-307DA13CA8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37829631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58630"/>
          </a:xfrm>
        </p:spPr>
        <p:txBody>
          <a:bodyPr>
            <a:normAutofit fontScale="90000"/>
          </a:bodyPr>
          <a:lstStyle/>
          <a:p>
            <a:br>
              <a:rPr lang="en-IN" sz="3200" dirty="0"/>
            </a:br>
            <a:br>
              <a:rPr lang="en-IN" dirty="0"/>
            </a:br>
            <a:endParaRPr lang="en-IN"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57</a:t>
            </a:fld>
            <a:endParaRPr lang="en-IN"/>
          </a:p>
        </p:txBody>
      </p:sp>
      <p:sp>
        <p:nvSpPr>
          <p:cNvPr id="3" name="Content Placeholder 2">
            <a:extLst>
              <a:ext uri="{FF2B5EF4-FFF2-40B4-BE49-F238E27FC236}">
                <a16:creationId xmlns:a16="http://schemas.microsoft.com/office/drawing/2014/main" id="{6EC0A468-7428-4701-A3A5-7A17287518D0}"/>
              </a:ext>
            </a:extLst>
          </p:cNvPr>
          <p:cNvSpPr>
            <a:spLocks noGrp="1"/>
          </p:cNvSpPr>
          <p:nvPr>
            <p:ph idx="1"/>
          </p:nvPr>
        </p:nvSpPr>
        <p:spPr/>
        <p:txBody>
          <a:bodyPr>
            <a:normAutofit fontScale="92500" lnSpcReduction="20000"/>
          </a:bodyPr>
          <a:lstStyle/>
          <a:p>
            <a:pPr marL="12700">
              <a:lnSpc>
                <a:spcPct val="100000"/>
              </a:lnSpc>
              <a:spcBef>
                <a:spcPts val="105"/>
              </a:spcBef>
            </a:pPr>
            <a:r>
              <a:rPr lang="en-US" sz="2000" b="1" u="heavy" spc="170" dirty="0">
                <a:uFill>
                  <a:solidFill>
                    <a:srgbClr val="000000"/>
                  </a:solidFill>
                </a:uFill>
                <a:latin typeface="Cambria"/>
                <a:cs typeface="Cambria"/>
              </a:rPr>
              <a:t>DIRECTIONAL</a:t>
            </a:r>
            <a:r>
              <a:rPr lang="en-US" sz="2000" b="1" u="heavy" spc="5" dirty="0">
                <a:uFill>
                  <a:solidFill>
                    <a:srgbClr val="000000"/>
                  </a:solidFill>
                </a:uFill>
                <a:latin typeface="Cambria"/>
                <a:cs typeface="Cambria"/>
              </a:rPr>
              <a:t> </a:t>
            </a:r>
            <a:r>
              <a:rPr lang="en-US" sz="2000" b="1" u="heavy" spc="185" dirty="0">
                <a:uFill>
                  <a:solidFill>
                    <a:srgbClr val="000000"/>
                  </a:solidFill>
                </a:uFill>
                <a:latin typeface="Cambria"/>
                <a:cs typeface="Cambria"/>
              </a:rPr>
              <a:t>OVER</a:t>
            </a:r>
            <a:r>
              <a:rPr lang="en-US" sz="2000" b="1" u="heavy" spc="30" dirty="0">
                <a:uFill>
                  <a:solidFill>
                    <a:srgbClr val="000000"/>
                  </a:solidFill>
                </a:uFill>
                <a:latin typeface="Cambria"/>
                <a:cs typeface="Cambria"/>
              </a:rPr>
              <a:t> </a:t>
            </a:r>
            <a:r>
              <a:rPr lang="en-US" sz="2000" b="1" u="heavy" spc="170" dirty="0">
                <a:uFill>
                  <a:solidFill>
                    <a:srgbClr val="000000"/>
                  </a:solidFill>
                </a:uFill>
                <a:latin typeface="Cambria"/>
                <a:cs typeface="Cambria"/>
              </a:rPr>
              <a:t>CURRENT</a:t>
            </a:r>
            <a:r>
              <a:rPr lang="en-US" sz="2000" b="1" u="heavy" spc="35" dirty="0">
                <a:uFill>
                  <a:solidFill>
                    <a:srgbClr val="000000"/>
                  </a:solidFill>
                </a:uFill>
                <a:latin typeface="Cambria"/>
                <a:cs typeface="Cambria"/>
              </a:rPr>
              <a:t> </a:t>
            </a:r>
            <a:r>
              <a:rPr lang="en-US" sz="2000" b="1" u="heavy" spc="105" dirty="0">
                <a:uFill>
                  <a:solidFill>
                    <a:srgbClr val="000000"/>
                  </a:solidFill>
                </a:uFill>
                <a:latin typeface="Cambria"/>
                <a:cs typeface="Cambria"/>
              </a:rPr>
              <a:t>RELAY:</a:t>
            </a:r>
            <a:endParaRPr lang="en-US" sz="2000" dirty="0">
              <a:latin typeface="Cambria"/>
              <a:cs typeface="Cambria"/>
            </a:endParaRPr>
          </a:p>
          <a:p>
            <a:pPr>
              <a:lnSpc>
                <a:spcPct val="100000"/>
              </a:lnSpc>
              <a:spcBef>
                <a:spcPts val="50"/>
              </a:spcBef>
            </a:pPr>
            <a:endParaRPr lang="en-US" sz="2000" dirty="0">
              <a:latin typeface="Cambria"/>
              <a:cs typeface="Cambria"/>
            </a:endParaRPr>
          </a:p>
          <a:p>
            <a:pPr marL="12700">
              <a:lnSpc>
                <a:spcPct val="100000"/>
              </a:lnSpc>
              <a:spcBef>
                <a:spcPts val="5"/>
              </a:spcBef>
            </a:pPr>
            <a:r>
              <a:rPr lang="en-US" sz="2000" spc="30" dirty="0">
                <a:latin typeface="Cambria"/>
                <a:cs typeface="Cambria"/>
              </a:rPr>
              <a:t>From</a:t>
            </a:r>
            <a:r>
              <a:rPr lang="en-US" sz="2000" spc="10" dirty="0">
                <a:latin typeface="Cambria"/>
                <a:cs typeface="Cambria"/>
              </a:rPr>
              <a:t> </a:t>
            </a:r>
            <a:r>
              <a:rPr lang="en-US" sz="2000" dirty="0">
                <a:latin typeface="Cambria"/>
                <a:cs typeface="Cambria"/>
              </a:rPr>
              <a:t>the</a:t>
            </a:r>
            <a:r>
              <a:rPr lang="en-US" sz="2000" spc="55" dirty="0">
                <a:latin typeface="Cambria"/>
                <a:cs typeface="Cambria"/>
              </a:rPr>
              <a:t> </a:t>
            </a:r>
            <a:r>
              <a:rPr lang="en-US" sz="2000" spc="35" dirty="0">
                <a:latin typeface="Cambria"/>
                <a:cs typeface="Cambria"/>
              </a:rPr>
              <a:t>previous </a:t>
            </a:r>
            <a:r>
              <a:rPr lang="en-US" sz="2000" spc="30" dirty="0">
                <a:latin typeface="Cambria"/>
                <a:cs typeface="Cambria"/>
              </a:rPr>
              <a:t>discussion</a:t>
            </a:r>
            <a:endParaRPr lang="en-US" sz="2000" dirty="0">
              <a:latin typeface="Cambria"/>
              <a:cs typeface="Cambria"/>
            </a:endParaRPr>
          </a:p>
          <a:p>
            <a:pPr>
              <a:lnSpc>
                <a:spcPct val="100000"/>
              </a:lnSpc>
              <a:spcBef>
                <a:spcPts val="50"/>
              </a:spcBef>
            </a:pPr>
            <a:endParaRPr lang="en-US" sz="2000" dirty="0">
              <a:latin typeface="Cambria"/>
              <a:cs typeface="Cambria"/>
            </a:endParaRPr>
          </a:p>
          <a:p>
            <a:pPr marL="1598930">
              <a:lnSpc>
                <a:spcPct val="100000"/>
              </a:lnSpc>
              <a:spcBef>
                <a:spcPts val="5"/>
              </a:spcBef>
              <a:tabLst>
                <a:tab pos="1945005" algn="l"/>
              </a:tabLst>
            </a:pPr>
            <a:r>
              <a:rPr lang="en-US" sz="2000" spc="40" dirty="0">
                <a:latin typeface="Cambria"/>
                <a:cs typeface="Cambria"/>
              </a:rPr>
              <a:t>T	</a:t>
            </a:r>
            <a:r>
              <a:rPr lang="en-US" sz="2000" spc="105" dirty="0">
                <a:solidFill>
                  <a:srgbClr val="FF0000"/>
                </a:solidFill>
                <a:latin typeface="Cambria"/>
                <a:cs typeface="Cambria"/>
              </a:rPr>
              <a:t>=</a:t>
            </a:r>
            <a:r>
              <a:rPr lang="en-US" sz="2000" spc="30" dirty="0">
                <a:solidFill>
                  <a:srgbClr val="FF0000"/>
                </a:solidFill>
                <a:latin typeface="Cambria"/>
                <a:cs typeface="Cambria"/>
              </a:rPr>
              <a:t> </a:t>
            </a:r>
            <a:r>
              <a:rPr lang="en-US" sz="2000" spc="240" dirty="0">
                <a:solidFill>
                  <a:srgbClr val="FF0000"/>
                </a:solidFill>
                <a:latin typeface="Cambria"/>
                <a:cs typeface="Cambria"/>
              </a:rPr>
              <a:t>V</a:t>
            </a:r>
            <a:r>
              <a:rPr lang="en-US" sz="2000" spc="50" dirty="0">
                <a:solidFill>
                  <a:srgbClr val="FF0000"/>
                </a:solidFill>
                <a:latin typeface="Cambria"/>
                <a:cs typeface="Cambria"/>
              </a:rPr>
              <a:t> </a:t>
            </a:r>
            <a:r>
              <a:rPr lang="en-US" sz="2000" spc="25" dirty="0">
                <a:solidFill>
                  <a:srgbClr val="FF0000"/>
                </a:solidFill>
                <a:latin typeface="Cambria"/>
                <a:cs typeface="Cambria"/>
              </a:rPr>
              <a:t>I</a:t>
            </a:r>
            <a:r>
              <a:rPr lang="en-US" sz="2000" spc="40" dirty="0">
                <a:solidFill>
                  <a:srgbClr val="FF0000"/>
                </a:solidFill>
                <a:latin typeface="Cambria"/>
                <a:cs typeface="Cambria"/>
              </a:rPr>
              <a:t> </a:t>
            </a:r>
            <a:r>
              <a:rPr lang="en-US" sz="2000" spc="200" dirty="0">
                <a:solidFill>
                  <a:srgbClr val="FF0000"/>
                </a:solidFill>
                <a:latin typeface="Cambria"/>
                <a:cs typeface="Cambria"/>
              </a:rPr>
              <a:t>COS</a:t>
            </a:r>
            <a:r>
              <a:rPr lang="en-US" sz="2000" spc="40" dirty="0">
                <a:solidFill>
                  <a:srgbClr val="FF0000"/>
                </a:solidFill>
                <a:latin typeface="Cambria"/>
                <a:cs typeface="Cambria"/>
              </a:rPr>
              <a:t> </a:t>
            </a:r>
            <a:r>
              <a:rPr lang="en-US" sz="2000" spc="-229" dirty="0">
                <a:solidFill>
                  <a:srgbClr val="FF0000"/>
                </a:solidFill>
                <a:latin typeface="Verdana"/>
                <a:cs typeface="Verdana"/>
              </a:rPr>
              <a:t>θ</a:t>
            </a:r>
            <a:endParaRPr lang="en-US" sz="2000" dirty="0">
              <a:latin typeface="Verdana"/>
              <a:cs typeface="Verdana"/>
            </a:endParaRPr>
          </a:p>
          <a:p>
            <a:pPr>
              <a:lnSpc>
                <a:spcPct val="100000"/>
              </a:lnSpc>
              <a:spcBef>
                <a:spcPts val="25"/>
              </a:spcBef>
            </a:pPr>
            <a:endParaRPr lang="en-US" sz="1950" dirty="0">
              <a:latin typeface="Verdana"/>
              <a:cs typeface="Verdana"/>
            </a:endParaRPr>
          </a:p>
          <a:p>
            <a:pPr marL="708660">
              <a:lnSpc>
                <a:spcPct val="100000"/>
              </a:lnSpc>
            </a:pPr>
            <a:r>
              <a:rPr lang="en-US" sz="2000" b="1" spc="10" dirty="0">
                <a:latin typeface="Cambria"/>
                <a:cs typeface="Cambria"/>
              </a:rPr>
              <a:t>Under</a:t>
            </a:r>
            <a:r>
              <a:rPr lang="en-US" sz="2000" b="1" spc="35" dirty="0">
                <a:latin typeface="Cambria"/>
                <a:cs typeface="Cambria"/>
              </a:rPr>
              <a:t> </a:t>
            </a:r>
            <a:r>
              <a:rPr lang="en-US" sz="2000" b="1" spc="-25" dirty="0">
                <a:latin typeface="Cambria"/>
                <a:cs typeface="Cambria"/>
              </a:rPr>
              <a:t>abnormal</a:t>
            </a:r>
            <a:r>
              <a:rPr lang="en-US" sz="2000" b="1" spc="30" dirty="0">
                <a:latin typeface="Cambria"/>
                <a:cs typeface="Cambria"/>
              </a:rPr>
              <a:t> </a:t>
            </a:r>
            <a:r>
              <a:rPr lang="en-US" sz="2000" b="1" spc="-10" dirty="0">
                <a:latin typeface="Cambria"/>
                <a:cs typeface="Cambria"/>
              </a:rPr>
              <a:t>conditions</a:t>
            </a:r>
            <a:r>
              <a:rPr lang="en-US" sz="2000" b="1" spc="25" dirty="0">
                <a:latin typeface="Cambria"/>
                <a:cs typeface="Cambria"/>
              </a:rPr>
              <a:t> </a:t>
            </a:r>
            <a:r>
              <a:rPr lang="en-US" sz="2000" spc="40" dirty="0">
                <a:latin typeface="Cambria"/>
                <a:cs typeface="Cambria"/>
              </a:rPr>
              <a:t>voltage </a:t>
            </a:r>
            <a:r>
              <a:rPr lang="en-US" sz="2000" spc="35" dirty="0">
                <a:latin typeface="Cambria"/>
                <a:cs typeface="Cambria"/>
              </a:rPr>
              <a:t>in</a:t>
            </a:r>
            <a:r>
              <a:rPr lang="en-US" sz="2000" spc="60" dirty="0">
                <a:latin typeface="Cambria"/>
                <a:cs typeface="Cambria"/>
              </a:rPr>
              <a:t> </a:t>
            </a:r>
            <a:r>
              <a:rPr lang="en-US" sz="2000" dirty="0">
                <a:latin typeface="Cambria"/>
                <a:cs typeface="Cambria"/>
              </a:rPr>
              <a:t>the</a:t>
            </a:r>
            <a:r>
              <a:rPr lang="en-US" sz="2000" spc="60" dirty="0">
                <a:latin typeface="Cambria"/>
                <a:cs typeface="Cambria"/>
              </a:rPr>
              <a:t> </a:t>
            </a:r>
            <a:r>
              <a:rPr lang="en-US" sz="2000" spc="15" dirty="0">
                <a:latin typeface="Cambria"/>
                <a:cs typeface="Cambria"/>
              </a:rPr>
              <a:t>circuit</a:t>
            </a:r>
            <a:r>
              <a:rPr lang="en-US" sz="2000" spc="35" dirty="0">
                <a:latin typeface="Cambria"/>
                <a:cs typeface="Cambria"/>
              </a:rPr>
              <a:t> </a:t>
            </a:r>
            <a:r>
              <a:rPr lang="en-US" sz="2000" spc="5" dirty="0">
                <a:latin typeface="Cambria"/>
                <a:cs typeface="Cambria"/>
              </a:rPr>
              <a:t>is</a:t>
            </a:r>
            <a:r>
              <a:rPr lang="en-US" sz="2000" spc="70" dirty="0">
                <a:latin typeface="Cambria"/>
                <a:cs typeface="Cambria"/>
              </a:rPr>
              <a:t> </a:t>
            </a:r>
            <a:r>
              <a:rPr lang="en-US" sz="2000" b="1" spc="-40" dirty="0">
                <a:latin typeface="Cambria"/>
                <a:cs typeface="Cambria"/>
              </a:rPr>
              <a:t>too</a:t>
            </a:r>
            <a:r>
              <a:rPr lang="en-US" sz="2000" b="1" spc="35" dirty="0">
                <a:latin typeface="Cambria"/>
                <a:cs typeface="Cambria"/>
              </a:rPr>
              <a:t> </a:t>
            </a:r>
            <a:r>
              <a:rPr lang="en-US" sz="2000" b="1" spc="45" dirty="0">
                <a:latin typeface="Cambria"/>
                <a:cs typeface="Cambria"/>
              </a:rPr>
              <a:t>low</a:t>
            </a:r>
            <a:r>
              <a:rPr lang="en-US" sz="2000" spc="45" dirty="0">
                <a:latin typeface="Cambria"/>
                <a:cs typeface="Cambria"/>
              </a:rPr>
              <a:t>.</a:t>
            </a:r>
            <a:endParaRPr lang="en-US" sz="2000" dirty="0">
              <a:latin typeface="Cambria"/>
              <a:cs typeface="Cambria"/>
            </a:endParaRPr>
          </a:p>
          <a:p>
            <a:pPr marL="12700" marR="5080">
              <a:lnSpc>
                <a:spcPct val="100000"/>
              </a:lnSpc>
              <a:spcBef>
                <a:spcPts val="5"/>
              </a:spcBef>
            </a:pPr>
            <a:r>
              <a:rPr lang="en-US" sz="2000" spc="5" dirty="0">
                <a:latin typeface="Cambria"/>
                <a:cs typeface="Cambria"/>
              </a:rPr>
              <a:t>Therefore</a:t>
            </a:r>
            <a:r>
              <a:rPr lang="en-US" sz="2000" spc="25" dirty="0">
                <a:latin typeface="Cambria"/>
                <a:cs typeface="Cambria"/>
              </a:rPr>
              <a:t> </a:t>
            </a:r>
            <a:r>
              <a:rPr lang="en-US" sz="2000" dirty="0">
                <a:latin typeface="Cambria"/>
                <a:cs typeface="Cambria"/>
              </a:rPr>
              <a:t>the</a:t>
            </a:r>
            <a:r>
              <a:rPr lang="en-US" sz="2000" spc="70" dirty="0">
                <a:latin typeface="Cambria"/>
                <a:cs typeface="Cambria"/>
              </a:rPr>
              <a:t> </a:t>
            </a:r>
            <a:r>
              <a:rPr lang="en-US" sz="2000" spc="60" dirty="0">
                <a:solidFill>
                  <a:srgbClr val="00B050"/>
                </a:solidFill>
                <a:latin typeface="Cambria"/>
                <a:cs typeface="Cambria"/>
              </a:rPr>
              <a:t>driving</a:t>
            </a:r>
            <a:r>
              <a:rPr lang="en-US" sz="2000" spc="55" dirty="0">
                <a:solidFill>
                  <a:srgbClr val="00B050"/>
                </a:solidFill>
                <a:latin typeface="Cambria"/>
                <a:cs typeface="Cambria"/>
              </a:rPr>
              <a:t> </a:t>
            </a:r>
            <a:r>
              <a:rPr lang="en-US" sz="2000" spc="10" dirty="0">
                <a:solidFill>
                  <a:srgbClr val="00B050"/>
                </a:solidFill>
                <a:latin typeface="Cambria"/>
                <a:cs typeface="Cambria"/>
              </a:rPr>
              <a:t>torque</a:t>
            </a:r>
            <a:r>
              <a:rPr lang="en-US" sz="2000" spc="35" dirty="0">
                <a:solidFill>
                  <a:srgbClr val="00B050"/>
                </a:solidFill>
                <a:latin typeface="Cambria"/>
                <a:cs typeface="Cambria"/>
              </a:rPr>
              <a:t> </a:t>
            </a:r>
            <a:r>
              <a:rPr lang="en-US" sz="2000" spc="10" dirty="0">
                <a:solidFill>
                  <a:srgbClr val="00B050"/>
                </a:solidFill>
                <a:latin typeface="Cambria"/>
                <a:cs typeface="Cambria"/>
              </a:rPr>
              <a:t>becomes</a:t>
            </a:r>
            <a:r>
              <a:rPr lang="en-US" sz="2000" spc="70" dirty="0">
                <a:solidFill>
                  <a:srgbClr val="00B050"/>
                </a:solidFill>
                <a:latin typeface="Cambria"/>
                <a:cs typeface="Cambria"/>
              </a:rPr>
              <a:t> </a:t>
            </a:r>
            <a:r>
              <a:rPr lang="en-US" sz="2000" spc="35" dirty="0">
                <a:solidFill>
                  <a:srgbClr val="00B050"/>
                </a:solidFill>
                <a:latin typeface="Cambria"/>
                <a:cs typeface="Cambria"/>
              </a:rPr>
              <a:t>abnormally</a:t>
            </a:r>
            <a:r>
              <a:rPr lang="en-US" sz="2000" spc="45" dirty="0">
                <a:solidFill>
                  <a:srgbClr val="00B050"/>
                </a:solidFill>
                <a:latin typeface="Cambria"/>
                <a:cs typeface="Cambria"/>
              </a:rPr>
              <a:t> </a:t>
            </a:r>
            <a:r>
              <a:rPr lang="en-US" sz="2000" spc="5" dirty="0">
                <a:solidFill>
                  <a:srgbClr val="00B050"/>
                </a:solidFill>
                <a:latin typeface="Cambria"/>
                <a:cs typeface="Cambria"/>
              </a:rPr>
              <a:t>too</a:t>
            </a:r>
            <a:r>
              <a:rPr lang="en-US" sz="2000" spc="50" dirty="0">
                <a:solidFill>
                  <a:srgbClr val="00B050"/>
                </a:solidFill>
                <a:latin typeface="Cambria"/>
                <a:cs typeface="Cambria"/>
              </a:rPr>
              <a:t> </a:t>
            </a:r>
            <a:r>
              <a:rPr lang="en-US" sz="2000" spc="35" dirty="0">
                <a:solidFill>
                  <a:srgbClr val="00B050"/>
                </a:solidFill>
                <a:latin typeface="Cambria"/>
                <a:cs typeface="Cambria"/>
              </a:rPr>
              <a:t>small</a:t>
            </a:r>
            <a:r>
              <a:rPr lang="en-US" sz="2000" spc="55" dirty="0">
                <a:solidFill>
                  <a:srgbClr val="00B050"/>
                </a:solidFill>
                <a:latin typeface="Cambria"/>
                <a:cs typeface="Cambria"/>
              </a:rPr>
              <a:t> </a:t>
            </a:r>
            <a:r>
              <a:rPr lang="en-US" sz="2000" spc="90" dirty="0">
                <a:latin typeface="Cambria"/>
                <a:cs typeface="Cambria"/>
              </a:rPr>
              <a:t>.</a:t>
            </a:r>
            <a:r>
              <a:rPr lang="en-US" sz="2000" spc="65" dirty="0">
                <a:latin typeface="Cambria"/>
                <a:cs typeface="Cambria"/>
              </a:rPr>
              <a:t> </a:t>
            </a:r>
            <a:r>
              <a:rPr lang="en-US" sz="2000" spc="60" dirty="0">
                <a:latin typeface="Cambria"/>
                <a:cs typeface="Cambria"/>
              </a:rPr>
              <a:t>Hence</a:t>
            </a:r>
            <a:r>
              <a:rPr lang="en-US" sz="2000" spc="55" dirty="0">
                <a:latin typeface="Cambria"/>
                <a:cs typeface="Cambria"/>
              </a:rPr>
              <a:t> </a:t>
            </a:r>
            <a:r>
              <a:rPr lang="en-US" sz="2000" dirty="0">
                <a:latin typeface="Cambria"/>
                <a:cs typeface="Cambria"/>
              </a:rPr>
              <a:t>the </a:t>
            </a:r>
            <a:r>
              <a:rPr lang="en-US" sz="2000" spc="-430" dirty="0">
                <a:latin typeface="Cambria"/>
                <a:cs typeface="Cambria"/>
              </a:rPr>
              <a:t> </a:t>
            </a:r>
            <a:r>
              <a:rPr lang="en-US" sz="2000" spc="25" dirty="0">
                <a:latin typeface="Cambria"/>
                <a:cs typeface="Cambria"/>
              </a:rPr>
              <a:t>relay does</a:t>
            </a:r>
            <a:r>
              <a:rPr lang="en-US" sz="2000" spc="60" dirty="0">
                <a:latin typeface="Cambria"/>
                <a:cs typeface="Cambria"/>
              </a:rPr>
              <a:t> </a:t>
            </a:r>
            <a:r>
              <a:rPr lang="en-US" sz="2000" spc="15" dirty="0">
                <a:latin typeface="Cambria"/>
                <a:cs typeface="Cambria"/>
              </a:rPr>
              <a:t>not</a:t>
            </a:r>
            <a:r>
              <a:rPr lang="en-US" sz="2000" spc="40" dirty="0">
                <a:latin typeface="Cambria"/>
                <a:cs typeface="Cambria"/>
              </a:rPr>
              <a:t> </a:t>
            </a:r>
            <a:r>
              <a:rPr lang="en-US" sz="2000" spc="15" dirty="0">
                <a:latin typeface="Cambria"/>
                <a:cs typeface="Cambria"/>
              </a:rPr>
              <a:t>operate.</a:t>
            </a:r>
            <a:endParaRPr lang="en-US" sz="2000" dirty="0">
              <a:latin typeface="Cambria"/>
              <a:cs typeface="Cambria"/>
            </a:endParaRPr>
          </a:p>
          <a:p>
            <a:pPr>
              <a:lnSpc>
                <a:spcPct val="100000"/>
              </a:lnSpc>
              <a:spcBef>
                <a:spcPts val="55"/>
              </a:spcBef>
            </a:pPr>
            <a:endParaRPr lang="en-US" sz="2000" dirty="0">
              <a:latin typeface="Cambria"/>
              <a:cs typeface="Cambria"/>
            </a:endParaRPr>
          </a:p>
          <a:p>
            <a:pPr marL="12700" marR="659130" indent="443230">
              <a:lnSpc>
                <a:spcPct val="100000"/>
              </a:lnSpc>
            </a:pPr>
            <a:r>
              <a:rPr lang="en-US" sz="2000" spc="55" dirty="0">
                <a:latin typeface="Cambria"/>
                <a:cs typeface="Cambria"/>
              </a:rPr>
              <a:t>i.e.,</a:t>
            </a:r>
            <a:r>
              <a:rPr lang="en-US" sz="2000" spc="40" dirty="0">
                <a:latin typeface="Cambria"/>
                <a:cs typeface="Cambria"/>
              </a:rPr>
              <a:t> </a:t>
            </a:r>
            <a:r>
              <a:rPr lang="en-US" sz="2000" dirty="0">
                <a:solidFill>
                  <a:srgbClr val="00B0F0"/>
                </a:solidFill>
                <a:latin typeface="Cambria"/>
                <a:cs typeface="Cambria"/>
              </a:rPr>
              <a:t>the</a:t>
            </a:r>
            <a:r>
              <a:rPr lang="en-US" sz="2000" spc="60" dirty="0">
                <a:solidFill>
                  <a:srgbClr val="00B0F0"/>
                </a:solidFill>
                <a:latin typeface="Cambria"/>
                <a:cs typeface="Cambria"/>
              </a:rPr>
              <a:t> </a:t>
            </a:r>
            <a:r>
              <a:rPr lang="en-US" sz="2000" spc="20" dirty="0">
                <a:solidFill>
                  <a:srgbClr val="00B0F0"/>
                </a:solidFill>
                <a:latin typeface="Cambria"/>
                <a:cs typeface="Cambria"/>
              </a:rPr>
              <a:t>directional</a:t>
            </a:r>
            <a:r>
              <a:rPr lang="en-US" sz="2000" spc="55" dirty="0">
                <a:solidFill>
                  <a:srgbClr val="00B0F0"/>
                </a:solidFill>
                <a:latin typeface="Cambria"/>
                <a:cs typeface="Cambria"/>
              </a:rPr>
              <a:t> </a:t>
            </a:r>
            <a:r>
              <a:rPr lang="en-US" sz="2000" spc="35" dirty="0">
                <a:solidFill>
                  <a:srgbClr val="00B0F0"/>
                </a:solidFill>
                <a:latin typeface="Cambria"/>
                <a:cs typeface="Cambria"/>
              </a:rPr>
              <a:t>power</a:t>
            </a:r>
            <a:r>
              <a:rPr lang="en-US" sz="2000" spc="50" dirty="0">
                <a:solidFill>
                  <a:srgbClr val="00B0F0"/>
                </a:solidFill>
                <a:latin typeface="Cambria"/>
                <a:cs typeface="Cambria"/>
              </a:rPr>
              <a:t> </a:t>
            </a:r>
            <a:r>
              <a:rPr lang="en-US" sz="2000" spc="25" dirty="0">
                <a:solidFill>
                  <a:srgbClr val="00B0F0"/>
                </a:solidFill>
                <a:latin typeface="Cambria"/>
                <a:cs typeface="Cambria"/>
              </a:rPr>
              <a:t>relay</a:t>
            </a:r>
            <a:r>
              <a:rPr lang="en-US" sz="2000" spc="40" dirty="0">
                <a:solidFill>
                  <a:srgbClr val="00B0F0"/>
                </a:solidFill>
                <a:latin typeface="Cambria"/>
                <a:cs typeface="Cambria"/>
              </a:rPr>
              <a:t> </a:t>
            </a:r>
            <a:r>
              <a:rPr lang="en-US" sz="2000" spc="5" dirty="0">
                <a:solidFill>
                  <a:srgbClr val="00B0F0"/>
                </a:solidFill>
                <a:latin typeface="Cambria"/>
                <a:cs typeface="Cambria"/>
              </a:rPr>
              <a:t>is</a:t>
            </a:r>
            <a:r>
              <a:rPr lang="en-US" sz="2000" spc="50" dirty="0">
                <a:solidFill>
                  <a:srgbClr val="00B0F0"/>
                </a:solidFill>
                <a:latin typeface="Cambria"/>
                <a:cs typeface="Cambria"/>
              </a:rPr>
              <a:t> </a:t>
            </a:r>
            <a:r>
              <a:rPr lang="en-US" sz="2000" spc="15" dirty="0">
                <a:solidFill>
                  <a:srgbClr val="00B0F0"/>
                </a:solidFill>
                <a:latin typeface="Cambria"/>
                <a:cs typeface="Cambria"/>
              </a:rPr>
              <a:t>not</a:t>
            </a:r>
            <a:r>
              <a:rPr lang="en-US" sz="2000" spc="55" dirty="0">
                <a:solidFill>
                  <a:srgbClr val="00B0F0"/>
                </a:solidFill>
                <a:latin typeface="Cambria"/>
                <a:cs typeface="Cambria"/>
              </a:rPr>
              <a:t> </a:t>
            </a:r>
            <a:r>
              <a:rPr lang="en-US" sz="2000" spc="15" dirty="0">
                <a:solidFill>
                  <a:srgbClr val="00B0F0"/>
                </a:solidFill>
                <a:latin typeface="Cambria"/>
                <a:cs typeface="Cambria"/>
              </a:rPr>
              <a:t>suitable</a:t>
            </a:r>
            <a:r>
              <a:rPr lang="en-US" sz="2000" spc="50" dirty="0">
                <a:solidFill>
                  <a:srgbClr val="00B0F0"/>
                </a:solidFill>
                <a:latin typeface="Cambria"/>
                <a:cs typeface="Cambria"/>
              </a:rPr>
              <a:t> </a:t>
            </a:r>
            <a:r>
              <a:rPr lang="en-US" sz="2000" spc="15" dirty="0">
                <a:solidFill>
                  <a:srgbClr val="00B0F0"/>
                </a:solidFill>
                <a:latin typeface="Cambria"/>
                <a:cs typeface="Cambria"/>
              </a:rPr>
              <a:t>for</a:t>
            </a:r>
            <a:r>
              <a:rPr lang="en-US" sz="2000" spc="35" dirty="0">
                <a:solidFill>
                  <a:srgbClr val="00B0F0"/>
                </a:solidFill>
                <a:latin typeface="Cambria"/>
                <a:cs typeface="Cambria"/>
              </a:rPr>
              <a:t> </a:t>
            </a:r>
            <a:r>
              <a:rPr lang="en-US" sz="2000" dirty="0">
                <a:solidFill>
                  <a:srgbClr val="00B0F0"/>
                </a:solidFill>
                <a:latin typeface="Cambria"/>
                <a:cs typeface="Cambria"/>
              </a:rPr>
              <a:t>short</a:t>
            </a:r>
            <a:r>
              <a:rPr lang="en-US" sz="2000" spc="40" dirty="0">
                <a:solidFill>
                  <a:srgbClr val="00B0F0"/>
                </a:solidFill>
                <a:latin typeface="Cambria"/>
                <a:cs typeface="Cambria"/>
              </a:rPr>
              <a:t> </a:t>
            </a:r>
            <a:r>
              <a:rPr lang="en-US" sz="2000" spc="15" dirty="0">
                <a:solidFill>
                  <a:srgbClr val="00B0F0"/>
                </a:solidFill>
                <a:latin typeface="Cambria"/>
                <a:cs typeface="Cambria"/>
              </a:rPr>
              <a:t>circuit </a:t>
            </a:r>
            <a:r>
              <a:rPr lang="en-US" sz="2000" spc="-425" dirty="0">
                <a:solidFill>
                  <a:srgbClr val="00B0F0"/>
                </a:solidFill>
                <a:latin typeface="Cambria"/>
                <a:cs typeface="Cambria"/>
              </a:rPr>
              <a:t> </a:t>
            </a:r>
            <a:r>
              <a:rPr lang="en-US" sz="2000" spc="30" dirty="0">
                <a:solidFill>
                  <a:srgbClr val="00B0F0"/>
                </a:solidFill>
                <a:latin typeface="Cambria"/>
                <a:cs typeface="Cambria"/>
              </a:rPr>
              <a:t>conditions</a:t>
            </a:r>
            <a:r>
              <a:rPr lang="en-US" sz="2000" spc="30" dirty="0">
                <a:latin typeface="Cambria"/>
                <a:cs typeface="Cambria"/>
              </a:rPr>
              <a:t>.</a:t>
            </a:r>
            <a:endParaRPr lang="en-US" sz="2000" dirty="0">
              <a:latin typeface="Cambria"/>
              <a:cs typeface="Cambria"/>
            </a:endParaRPr>
          </a:p>
          <a:p>
            <a:pPr>
              <a:lnSpc>
                <a:spcPct val="100000"/>
              </a:lnSpc>
              <a:spcBef>
                <a:spcPts val="55"/>
              </a:spcBef>
            </a:pPr>
            <a:endParaRPr lang="en-US" sz="2000" dirty="0">
              <a:latin typeface="Cambria"/>
              <a:cs typeface="Cambria"/>
            </a:endParaRPr>
          </a:p>
          <a:p>
            <a:pPr marL="518159">
              <a:lnSpc>
                <a:spcPct val="100000"/>
              </a:lnSpc>
            </a:pPr>
            <a:r>
              <a:rPr lang="en-US" sz="2000" spc="25" dirty="0">
                <a:latin typeface="Cambria"/>
                <a:cs typeface="Cambria"/>
              </a:rPr>
              <a:t>This</a:t>
            </a:r>
            <a:r>
              <a:rPr lang="en-US" sz="2000" spc="55" dirty="0">
                <a:latin typeface="Cambria"/>
                <a:cs typeface="Cambria"/>
              </a:rPr>
              <a:t> </a:t>
            </a:r>
            <a:r>
              <a:rPr lang="en-US" sz="2000" spc="30" dirty="0">
                <a:latin typeface="Cambria"/>
                <a:cs typeface="Cambria"/>
              </a:rPr>
              <a:t>problem</a:t>
            </a:r>
            <a:r>
              <a:rPr lang="en-US" sz="2000" spc="40" dirty="0">
                <a:latin typeface="Cambria"/>
                <a:cs typeface="Cambria"/>
              </a:rPr>
              <a:t> </a:t>
            </a:r>
            <a:r>
              <a:rPr lang="en-US" sz="2000" spc="25" dirty="0">
                <a:latin typeface="Cambria"/>
                <a:cs typeface="Cambria"/>
              </a:rPr>
              <a:t>can</a:t>
            </a:r>
            <a:r>
              <a:rPr lang="en-US" sz="2000" spc="45" dirty="0">
                <a:latin typeface="Cambria"/>
                <a:cs typeface="Cambria"/>
              </a:rPr>
              <a:t> </a:t>
            </a:r>
            <a:r>
              <a:rPr lang="en-US" sz="2000" spc="-5" dirty="0">
                <a:latin typeface="Cambria"/>
                <a:cs typeface="Cambria"/>
              </a:rPr>
              <a:t>be</a:t>
            </a:r>
            <a:r>
              <a:rPr lang="en-US" sz="2000" spc="70" dirty="0">
                <a:latin typeface="Cambria"/>
                <a:cs typeface="Cambria"/>
              </a:rPr>
              <a:t> </a:t>
            </a:r>
            <a:r>
              <a:rPr lang="en-US" sz="2000" spc="25" dirty="0">
                <a:latin typeface="Cambria"/>
                <a:cs typeface="Cambria"/>
              </a:rPr>
              <a:t>overcome</a:t>
            </a:r>
            <a:r>
              <a:rPr lang="en-US" sz="2000" spc="35" dirty="0">
                <a:latin typeface="Cambria"/>
                <a:cs typeface="Cambria"/>
              </a:rPr>
              <a:t> </a:t>
            </a:r>
            <a:r>
              <a:rPr lang="en-US" sz="2000" spc="55" dirty="0">
                <a:latin typeface="Cambria"/>
                <a:cs typeface="Cambria"/>
              </a:rPr>
              <a:t>by</a:t>
            </a:r>
            <a:r>
              <a:rPr lang="en-US" sz="2000" spc="65" dirty="0">
                <a:latin typeface="Cambria"/>
                <a:cs typeface="Cambria"/>
              </a:rPr>
              <a:t> </a:t>
            </a:r>
            <a:r>
              <a:rPr lang="en-US" sz="2000" spc="20" dirty="0">
                <a:solidFill>
                  <a:srgbClr val="92D050"/>
                </a:solidFill>
                <a:latin typeface="Cambria"/>
                <a:cs typeface="Cambria"/>
              </a:rPr>
              <a:t>directional</a:t>
            </a:r>
            <a:r>
              <a:rPr lang="en-US" sz="2000" spc="45" dirty="0">
                <a:solidFill>
                  <a:srgbClr val="92D050"/>
                </a:solidFill>
                <a:latin typeface="Cambria"/>
                <a:cs typeface="Cambria"/>
              </a:rPr>
              <a:t> </a:t>
            </a:r>
            <a:r>
              <a:rPr lang="en-US" sz="2000" spc="20" dirty="0">
                <a:solidFill>
                  <a:srgbClr val="92D050"/>
                </a:solidFill>
                <a:latin typeface="Cambria"/>
                <a:cs typeface="Cambria"/>
              </a:rPr>
              <a:t>over</a:t>
            </a:r>
            <a:r>
              <a:rPr lang="en-US" sz="2000" spc="50" dirty="0">
                <a:solidFill>
                  <a:srgbClr val="92D050"/>
                </a:solidFill>
                <a:latin typeface="Cambria"/>
                <a:cs typeface="Cambria"/>
              </a:rPr>
              <a:t> </a:t>
            </a:r>
            <a:r>
              <a:rPr lang="en-US" sz="2000" spc="5" dirty="0">
                <a:solidFill>
                  <a:srgbClr val="92D050"/>
                </a:solidFill>
                <a:latin typeface="Cambria"/>
                <a:cs typeface="Cambria"/>
              </a:rPr>
              <a:t>current</a:t>
            </a:r>
            <a:r>
              <a:rPr lang="en-US" sz="2000" spc="30" dirty="0">
                <a:solidFill>
                  <a:srgbClr val="92D050"/>
                </a:solidFill>
                <a:latin typeface="Cambria"/>
                <a:cs typeface="Cambria"/>
              </a:rPr>
              <a:t> </a:t>
            </a:r>
            <a:r>
              <a:rPr lang="en-US" sz="2000" spc="35" dirty="0">
                <a:solidFill>
                  <a:srgbClr val="92D050"/>
                </a:solidFill>
                <a:latin typeface="Cambria"/>
                <a:cs typeface="Cambria"/>
              </a:rPr>
              <a:t>relay.</a:t>
            </a:r>
            <a:endParaRPr lang="en-US" sz="2000" dirty="0">
              <a:latin typeface="Cambria"/>
              <a:cs typeface="Cambria"/>
            </a:endParaRPr>
          </a:p>
          <a:p>
            <a:endParaRPr lang="en-IN" dirty="0"/>
          </a:p>
        </p:txBody>
      </p:sp>
      <p:pic>
        <p:nvPicPr>
          <p:cNvPr id="5" name="Picture 4">
            <a:extLst>
              <a:ext uri="{FF2B5EF4-FFF2-40B4-BE49-F238E27FC236}">
                <a16:creationId xmlns:a16="http://schemas.microsoft.com/office/drawing/2014/main" id="{165DC9D6-3472-493C-B415-69DF3678B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234" y="925728"/>
            <a:ext cx="9404723" cy="658630"/>
          </a:xfrm>
        </p:spPr>
        <p:txBody>
          <a:bodyPr>
            <a:normAutofit fontScale="90000"/>
          </a:bodyPr>
          <a:lstStyle/>
          <a:p>
            <a:br>
              <a:rPr lang="en-IN" sz="3200" dirty="0"/>
            </a:br>
            <a:br>
              <a:rPr lang="en-IN" dirty="0"/>
            </a:br>
            <a:r>
              <a:rPr lang="en-US" sz="4400" spc="10" dirty="0">
                <a:latin typeface="Cambria"/>
                <a:cs typeface="Cambria"/>
              </a:rPr>
              <a:t>Distance</a:t>
            </a:r>
            <a:r>
              <a:rPr lang="en-US" sz="4400" spc="175" dirty="0">
                <a:latin typeface="Cambria"/>
                <a:cs typeface="Cambria"/>
              </a:rPr>
              <a:t> </a:t>
            </a:r>
            <a:r>
              <a:rPr lang="en-US" sz="4400" spc="75" dirty="0">
                <a:latin typeface="Cambria"/>
                <a:cs typeface="Cambria"/>
              </a:rPr>
              <a:t>Relay </a:t>
            </a:r>
            <a:r>
              <a:rPr lang="en-US" sz="4400" spc="-1925" dirty="0">
                <a:latin typeface="Cambria"/>
                <a:cs typeface="Cambria"/>
              </a:rPr>
              <a:t> </a:t>
            </a:r>
            <a:r>
              <a:rPr lang="en-US" sz="4400" spc="-125" dirty="0">
                <a:latin typeface="Cambria"/>
                <a:cs typeface="Cambria"/>
              </a:rPr>
              <a:t>(</a:t>
            </a:r>
            <a:r>
              <a:rPr lang="en-US" sz="3100" b="0" spc="-125" dirty="0">
                <a:solidFill>
                  <a:srgbClr val="000000"/>
                </a:solidFill>
                <a:latin typeface="Cambria"/>
                <a:cs typeface="Cambria"/>
              </a:rPr>
              <a:t>one</a:t>
            </a:r>
            <a:r>
              <a:rPr lang="en-US" sz="3100" b="0" spc="170" dirty="0">
                <a:solidFill>
                  <a:srgbClr val="000000"/>
                </a:solidFill>
                <a:latin typeface="Cambria"/>
                <a:cs typeface="Cambria"/>
              </a:rPr>
              <a:t> </a:t>
            </a:r>
            <a:r>
              <a:rPr lang="en-US" sz="3100" b="0" spc="140" dirty="0">
                <a:solidFill>
                  <a:srgbClr val="000000"/>
                </a:solidFill>
                <a:latin typeface="Cambria"/>
                <a:cs typeface="Cambria"/>
              </a:rPr>
              <a:t>of</a:t>
            </a:r>
            <a:r>
              <a:rPr lang="en-US" sz="3100" b="0" spc="180" dirty="0">
                <a:solidFill>
                  <a:srgbClr val="000000"/>
                </a:solidFill>
                <a:latin typeface="Cambria"/>
                <a:cs typeface="Cambria"/>
              </a:rPr>
              <a:t> </a:t>
            </a:r>
            <a:r>
              <a:rPr lang="en-US" sz="3100" b="0" spc="15" dirty="0">
                <a:solidFill>
                  <a:srgbClr val="000000"/>
                </a:solidFill>
                <a:latin typeface="Cambria"/>
                <a:cs typeface="Cambria"/>
              </a:rPr>
              <a:t>the</a:t>
            </a:r>
            <a:r>
              <a:rPr lang="en-US" sz="3100" b="0" spc="190" dirty="0">
                <a:solidFill>
                  <a:srgbClr val="000000"/>
                </a:solidFill>
                <a:latin typeface="Cambria"/>
                <a:cs typeface="Cambria"/>
              </a:rPr>
              <a:t> </a:t>
            </a:r>
            <a:r>
              <a:rPr lang="en-US" sz="3100" b="0" spc="120" dirty="0">
                <a:solidFill>
                  <a:srgbClr val="000000"/>
                </a:solidFill>
                <a:latin typeface="Cambria"/>
                <a:cs typeface="Cambria"/>
              </a:rPr>
              <a:t>type</a:t>
            </a:r>
            <a:r>
              <a:rPr lang="en-US" sz="3100" b="0" spc="190" dirty="0">
                <a:solidFill>
                  <a:srgbClr val="000000"/>
                </a:solidFill>
                <a:latin typeface="Cambria"/>
                <a:cs typeface="Cambria"/>
              </a:rPr>
              <a:t> </a:t>
            </a:r>
            <a:r>
              <a:rPr lang="en-US" sz="3100" b="0" spc="15" dirty="0">
                <a:solidFill>
                  <a:srgbClr val="000000"/>
                </a:solidFill>
                <a:latin typeface="Cambria"/>
                <a:cs typeface="Cambria"/>
              </a:rPr>
              <a:t>is </a:t>
            </a:r>
            <a:r>
              <a:rPr lang="en-US" sz="3100" b="0" spc="20" dirty="0">
                <a:solidFill>
                  <a:srgbClr val="000000"/>
                </a:solidFill>
                <a:latin typeface="Cambria"/>
                <a:cs typeface="Cambria"/>
              </a:rPr>
              <a:t> </a:t>
            </a:r>
            <a:r>
              <a:rPr lang="en-US" sz="3100" b="0" u="heavy" spc="210" dirty="0">
                <a:solidFill>
                  <a:srgbClr val="000000"/>
                </a:solidFill>
                <a:uFill>
                  <a:solidFill>
                    <a:srgbClr val="000000"/>
                  </a:solidFill>
                </a:uFill>
                <a:latin typeface="Cambria"/>
                <a:cs typeface="Cambria"/>
              </a:rPr>
              <a:t>mho</a:t>
            </a:r>
            <a:r>
              <a:rPr lang="en-US" sz="3100" b="0" u="heavy" spc="165" dirty="0">
                <a:solidFill>
                  <a:srgbClr val="000000"/>
                </a:solidFill>
                <a:uFill>
                  <a:solidFill>
                    <a:srgbClr val="000000"/>
                  </a:solidFill>
                </a:uFill>
                <a:latin typeface="Cambria"/>
                <a:cs typeface="Cambria"/>
              </a:rPr>
              <a:t> </a:t>
            </a:r>
            <a:r>
              <a:rPr lang="en-US" sz="3100" b="0" u="heavy" spc="-55" dirty="0">
                <a:solidFill>
                  <a:srgbClr val="000000"/>
                </a:solidFill>
                <a:uFill>
                  <a:solidFill>
                    <a:srgbClr val="000000"/>
                  </a:solidFill>
                </a:uFill>
                <a:latin typeface="Cambria"/>
                <a:cs typeface="Cambria"/>
              </a:rPr>
              <a:t>relay</a:t>
            </a:r>
            <a:r>
              <a:rPr lang="en-US" sz="4400" spc="-55" dirty="0">
                <a:latin typeface="Cambria"/>
                <a:cs typeface="Cambria"/>
              </a:rPr>
              <a:t>)</a:t>
            </a:r>
            <a:endParaRPr lang="en-IN"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58</a:t>
            </a:fld>
            <a:endParaRPr lang="en-IN"/>
          </a:p>
        </p:txBody>
      </p:sp>
      <p:sp>
        <p:nvSpPr>
          <p:cNvPr id="3" name="Content Placeholder 2">
            <a:extLst>
              <a:ext uri="{FF2B5EF4-FFF2-40B4-BE49-F238E27FC236}">
                <a16:creationId xmlns:a16="http://schemas.microsoft.com/office/drawing/2014/main" id="{6EC0A468-7428-4701-A3A5-7A17287518D0}"/>
              </a:ext>
            </a:extLst>
          </p:cNvPr>
          <p:cNvSpPr>
            <a:spLocks noGrp="1"/>
          </p:cNvSpPr>
          <p:nvPr>
            <p:ph idx="1"/>
          </p:nvPr>
        </p:nvSpPr>
        <p:spPr>
          <a:xfrm>
            <a:off x="568172" y="1845734"/>
            <a:ext cx="8016535" cy="4023360"/>
          </a:xfrm>
        </p:spPr>
        <p:txBody>
          <a:bodyPr>
            <a:normAutofit fontScale="92500"/>
          </a:bodyPr>
          <a:lstStyle/>
          <a:p>
            <a:pPr marL="12700">
              <a:lnSpc>
                <a:spcPct val="100000"/>
              </a:lnSpc>
              <a:spcBef>
                <a:spcPts val="1889"/>
              </a:spcBef>
            </a:pPr>
            <a:r>
              <a:rPr lang="en-IN" sz="2400" spc="-10" dirty="0">
                <a:solidFill>
                  <a:srgbClr val="FF0000"/>
                </a:solidFill>
                <a:latin typeface="Arial MT"/>
                <a:cs typeface="Arial MT"/>
              </a:rPr>
              <a:t>1.IMPEDANCE</a:t>
            </a:r>
            <a:r>
              <a:rPr lang="en-IN" sz="2400" dirty="0">
                <a:solidFill>
                  <a:srgbClr val="FF0000"/>
                </a:solidFill>
                <a:latin typeface="Arial MT"/>
                <a:cs typeface="Arial MT"/>
              </a:rPr>
              <a:t> </a:t>
            </a:r>
            <a:r>
              <a:rPr lang="en-IN" sz="2400" spc="-50" dirty="0">
                <a:solidFill>
                  <a:srgbClr val="FF0000"/>
                </a:solidFill>
                <a:latin typeface="Arial MT"/>
                <a:cs typeface="Arial MT"/>
              </a:rPr>
              <a:t>RELAY</a:t>
            </a:r>
            <a:endParaRPr lang="en-IN" sz="2400" dirty="0">
              <a:latin typeface="Arial MT"/>
              <a:cs typeface="Arial MT"/>
            </a:endParaRPr>
          </a:p>
          <a:p>
            <a:pPr marL="180340" marR="2933700" indent="-167640">
              <a:lnSpc>
                <a:spcPct val="150000"/>
              </a:lnSpc>
              <a:spcBef>
                <a:spcPts val="100"/>
              </a:spcBef>
            </a:pPr>
            <a:r>
              <a:rPr lang="en-IN" sz="2000" spc="-5" dirty="0">
                <a:solidFill>
                  <a:srgbClr val="00B0F0"/>
                </a:solidFill>
                <a:latin typeface="Courier New"/>
                <a:cs typeface="Courier New"/>
              </a:rPr>
              <a:t>o</a:t>
            </a:r>
            <a:r>
              <a:rPr lang="en-IN" sz="2000" spc="500" dirty="0">
                <a:solidFill>
                  <a:srgbClr val="00B0F0"/>
                </a:solidFill>
                <a:latin typeface="Courier New"/>
                <a:cs typeface="Courier New"/>
              </a:rPr>
              <a:t> </a:t>
            </a:r>
            <a:r>
              <a:rPr lang="en-IN" sz="2000" spc="-5" dirty="0">
                <a:solidFill>
                  <a:srgbClr val="00B0F0"/>
                </a:solidFill>
                <a:latin typeface="Arial MT"/>
                <a:cs typeface="Arial MT"/>
              </a:rPr>
              <a:t>+</a:t>
            </a:r>
            <a:r>
              <a:rPr lang="en-IN" sz="2000" spc="-5" dirty="0" err="1">
                <a:solidFill>
                  <a:srgbClr val="00B0F0"/>
                </a:solidFill>
                <a:latin typeface="Arial MT"/>
                <a:cs typeface="Arial MT"/>
              </a:rPr>
              <a:t>ve</a:t>
            </a:r>
            <a:r>
              <a:rPr lang="en-IN" sz="2000" spc="-20" dirty="0">
                <a:solidFill>
                  <a:srgbClr val="00B0F0"/>
                </a:solidFill>
                <a:latin typeface="Arial MT"/>
                <a:cs typeface="Arial MT"/>
              </a:rPr>
              <a:t> (operative)Torque</a:t>
            </a:r>
            <a:r>
              <a:rPr lang="en-IN" sz="2000" spc="15" dirty="0">
                <a:solidFill>
                  <a:srgbClr val="00B0F0"/>
                </a:solidFill>
                <a:latin typeface="Arial MT"/>
                <a:cs typeface="Arial MT"/>
              </a:rPr>
              <a:t> </a:t>
            </a:r>
            <a:r>
              <a:rPr lang="en-IN" sz="2000" spc="-10" dirty="0">
                <a:solidFill>
                  <a:srgbClr val="00B0F0"/>
                </a:solidFill>
                <a:latin typeface="Arial MT"/>
                <a:cs typeface="Arial MT"/>
              </a:rPr>
              <a:t>by </a:t>
            </a:r>
            <a:r>
              <a:rPr lang="en-IN" sz="2000" spc="-650" dirty="0">
                <a:solidFill>
                  <a:srgbClr val="00B0F0"/>
                </a:solidFill>
                <a:latin typeface="Arial MT"/>
                <a:cs typeface="Arial MT"/>
              </a:rPr>
              <a:t> </a:t>
            </a:r>
            <a:r>
              <a:rPr lang="en-IN" sz="2000" spc="-5" dirty="0">
                <a:solidFill>
                  <a:srgbClr val="00B0F0"/>
                </a:solidFill>
                <a:latin typeface="Arial MT"/>
                <a:cs typeface="Arial MT"/>
              </a:rPr>
              <a:t>current</a:t>
            </a:r>
            <a:r>
              <a:rPr lang="en-IN" sz="2000" spc="-10" dirty="0">
                <a:solidFill>
                  <a:srgbClr val="00B0F0"/>
                </a:solidFill>
                <a:latin typeface="Arial MT"/>
                <a:cs typeface="Arial MT"/>
              </a:rPr>
              <a:t> </a:t>
            </a:r>
            <a:r>
              <a:rPr lang="en-IN" sz="2000" spc="-5" dirty="0">
                <a:solidFill>
                  <a:srgbClr val="00B0F0"/>
                </a:solidFill>
                <a:latin typeface="Arial MT"/>
                <a:cs typeface="Arial MT"/>
              </a:rPr>
              <a:t>element</a:t>
            </a:r>
            <a:endParaRPr lang="en-IN" sz="2000" dirty="0">
              <a:latin typeface="Arial MT"/>
              <a:cs typeface="Arial MT"/>
            </a:endParaRPr>
          </a:p>
          <a:p>
            <a:pPr marL="12700">
              <a:lnSpc>
                <a:spcPct val="100000"/>
              </a:lnSpc>
              <a:spcBef>
                <a:spcPts val="1440"/>
              </a:spcBef>
            </a:pPr>
            <a:r>
              <a:rPr lang="en-IN" sz="2000" spc="-5" dirty="0">
                <a:solidFill>
                  <a:srgbClr val="00B0F0"/>
                </a:solidFill>
                <a:latin typeface="Courier New"/>
                <a:cs typeface="Courier New"/>
              </a:rPr>
              <a:t>o</a:t>
            </a:r>
            <a:r>
              <a:rPr lang="en-IN" sz="2000" spc="-795" dirty="0">
                <a:solidFill>
                  <a:srgbClr val="00B0F0"/>
                </a:solidFill>
                <a:latin typeface="Courier New"/>
                <a:cs typeface="Courier New"/>
              </a:rPr>
              <a:t> </a:t>
            </a:r>
            <a:r>
              <a:rPr lang="en-IN" sz="2000" dirty="0">
                <a:solidFill>
                  <a:srgbClr val="00B0F0"/>
                </a:solidFill>
                <a:latin typeface="Arial MT"/>
                <a:cs typeface="Arial MT"/>
              </a:rPr>
              <a:t>-</a:t>
            </a:r>
            <a:r>
              <a:rPr lang="en-IN" sz="2000" spc="-10" dirty="0" err="1">
                <a:solidFill>
                  <a:srgbClr val="00B0F0"/>
                </a:solidFill>
                <a:latin typeface="Arial MT"/>
                <a:cs typeface="Arial MT"/>
              </a:rPr>
              <a:t>v</a:t>
            </a:r>
            <a:r>
              <a:rPr lang="en-IN" sz="2000" spc="-5" dirty="0" err="1">
                <a:solidFill>
                  <a:srgbClr val="00B0F0"/>
                </a:solidFill>
                <a:latin typeface="Arial MT"/>
                <a:cs typeface="Arial MT"/>
              </a:rPr>
              <a:t>e</a:t>
            </a:r>
            <a:r>
              <a:rPr lang="en-IN" sz="2000" dirty="0">
                <a:solidFill>
                  <a:srgbClr val="00B0F0"/>
                </a:solidFill>
                <a:latin typeface="Arial MT"/>
                <a:cs typeface="Arial MT"/>
              </a:rPr>
              <a:t>(r</a:t>
            </a:r>
            <a:r>
              <a:rPr lang="en-IN" sz="2000" spc="-5" dirty="0">
                <a:solidFill>
                  <a:srgbClr val="00B0F0"/>
                </a:solidFill>
                <a:latin typeface="Arial MT"/>
                <a:cs typeface="Arial MT"/>
              </a:rPr>
              <a:t>es</a:t>
            </a:r>
            <a:r>
              <a:rPr lang="en-IN" sz="2000" spc="5" dirty="0">
                <a:solidFill>
                  <a:srgbClr val="00B0F0"/>
                </a:solidFill>
                <a:latin typeface="Arial MT"/>
                <a:cs typeface="Arial MT"/>
              </a:rPr>
              <a:t>t</a:t>
            </a:r>
            <a:r>
              <a:rPr lang="en-IN" sz="2000" dirty="0">
                <a:solidFill>
                  <a:srgbClr val="00B0F0"/>
                </a:solidFill>
                <a:latin typeface="Arial MT"/>
                <a:cs typeface="Arial MT"/>
              </a:rPr>
              <a:t>r</a:t>
            </a:r>
            <a:r>
              <a:rPr lang="en-IN" sz="2000" spc="-10" dirty="0">
                <a:solidFill>
                  <a:srgbClr val="00B0F0"/>
                </a:solidFill>
                <a:latin typeface="Arial MT"/>
                <a:cs typeface="Arial MT"/>
              </a:rPr>
              <a:t>aining</a:t>
            </a:r>
            <a:r>
              <a:rPr lang="en-IN" sz="2000" spc="-5" dirty="0">
                <a:solidFill>
                  <a:srgbClr val="00B0F0"/>
                </a:solidFill>
                <a:latin typeface="Arial MT"/>
                <a:cs typeface="Arial MT"/>
              </a:rPr>
              <a:t>)</a:t>
            </a:r>
            <a:r>
              <a:rPr lang="en-IN" sz="2000" spc="-270" dirty="0">
                <a:solidFill>
                  <a:srgbClr val="00B0F0"/>
                </a:solidFill>
                <a:latin typeface="Arial MT"/>
                <a:cs typeface="Arial MT"/>
              </a:rPr>
              <a:t>T</a:t>
            </a:r>
            <a:r>
              <a:rPr lang="en-IN" sz="2000" spc="-10" dirty="0">
                <a:solidFill>
                  <a:srgbClr val="00B0F0"/>
                </a:solidFill>
                <a:latin typeface="Arial MT"/>
                <a:cs typeface="Arial MT"/>
              </a:rPr>
              <a:t>o</a:t>
            </a:r>
            <a:r>
              <a:rPr lang="en-IN" sz="2000" spc="-5" dirty="0">
                <a:solidFill>
                  <a:srgbClr val="00B0F0"/>
                </a:solidFill>
                <a:latin typeface="Arial MT"/>
                <a:cs typeface="Arial MT"/>
              </a:rPr>
              <a:t>r</a:t>
            </a:r>
            <a:r>
              <a:rPr lang="en-IN" sz="2000" spc="-10" dirty="0">
                <a:solidFill>
                  <a:srgbClr val="00B0F0"/>
                </a:solidFill>
                <a:latin typeface="Arial MT"/>
                <a:cs typeface="Arial MT"/>
              </a:rPr>
              <a:t>qu</a:t>
            </a:r>
            <a:r>
              <a:rPr lang="en-IN" sz="2000" spc="-5" dirty="0">
                <a:solidFill>
                  <a:srgbClr val="00B0F0"/>
                </a:solidFill>
                <a:latin typeface="Arial MT"/>
                <a:cs typeface="Arial MT"/>
              </a:rPr>
              <a:t>e</a:t>
            </a:r>
            <a:r>
              <a:rPr lang="en-IN" sz="2000" spc="35" dirty="0">
                <a:solidFill>
                  <a:srgbClr val="00B0F0"/>
                </a:solidFill>
                <a:latin typeface="Arial MT"/>
                <a:cs typeface="Arial MT"/>
              </a:rPr>
              <a:t> </a:t>
            </a:r>
            <a:r>
              <a:rPr lang="en-IN" sz="2000" spc="-10" dirty="0">
                <a:solidFill>
                  <a:srgbClr val="00B0F0"/>
                </a:solidFill>
                <a:latin typeface="Arial MT"/>
                <a:cs typeface="Arial MT"/>
              </a:rPr>
              <a:t>b</a:t>
            </a:r>
            <a:r>
              <a:rPr lang="en-IN" sz="2000" spc="-5" dirty="0">
                <a:solidFill>
                  <a:srgbClr val="00B0F0"/>
                </a:solidFill>
                <a:latin typeface="Arial MT"/>
                <a:cs typeface="Arial MT"/>
              </a:rPr>
              <a:t>y</a:t>
            </a:r>
            <a:r>
              <a:rPr lang="en-IN" sz="2000" spc="-10" dirty="0">
                <a:solidFill>
                  <a:srgbClr val="00B0F0"/>
                </a:solidFill>
                <a:latin typeface="Arial MT"/>
                <a:cs typeface="Arial MT"/>
              </a:rPr>
              <a:t> v</a:t>
            </a:r>
            <a:r>
              <a:rPr lang="en-IN" sz="2000" spc="-5" dirty="0">
                <a:solidFill>
                  <a:srgbClr val="00B0F0"/>
                </a:solidFill>
                <a:latin typeface="Arial MT"/>
                <a:cs typeface="Arial MT"/>
              </a:rPr>
              <a:t>o</a:t>
            </a:r>
            <a:r>
              <a:rPr lang="en-IN" sz="2000" spc="-10" dirty="0">
                <a:solidFill>
                  <a:srgbClr val="00B0F0"/>
                </a:solidFill>
                <a:latin typeface="Arial MT"/>
                <a:cs typeface="Arial MT"/>
              </a:rPr>
              <a:t>l</a:t>
            </a:r>
            <a:r>
              <a:rPr lang="en-IN" sz="2000" dirty="0">
                <a:solidFill>
                  <a:srgbClr val="00B0F0"/>
                </a:solidFill>
                <a:latin typeface="Arial MT"/>
                <a:cs typeface="Arial MT"/>
              </a:rPr>
              <a:t>t</a:t>
            </a:r>
            <a:r>
              <a:rPr lang="en-IN" sz="2000" spc="-10" dirty="0">
                <a:solidFill>
                  <a:srgbClr val="00B0F0"/>
                </a:solidFill>
                <a:latin typeface="Arial MT"/>
                <a:cs typeface="Arial MT"/>
              </a:rPr>
              <a:t>ag</a:t>
            </a:r>
            <a:r>
              <a:rPr lang="en-IN" sz="2000" spc="-5" dirty="0">
                <a:solidFill>
                  <a:srgbClr val="00B0F0"/>
                </a:solidFill>
                <a:latin typeface="Arial MT"/>
                <a:cs typeface="Arial MT"/>
              </a:rPr>
              <a:t>e</a:t>
            </a:r>
            <a:r>
              <a:rPr lang="en-IN" sz="2000" spc="10" dirty="0">
                <a:solidFill>
                  <a:srgbClr val="00B0F0"/>
                </a:solidFill>
                <a:latin typeface="Arial MT"/>
                <a:cs typeface="Arial MT"/>
              </a:rPr>
              <a:t> </a:t>
            </a:r>
            <a:r>
              <a:rPr lang="en-IN" sz="2000" spc="-10" dirty="0">
                <a:solidFill>
                  <a:srgbClr val="00B0F0"/>
                </a:solidFill>
                <a:latin typeface="Arial MT"/>
                <a:cs typeface="Arial MT"/>
              </a:rPr>
              <a:t>ele</a:t>
            </a:r>
            <a:r>
              <a:rPr lang="en-IN" sz="2000" spc="-5" dirty="0">
                <a:solidFill>
                  <a:srgbClr val="00B0F0"/>
                </a:solidFill>
                <a:latin typeface="Arial MT"/>
                <a:cs typeface="Arial MT"/>
              </a:rPr>
              <a:t>m</a:t>
            </a:r>
            <a:r>
              <a:rPr lang="en-IN" sz="2000" spc="-10" dirty="0">
                <a:solidFill>
                  <a:srgbClr val="00B0F0"/>
                </a:solidFill>
                <a:latin typeface="Arial MT"/>
                <a:cs typeface="Arial MT"/>
              </a:rPr>
              <a:t>ent</a:t>
            </a:r>
            <a:endParaRPr lang="en-IN" sz="2000" dirty="0">
              <a:latin typeface="Arial MT"/>
              <a:cs typeface="Arial MT"/>
            </a:endParaRPr>
          </a:p>
          <a:p>
            <a:pPr marL="252729" indent="-240665">
              <a:lnSpc>
                <a:spcPct val="100000"/>
              </a:lnSpc>
              <a:spcBef>
                <a:spcPts val="1440"/>
              </a:spcBef>
              <a:buSzPct val="95833"/>
              <a:buFont typeface="Wingdings"/>
              <a:buChar char=""/>
              <a:tabLst>
                <a:tab pos="253365" algn="l"/>
              </a:tabLst>
            </a:pPr>
            <a:r>
              <a:rPr lang="en-IN" sz="2000" spc="-5" dirty="0">
                <a:solidFill>
                  <a:srgbClr val="0070C0"/>
                </a:solidFill>
                <a:latin typeface="Arial MT"/>
                <a:cs typeface="Arial MT"/>
              </a:rPr>
              <a:t>At</a:t>
            </a:r>
            <a:r>
              <a:rPr lang="en-IN" sz="2000" spc="-40" dirty="0">
                <a:solidFill>
                  <a:srgbClr val="0070C0"/>
                </a:solidFill>
                <a:latin typeface="Arial MT"/>
                <a:cs typeface="Arial MT"/>
              </a:rPr>
              <a:t> </a:t>
            </a:r>
            <a:r>
              <a:rPr lang="en-IN" sz="2000" spc="-5" dirty="0">
                <a:solidFill>
                  <a:srgbClr val="0070C0"/>
                </a:solidFill>
                <a:latin typeface="Arial MT"/>
                <a:cs typeface="Arial MT"/>
              </a:rPr>
              <a:t>normal</a:t>
            </a:r>
            <a:r>
              <a:rPr lang="en-IN" sz="2000" spc="-25" dirty="0">
                <a:solidFill>
                  <a:srgbClr val="0070C0"/>
                </a:solidFill>
                <a:latin typeface="Arial MT"/>
                <a:cs typeface="Arial MT"/>
              </a:rPr>
              <a:t> </a:t>
            </a:r>
            <a:r>
              <a:rPr lang="en-IN" sz="2000" spc="-5" dirty="0">
                <a:solidFill>
                  <a:srgbClr val="0070C0"/>
                </a:solidFill>
                <a:latin typeface="Arial MT"/>
                <a:cs typeface="Arial MT"/>
              </a:rPr>
              <a:t>condition</a:t>
            </a:r>
            <a:endParaRPr lang="en-IN" sz="2000" dirty="0">
              <a:latin typeface="Arial MT"/>
              <a:cs typeface="Arial MT"/>
            </a:endParaRPr>
          </a:p>
          <a:p>
            <a:pPr marL="263525">
              <a:lnSpc>
                <a:spcPct val="100000"/>
              </a:lnSpc>
              <a:spcBef>
                <a:spcPts val="1440"/>
              </a:spcBef>
            </a:pPr>
            <a:r>
              <a:rPr lang="en-IN" sz="2000" spc="-5" dirty="0">
                <a:solidFill>
                  <a:srgbClr val="0070C0"/>
                </a:solidFill>
                <a:latin typeface="Arial MT"/>
                <a:cs typeface="Arial MT"/>
              </a:rPr>
              <a:t>operative</a:t>
            </a:r>
            <a:r>
              <a:rPr lang="en-IN" sz="2000" spc="5" dirty="0">
                <a:solidFill>
                  <a:srgbClr val="0070C0"/>
                </a:solidFill>
                <a:latin typeface="Arial MT"/>
                <a:cs typeface="Arial MT"/>
              </a:rPr>
              <a:t> </a:t>
            </a:r>
            <a:r>
              <a:rPr lang="en-IN" sz="2000" spc="-5" dirty="0">
                <a:solidFill>
                  <a:srgbClr val="0070C0"/>
                </a:solidFill>
                <a:latin typeface="Arial MT"/>
                <a:cs typeface="Arial MT"/>
              </a:rPr>
              <a:t>torque</a:t>
            </a:r>
            <a:r>
              <a:rPr lang="en-IN" sz="2000" spc="-10" dirty="0">
                <a:solidFill>
                  <a:srgbClr val="0070C0"/>
                </a:solidFill>
                <a:latin typeface="Arial MT"/>
                <a:cs typeface="Arial MT"/>
              </a:rPr>
              <a:t> </a:t>
            </a:r>
            <a:r>
              <a:rPr lang="en-IN" sz="2000" dirty="0">
                <a:solidFill>
                  <a:srgbClr val="0070C0"/>
                </a:solidFill>
                <a:latin typeface="Arial MT"/>
                <a:cs typeface="Arial MT"/>
              </a:rPr>
              <a:t>=</a:t>
            </a:r>
            <a:r>
              <a:rPr lang="en-IN" sz="2000" spc="-10" dirty="0">
                <a:solidFill>
                  <a:srgbClr val="0070C0"/>
                </a:solidFill>
                <a:latin typeface="Arial MT"/>
                <a:cs typeface="Arial MT"/>
              </a:rPr>
              <a:t> </a:t>
            </a:r>
            <a:r>
              <a:rPr lang="en-IN" sz="2000" spc="-5" dirty="0">
                <a:solidFill>
                  <a:srgbClr val="0070C0"/>
                </a:solidFill>
                <a:latin typeface="Arial MT"/>
                <a:cs typeface="Arial MT"/>
              </a:rPr>
              <a:t>restraining</a:t>
            </a:r>
            <a:r>
              <a:rPr lang="en-IN" sz="2000" dirty="0">
                <a:solidFill>
                  <a:srgbClr val="0070C0"/>
                </a:solidFill>
                <a:latin typeface="Arial MT"/>
                <a:cs typeface="Arial MT"/>
              </a:rPr>
              <a:t> </a:t>
            </a:r>
            <a:r>
              <a:rPr lang="en-IN" sz="2000" spc="-5" dirty="0">
                <a:solidFill>
                  <a:srgbClr val="0070C0"/>
                </a:solidFill>
                <a:latin typeface="Arial MT"/>
                <a:cs typeface="Arial MT"/>
              </a:rPr>
              <a:t>torque</a:t>
            </a:r>
            <a:endParaRPr lang="en-IN" sz="2000" dirty="0">
              <a:latin typeface="Arial MT"/>
              <a:cs typeface="Arial MT"/>
            </a:endParaRPr>
          </a:p>
          <a:p>
            <a:pPr marL="252729" indent="-240665">
              <a:lnSpc>
                <a:spcPct val="100000"/>
              </a:lnSpc>
              <a:spcBef>
                <a:spcPts val="1440"/>
              </a:spcBef>
              <a:buSzPct val="95833"/>
              <a:buFont typeface="Wingdings"/>
              <a:buChar char=""/>
              <a:tabLst>
                <a:tab pos="253365" algn="l"/>
              </a:tabLst>
            </a:pPr>
            <a:r>
              <a:rPr lang="en-IN" sz="2000" spc="-5" dirty="0">
                <a:solidFill>
                  <a:srgbClr val="92D050"/>
                </a:solidFill>
                <a:latin typeface="Arial MT"/>
                <a:cs typeface="Arial MT"/>
              </a:rPr>
              <a:t>At</a:t>
            </a:r>
            <a:r>
              <a:rPr lang="en-IN" sz="2000" spc="-60" dirty="0">
                <a:solidFill>
                  <a:srgbClr val="92D050"/>
                </a:solidFill>
                <a:latin typeface="Arial MT"/>
                <a:cs typeface="Arial MT"/>
              </a:rPr>
              <a:t> </a:t>
            </a:r>
            <a:r>
              <a:rPr lang="en-IN" sz="2000" spc="-5" dirty="0">
                <a:solidFill>
                  <a:srgbClr val="92D050"/>
                </a:solidFill>
                <a:latin typeface="Arial MT"/>
                <a:cs typeface="Arial MT"/>
              </a:rPr>
              <a:t>fault</a:t>
            </a:r>
            <a:endParaRPr lang="en-IN" sz="2000" dirty="0">
              <a:latin typeface="Arial MT"/>
              <a:cs typeface="Arial MT"/>
            </a:endParaRPr>
          </a:p>
          <a:p>
            <a:pPr marL="263525">
              <a:lnSpc>
                <a:spcPct val="100000"/>
              </a:lnSpc>
              <a:spcBef>
                <a:spcPts val="1440"/>
              </a:spcBef>
            </a:pPr>
            <a:r>
              <a:rPr lang="en-IN" sz="2000" spc="-5" dirty="0">
                <a:solidFill>
                  <a:srgbClr val="92D050"/>
                </a:solidFill>
                <a:latin typeface="Arial MT"/>
                <a:cs typeface="Arial MT"/>
              </a:rPr>
              <a:t>operative</a:t>
            </a:r>
            <a:r>
              <a:rPr lang="en-IN" sz="2000" spc="5" dirty="0">
                <a:solidFill>
                  <a:srgbClr val="92D050"/>
                </a:solidFill>
                <a:latin typeface="Arial MT"/>
                <a:cs typeface="Arial MT"/>
              </a:rPr>
              <a:t> </a:t>
            </a:r>
            <a:r>
              <a:rPr lang="en-IN" sz="2000" spc="-5" dirty="0">
                <a:solidFill>
                  <a:srgbClr val="92D050"/>
                </a:solidFill>
                <a:latin typeface="Arial MT"/>
                <a:cs typeface="Arial MT"/>
              </a:rPr>
              <a:t>torque</a:t>
            </a:r>
            <a:r>
              <a:rPr lang="en-IN" sz="2000" spc="-10" dirty="0">
                <a:solidFill>
                  <a:srgbClr val="92D050"/>
                </a:solidFill>
                <a:latin typeface="Arial MT"/>
                <a:cs typeface="Arial MT"/>
              </a:rPr>
              <a:t> </a:t>
            </a:r>
            <a:r>
              <a:rPr lang="en-IN" sz="2000" dirty="0">
                <a:solidFill>
                  <a:srgbClr val="92D050"/>
                </a:solidFill>
                <a:latin typeface="Arial MT"/>
                <a:cs typeface="Arial MT"/>
              </a:rPr>
              <a:t>&gt;</a:t>
            </a:r>
            <a:r>
              <a:rPr lang="en-IN" sz="2000" spc="-10" dirty="0">
                <a:solidFill>
                  <a:srgbClr val="92D050"/>
                </a:solidFill>
                <a:latin typeface="Arial MT"/>
                <a:cs typeface="Arial MT"/>
              </a:rPr>
              <a:t> </a:t>
            </a:r>
            <a:r>
              <a:rPr lang="en-IN" sz="2000" spc="-5" dirty="0">
                <a:solidFill>
                  <a:srgbClr val="92D050"/>
                </a:solidFill>
                <a:latin typeface="Arial MT"/>
                <a:cs typeface="Arial MT"/>
              </a:rPr>
              <a:t>restraining</a:t>
            </a:r>
            <a:r>
              <a:rPr lang="en-IN" sz="2000" dirty="0">
                <a:solidFill>
                  <a:srgbClr val="92D050"/>
                </a:solidFill>
                <a:latin typeface="Arial MT"/>
                <a:cs typeface="Arial MT"/>
              </a:rPr>
              <a:t> </a:t>
            </a:r>
            <a:r>
              <a:rPr lang="en-IN" sz="2000" spc="-5" dirty="0">
                <a:solidFill>
                  <a:srgbClr val="92D050"/>
                </a:solidFill>
                <a:latin typeface="Arial MT"/>
                <a:cs typeface="Arial MT"/>
              </a:rPr>
              <a:t>torque</a:t>
            </a:r>
            <a:endParaRPr lang="en-IN" sz="2000" dirty="0">
              <a:latin typeface="Arial MT"/>
              <a:cs typeface="Arial MT"/>
            </a:endParaRPr>
          </a:p>
          <a:p>
            <a:pPr marL="255270" indent="-243204">
              <a:lnSpc>
                <a:spcPct val="100000"/>
              </a:lnSpc>
              <a:spcBef>
                <a:spcPts val="1440"/>
              </a:spcBef>
              <a:buSzPct val="95833"/>
              <a:buFont typeface="Wingdings"/>
              <a:buChar char=""/>
              <a:tabLst>
                <a:tab pos="255904" algn="l"/>
              </a:tabLst>
            </a:pPr>
            <a:r>
              <a:rPr lang="en-IN" sz="2000" spc="-5" dirty="0">
                <a:solidFill>
                  <a:srgbClr val="FF0000"/>
                </a:solidFill>
                <a:latin typeface="Arial MT"/>
                <a:cs typeface="Arial MT"/>
              </a:rPr>
              <a:t>Also</a:t>
            </a:r>
            <a:r>
              <a:rPr lang="en-IN" sz="2000" dirty="0">
                <a:solidFill>
                  <a:srgbClr val="FF0000"/>
                </a:solidFill>
                <a:latin typeface="Arial MT"/>
                <a:cs typeface="Arial MT"/>
              </a:rPr>
              <a:t> </a:t>
            </a:r>
            <a:r>
              <a:rPr lang="en-IN" sz="2000" spc="-5" dirty="0">
                <a:solidFill>
                  <a:srgbClr val="FF0000"/>
                </a:solidFill>
                <a:latin typeface="Arial MT"/>
                <a:cs typeface="Arial MT"/>
              </a:rPr>
              <a:t>called</a:t>
            </a:r>
            <a:r>
              <a:rPr lang="en-IN" sz="2000" spc="25" dirty="0">
                <a:solidFill>
                  <a:srgbClr val="FF0000"/>
                </a:solidFill>
                <a:latin typeface="Arial MT"/>
                <a:cs typeface="Arial MT"/>
              </a:rPr>
              <a:t> </a:t>
            </a:r>
            <a:r>
              <a:rPr lang="en-IN" sz="2000" spc="-5" dirty="0">
                <a:solidFill>
                  <a:srgbClr val="FF0000"/>
                </a:solidFill>
                <a:latin typeface="Arial MT"/>
                <a:cs typeface="Arial MT"/>
              </a:rPr>
              <a:t>voltage</a:t>
            </a:r>
            <a:r>
              <a:rPr lang="en-IN" sz="2000" spc="10" dirty="0">
                <a:solidFill>
                  <a:srgbClr val="FF0000"/>
                </a:solidFill>
                <a:latin typeface="Arial MT"/>
                <a:cs typeface="Arial MT"/>
              </a:rPr>
              <a:t> </a:t>
            </a:r>
            <a:r>
              <a:rPr lang="en-IN" sz="2000" spc="-5" dirty="0">
                <a:solidFill>
                  <a:srgbClr val="FF0000"/>
                </a:solidFill>
                <a:latin typeface="Arial MT"/>
                <a:cs typeface="Arial MT"/>
              </a:rPr>
              <a:t>restrained</a:t>
            </a:r>
            <a:r>
              <a:rPr lang="en-IN" sz="2000" spc="10" dirty="0">
                <a:solidFill>
                  <a:srgbClr val="FF0000"/>
                </a:solidFill>
                <a:latin typeface="Arial MT"/>
                <a:cs typeface="Arial MT"/>
              </a:rPr>
              <a:t> </a:t>
            </a:r>
            <a:r>
              <a:rPr lang="en-IN" sz="2000" spc="-5" dirty="0">
                <a:solidFill>
                  <a:srgbClr val="FF0000"/>
                </a:solidFill>
                <a:latin typeface="Arial MT"/>
                <a:cs typeface="Arial MT"/>
              </a:rPr>
              <a:t>over</a:t>
            </a:r>
            <a:r>
              <a:rPr lang="en-IN" sz="2000" spc="5" dirty="0">
                <a:solidFill>
                  <a:srgbClr val="FF0000"/>
                </a:solidFill>
                <a:latin typeface="Arial MT"/>
                <a:cs typeface="Arial MT"/>
              </a:rPr>
              <a:t> </a:t>
            </a:r>
            <a:r>
              <a:rPr lang="en-IN" sz="2000" spc="-5" dirty="0">
                <a:solidFill>
                  <a:srgbClr val="FF0000"/>
                </a:solidFill>
                <a:latin typeface="Arial MT"/>
                <a:cs typeface="Arial MT"/>
              </a:rPr>
              <a:t>current </a:t>
            </a:r>
            <a:r>
              <a:rPr lang="en-IN" sz="2000" spc="-35" dirty="0">
                <a:solidFill>
                  <a:srgbClr val="FF0000"/>
                </a:solidFill>
                <a:latin typeface="Arial MT"/>
                <a:cs typeface="Arial MT"/>
              </a:rPr>
              <a:t>relay.</a:t>
            </a:r>
            <a:endParaRPr lang="en-IN" sz="2000" dirty="0">
              <a:latin typeface="Arial MT"/>
              <a:cs typeface="Arial MT"/>
            </a:endParaRPr>
          </a:p>
          <a:p>
            <a:endParaRPr lang="en-IN" dirty="0"/>
          </a:p>
        </p:txBody>
      </p:sp>
      <p:pic>
        <p:nvPicPr>
          <p:cNvPr id="5" name="object 4">
            <a:extLst>
              <a:ext uri="{FF2B5EF4-FFF2-40B4-BE49-F238E27FC236}">
                <a16:creationId xmlns:a16="http://schemas.microsoft.com/office/drawing/2014/main" id="{6682A046-41D0-46C2-8B4F-0D3E290CC485}"/>
              </a:ext>
            </a:extLst>
          </p:cNvPr>
          <p:cNvPicPr/>
          <p:nvPr/>
        </p:nvPicPr>
        <p:blipFill>
          <a:blip r:embed="rId2" cstate="print"/>
          <a:stretch>
            <a:fillRect/>
          </a:stretch>
        </p:blipFill>
        <p:spPr>
          <a:xfrm>
            <a:off x="7039207" y="2002792"/>
            <a:ext cx="3708386" cy="2447925"/>
          </a:xfrm>
          <a:prstGeom prst="rect">
            <a:avLst/>
          </a:prstGeom>
        </p:spPr>
      </p:pic>
      <p:pic>
        <p:nvPicPr>
          <p:cNvPr id="6" name="Picture 5">
            <a:extLst>
              <a:ext uri="{FF2B5EF4-FFF2-40B4-BE49-F238E27FC236}">
                <a16:creationId xmlns:a16="http://schemas.microsoft.com/office/drawing/2014/main" id="{AB5A48F3-8ED1-41F9-8852-C1269B548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1442200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234" y="925728"/>
            <a:ext cx="9404723" cy="658630"/>
          </a:xfrm>
        </p:spPr>
        <p:txBody>
          <a:bodyPr>
            <a:normAutofit fontScale="90000"/>
          </a:bodyPr>
          <a:lstStyle/>
          <a:p>
            <a:br>
              <a:rPr lang="en-IN" sz="3200" dirty="0"/>
            </a:br>
            <a:br>
              <a:rPr lang="en-IN" dirty="0"/>
            </a:br>
            <a:r>
              <a:rPr lang="en-US" sz="4400" spc="10" dirty="0">
                <a:latin typeface="Cambria"/>
                <a:cs typeface="Cambria"/>
              </a:rPr>
              <a:t>Distance</a:t>
            </a:r>
            <a:r>
              <a:rPr lang="en-US" sz="4400" spc="175" dirty="0">
                <a:latin typeface="Cambria"/>
                <a:cs typeface="Cambria"/>
              </a:rPr>
              <a:t> </a:t>
            </a:r>
            <a:r>
              <a:rPr lang="en-US" sz="4400" spc="75" dirty="0">
                <a:latin typeface="Cambria"/>
                <a:cs typeface="Cambria"/>
              </a:rPr>
              <a:t>Relay </a:t>
            </a:r>
            <a:r>
              <a:rPr lang="en-US" sz="4400" spc="-1925" dirty="0">
                <a:latin typeface="Cambria"/>
                <a:cs typeface="Cambria"/>
              </a:rPr>
              <a:t> </a:t>
            </a:r>
            <a:r>
              <a:rPr lang="en-US" sz="4400" spc="-125" dirty="0">
                <a:latin typeface="Cambria"/>
                <a:cs typeface="Cambria"/>
              </a:rPr>
              <a:t>(</a:t>
            </a:r>
            <a:r>
              <a:rPr lang="en-US" sz="3100" b="0" spc="-125" dirty="0">
                <a:solidFill>
                  <a:srgbClr val="000000"/>
                </a:solidFill>
                <a:latin typeface="Cambria"/>
                <a:cs typeface="Cambria"/>
              </a:rPr>
              <a:t>one</a:t>
            </a:r>
            <a:r>
              <a:rPr lang="en-US" sz="3100" b="0" spc="170" dirty="0">
                <a:solidFill>
                  <a:srgbClr val="000000"/>
                </a:solidFill>
                <a:latin typeface="Cambria"/>
                <a:cs typeface="Cambria"/>
              </a:rPr>
              <a:t> </a:t>
            </a:r>
            <a:r>
              <a:rPr lang="en-US" sz="3100" b="0" spc="140" dirty="0">
                <a:solidFill>
                  <a:srgbClr val="000000"/>
                </a:solidFill>
                <a:latin typeface="Cambria"/>
                <a:cs typeface="Cambria"/>
              </a:rPr>
              <a:t>of</a:t>
            </a:r>
            <a:r>
              <a:rPr lang="en-US" sz="3100" b="0" spc="180" dirty="0">
                <a:solidFill>
                  <a:srgbClr val="000000"/>
                </a:solidFill>
                <a:latin typeface="Cambria"/>
                <a:cs typeface="Cambria"/>
              </a:rPr>
              <a:t> </a:t>
            </a:r>
            <a:r>
              <a:rPr lang="en-US" sz="3100" b="0" spc="15" dirty="0">
                <a:solidFill>
                  <a:srgbClr val="000000"/>
                </a:solidFill>
                <a:latin typeface="Cambria"/>
                <a:cs typeface="Cambria"/>
              </a:rPr>
              <a:t>the</a:t>
            </a:r>
            <a:r>
              <a:rPr lang="en-US" sz="3100" b="0" spc="190" dirty="0">
                <a:solidFill>
                  <a:srgbClr val="000000"/>
                </a:solidFill>
                <a:latin typeface="Cambria"/>
                <a:cs typeface="Cambria"/>
              </a:rPr>
              <a:t> </a:t>
            </a:r>
            <a:r>
              <a:rPr lang="en-US" sz="3100" b="0" spc="120" dirty="0">
                <a:solidFill>
                  <a:srgbClr val="000000"/>
                </a:solidFill>
                <a:latin typeface="Cambria"/>
                <a:cs typeface="Cambria"/>
              </a:rPr>
              <a:t>type</a:t>
            </a:r>
            <a:r>
              <a:rPr lang="en-US" sz="3100" b="0" spc="190" dirty="0">
                <a:solidFill>
                  <a:srgbClr val="000000"/>
                </a:solidFill>
                <a:latin typeface="Cambria"/>
                <a:cs typeface="Cambria"/>
              </a:rPr>
              <a:t> </a:t>
            </a:r>
            <a:r>
              <a:rPr lang="en-US" sz="3100" b="0" spc="15" dirty="0">
                <a:solidFill>
                  <a:srgbClr val="000000"/>
                </a:solidFill>
                <a:latin typeface="Cambria"/>
                <a:cs typeface="Cambria"/>
              </a:rPr>
              <a:t>is </a:t>
            </a:r>
            <a:r>
              <a:rPr lang="en-US" sz="3100" b="0" spc="20" dirty="0">
                <a:solidFill>
                  <a:srgbClr val="000000"/>
                </a:solidFill>
                <a:latin typeface="Cambria"/>
                <a:cs typeface="Cambria"/>
              </a:rPr>
              <a:t> </a:t>
            </a:r>
            <a:r>
              <a:rPr lang="en-US" sz="3100" b="0" u="heavy" spc="210" dirty="0">
                <a:solidFill>
                  <a:srgbClr val="000000"/>
                </a:solidFill>
                <a:uFill>
                  <a:solidFill>
                    <a:srgbClr val="000000"/>
                  </a:solidFill>
                </a:uFill>
                <a:latin typeface="Cambria"/>
                <a:cs typeface="Cambria"/>
              </a:rPr>
              <a:t>mho</a:t>
            </a:r>
            <a:r>
              <a:rPr lang="en-US" sz="3100" b="0" u="heavy" spc="165" dirty="0">
                <a:solidFill>
                  <a:srgbClr val="000000"/>
                </a:solidFill>
                <a:uFill>
                  <a:solidFill>
                    <a:srgbClr val="000000"/>
                  </a:solidFill>
                </a:uFill>
                <a:latin typeface="Cambria"/>
                <a:cs typeface="Cambria"/>
              </a:rPr>
              <a:t> </a:t>
            </a:r>
            <a:r>
              <a:rPr lang="en-US" sz="3100" b="0" u="heavy" spc="-55" dirty="0">
                <a:solidFill>
                  <a:srgbClr val="000000"/>
                </a:solidFill>
                <a:uFill>
                  <a:solidFill>
                    <a:srgbClr val="000000"/>
                  </a:solidFill>
                </a:uFill>
                <a:latin typeface="Cambria"/>
                <a:cs typeface="Cambria"/>
              </a:rPr>
              <a:t>relay</a:t>
            </a:r>
            <a:r>
              <a:rPr lang="en-US" sz="4400" spc="-55" dirty="0">
                <a:latin typeface="Cambria"/>
                <a:cs typeface="Cambria"/>
              </a:rPr>
              <a:t>)</a:t>
            </a:r>
            <a:endParaRPr lang="en-IN"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59</a:t>
            </a:fld>
            <a:endParaRPr lang="en-IN"/>
          </a:p>
        </p:txBody>
      </p:sp>
      <p:pic>
        <p:nvPicPr>
          <p:cNvPr id="9" name="object 2">
            <a:extLst>
              <a:ext uri="{FF2B5EF4-FFF2-40B4-BE49-F238E27FC236}">
                <a16:creationId xmlns:a16="http://schemas.microsoft.com/office/drawing/2014/main" id="{6F6EC31F-4EF1-40B7-B17F-F4E4F2041435}"/>
              </a:ext>
            </a:extLst>
          </p:cNvPr>
          <p:cNvPicPr>
            <a:picLocks noGrp="1"/>
          </p:cNvPicPr>
          <p:nvPr>
            <p:ph idx="1"/>
          </p:nvPr>
        </p:nvPicPr>
        <p:blipFill>
          <a:blip r:embed="rId2" cstate="print"/>
          <a:stretch>
            <a:fillRect/>
          </a:stretch>
        </p:blipFill>
        <p:spPr>
          <a:xfrm>
            <a:off x="1020931" y="1944210"/>
            <a:ext cx="4895663" cy="2743200"/>
          </a:xfrm>
          <a:prstGeom prst="rect">
            <a:avLst/>
          </a:prstGeom>
        </p:spPr>
      </p:pic>
      <p:pic>
        <p:nvPicPr>
          <p:cNvPr id="10" name="object 2">
            <a:extLst>
              <a:ext uri="{FF2B5EF4-FFF2-40B4-BE49-F238E27FC236}">
                <a16:creationId xmlns:a16="http://schemas.microsoft.com/office/drawing/2014/main" id="{4BFE37D7-0367-4F9A-8BB9-6CB26A10229C}"/>
              </a:ext>
            </a:extLst>
          </p:cNvPr>
          <p:cNvPicPr/>
          <p:nvPr/>
        </p:nvPicPr>
        <p:blipFill>
          <a:blip r:embed="rId3" cstate="print"/>
          <a:stretch>
            <a:fillRect/>
          </a:stretch>
        </p:blipFill>
        <p:spPr>
          <a:xfrm>
            <a:off x="6472741" y="1944210"/>
            <a:ext cx="4739741" cy="2645545"/>
          </a:xfrm>
          <a:prstGeom prst="rect">
            <a:avLst/>
          </a:prstGeom>
        </p:spPr>
      </p:pic>
      <p:pic>
        <p:nvPicPr>
          <p:cNvPr id="6" name="Picture 5">
            <a:extLst>
              <a:ext uri="{FF2B5EF4-FFF2-40B4-BE49-F238E27FC236}">
                <a16:creationId xmlns:a16="http://schemas.microsoft.com/office/drawing/2014/main" id="{85CCAB54-6101-4A3C-AAC2-771ED74D60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2554202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800" b="0" dirty="0">
                <a:latin typeface="Times New Roman"/>
                <a:cs typeface="Times New Roman"/>
              </a:rPr>
              <a:t>What</a:t>
            </a:r>
            <a:r>
              <a:rPr lang="en-IN" sz="4800" b="0" spc="-40" dirty="0">
                <a:latin typeface="Times New Roman"/>
                <a:cs typeface="Times New Roman"/>
              </a:rPr>
              <a:t> </a:t>
            </a:r>
            <a:r>
              <a:rPr lang="en-IN" sz="4800" b="0" dirty="0">
                <a:latin typeface="Times New Roman"/>
                <a:cs typeface="Times New Roman"/>
              </a:rPr>
              <a:t>is</a:t>
            </a:r>
            <a:r>
              <a:rPr lang="en-IN" sz="4800" b="0" spc="-15" dirty="0">
                <a:latin typeface="Times New Roman"/>
                <a:cs typeface="Times New Roman"/>
              </a:rPr>
              <a:t> </a:t>
            </a:r>
            <a:r>
              <a:rPr lang="en-IN" sz="4800" b="0" dirty="0">
                <a:latin typeface="Times New Roman"/>
                <a:cs typeface="Times New Roman"/>
              </a:rPr>
              <a:t>System</a:t>
            </a:r>
            <a:r>
              <a:rPr lang="en-IN" sz="4800" b="0" spc="-30" dirty="0">
                <a:latin typeface="Times New Roman"/>
                <a:cs typeface="Times New Roman"/>
              </a:rPr>
              <a:t> </a:t>
            </a:r>
            <a:r>
              <a:rPr lang="en-IN" sz="4800" b="0" dirty="0">
                <a:latin typeface="Times New Roman"/>
                <a:cs typeface="Times New Roman"/>
              </a:rPr>
              <a:t>protection?</a:t>
            </a:r>
            <a:endParaRPr lang="en-IN" dirty="0"/>
          </a:p>
        </p:txBody>
      </p:sp>
      <p:sp>
        <p:nvSpPr>
          <p:cNvPr id="3" name="Content Placeholder 2"/>
          <p:cNvSpPr>
            <a:spLocks noGrp="1"/>
          </p:cNvSpPr>
          <p:nvPr>
            <p:ph idx="1"/>
          </p:nvPr>
        </p:nvSpPr>
        <p:spPr>
          <a:xfrm>
            <a:off x="838200" y="2379216"/>
            <a:ext cx="8154880" cy="2741425"/>
          </a:xfrm>
        </p:spPr>
        <p:txBody>
          <a:bodyPr>
            <a:normAutofit/>
          </a:bodyPr>
          <a:lstStyle/>
          <a:p>
            <a:pPr marL="0" indent="0" algn="just">
              <a:buNone/>
            </a:pPr>
            <a:endParaRPr lang="en-IN" dirty="0"/>
          </a:p>
          <a:p>
            <a:pPr marL="286385" marR="5080" indent="-274320">
              <a:lnSpc>
                <a:spcPct val="100000"/>
              </a:lnSpc>
              <a:spcBef>
                <a:spcPts val="100"/>
              </a:spcBef>
              <a:buClr>
                <a:srgbClr val="30B6FC"/>
              </a:buClr>
              <a:buFont typeface="Symbol"/>
              <a:buChar char=""/>
              <a:tabLst>
                <a:tab pos="287020" algn="l"/>
              </a:tabLst>
            </a:pPr>
            <a:r>
              <a:rPr lang="en-US" sz="2000" spc="-5" dirty="0">
                <a:solidFill>
                  <a:srgbClr val="073D86"/>
                </a:solidFill>
                <a:latin typeface="Candara"/>
                <a:cs typeface="Candara"/>
              </a:rPr>
              <a:t>System </a:t>
            </a:r>
            <a:r>
              <a:rPr lang="en-US" sz="2000" dirty="0">
                <a:solidFill>
                  <a:srgbClr val="073D86"/>
                </a:solidFill>
                <a:latin typeface="Candara"/>
                <a:cs typeface="Candara"/>
              </a:rPr>
              <a:t>protection </a:t>
            </a:r>
            <a:r>
              <a:rPr lang="en-US" sz="2000" spc="5" dirty="0">
                <a:solidFill>
                  <a:srgbClr val="073D86"/>
                </a:solidFill>
                <a:latin typeface="Candara"/>
                <a:cs typeface="Candara"/>
              </a:rPr>
              <a:t>is </a:t>
            </a:r>
            <a:r>
              <a:rPr lang="en-US" sz="2000" dirty="0">
                <a:solidFill>
                  <a:srgbClr val="073D86"/>
                </a:solidFill>
                <a:latin typeface="Candara"/>
                <a:cs typeface="Candara"/>
              </a:rPr>
              <a:t>the art </a:t>
            </a:r>
            <a:r>
              <a:rPr lang="en-US" sz="2000" spc="-5" dirty="0">
                <a:solidFill>
                  <a:srgbClr val="073D86"/>
                </a:solidFill>
                <a:latin typeface="Candara"/>
                <a:cs typeface="Candara"/>
              </a:rPr>
              <a:t>and science </a:t>
            </a:r>
            <a:r>
              <a:rPr lang="en-US" sz="2000" dirty="0">
                <a:solidFill>
                  <a:srgbClr val="073D86"/>
                </a:solidFill>
                <a:latin typeface="Candara"/>
                <a:cs typeface="Candara"/>
              </a:rPr>
              <a:t>of </a:t>
            </a:r>
            <a:r>
              <a:rPr lang="en-US" sz="2000" spc="-5" dirty="0">
                <a:solidFill>
                  <a:srgbClr val="073D86"/>
                </a:solidFill>
                <a:latin typeface="Candara"/>
                <a:cs typeface="Candara"/>
              </a:rPr>
              <a:t>detecting </a:t>
            </a:r>
            <a:r>
              <a:rPr lang="en-US" sz="2000" spc="-509" dirty="0">
                <a:solidFill>
                  <a:srgbClr val="073D86"/>
                </a:solidFill>
                <a:latin typeface="Candara"/>
                <a:cs typeface="Candara"/>
              </a:rPr>
              <a:t> </a:t>
            </a:r>
            <a:r>
              <a:rPr lang="en-US" sz="2000" dirty="0">
                <a:solidFill>
                  <a:srgbClr val="073D86"/>
                </a:solidFill>
                <a:latin typeface="Candara"/>
                <a:cs typeface="Candara"/>
              </a:rPr>
              <a:t>problems </a:t>
            </a:r>
            <a:r>
              <a:rPr lang="en-US" sz="2000" spc="-5" dirty="0">
                <a:solidFill>
                  <a:srgbClr val="073D86"/>
                </a:solidFill>
                <a:latin typeface="Candara"/>
                <a:cs typeface="Candara"/>
              </a:rPr>
              <a:t>with </a:t>
            </a:r>
            <a:r>
              <a:rPr lang="en-US" sz="2000" dirty="0">
                <a:solidFill>
                  <a:srgbClr val="073D86"/>
                </a:solidFill>
                <a:latin typeface="Candara"/>
                <a:cs typeface="Candara"/>
              </a:rPr>
              <a:t>power </a:t>
            </a:r>
            <a:r>
              <a:rPr lang="en-US" sz="2000" spc="-5" dirty="0">
                <a:solidFill>
                  <a:srgbClr val="073D86"/>
                </a:solidFill>
                <a:latin typeface="Candara"/>
                <a:cs typeface="Candara"/>
              </a:rPr>
              <a:t>system </a:t>
            </a:r>
            <a:r>
              <a:rPr lang="en-US" sz="2000" dirty="0">
                <a:solidFill>
                  <a:srgbClr val="073D86"/>
                </a:solidFill>
                <a:latin typeface="Candara"/>
                <a:cs typeface="Candara"/>
              </a:rPr>
              <a:t>components </a:t>
            </a:r>
            <a:r>
              <a:rPr lang="en-US" sz="2000" spc="-5" dirty="0">
                <a:solidFill>
                  <a:srgbClr val="073D86"/>
                </a:solidFill>
                <a:latin typeface="Candara"/>
                <a:cs typeface="Candara"/>
              </a:rPr>
              <a:t>and </a:t>
            </a:r>
            <a:r>
              <a:rPr lang="en-US" sz="2000" dirty="0">
                <a:solidFill>
                  <a:srgbClr val="073D86"/>
                </a:solidFill>
                <a:latin typeface="Candara"/>
                <a:cs typeface="Candara"/>
              </a:rPr>
              <a:t> isolating</a:t>
            </a:r>
            <a:r>
              <a:rPr lang="en-US" sz="2000" spc="-25" dirty="0">
                <a:solidFill>
                  <a:srgbClr val="073D86"/>
                </a:solidFill>
                <a:latin typeface="Candara"/>
                <a:cs typeface="Candara"/>
              </a:rPr>
              <a:t> </a:t>
            </a:r>
            <a:r>
              <a:rPr lang="en-US" sz="2000" dirty="0">
                <a:solidFill>
                  <a:srgbClr val="073D86"/>
                </a:solidFill>
                <a:latin typeface="Candara"/>
                <a:cs typeface="Candara"/>
              </a:rPr>
              <a:t>these</a:t>
            </a:r>
            <a:r>
              <a:rPr lang="en-US" sz="2000" spc="5" dirty="0">
                <a:solidFill>
                  <a:srgbClr val="073D86"/>
                </a:solidFill>
                <a:latin typeface="Candara"/>
                <a:cs typeface="Candara"/>
              </a:rPr>
              <a:t> </a:t>
            </a:r>
            <a:r>
              <a:rPr lang="en-US" sz="2000" dirty="0">
                <a:solidFill>
                  <a:srgbClr val="073D86"/>
                </a:solidFill>
                <a:latin typeface="Candara"/>
                <a:cs typeface="Candara"/>
              </a:rPr>
              <a:t>components.</a:t>
            </a:r>
            <a:endParaRPr lang="en-US" sz="2000" dirty="0">
              <a:latin typeface="Candara"/>
              <a:cs typeface="Candara"/>
            </a:endParaRPr>
          </a:p>
        </p:txBody>
      </p:sp>
      <p:sp>
        <p:nvSpPr>
          <p:cNvPr id="6" name="Slide Number Placeholder 5"/>
          <p:cNvSpPr>
            <a:spLocks noGrp="1"/>
          </p:cNvSpPr>
          <p:nvPr>
            <p:ph type="sldNum" sz="quarter" idx="12"/>
          </p:nvPr>
        </p:nvSpPr>
        <p:spPr/>
        <p:txBody>
          <a:bodyPr/>
          <a:lstStyle/>
          <a:p>
            <a:fld id="{CA9F79F9-620A-454C-B44A-099229A02D1C}" type="slidenum">
              <a:rPr lang="en-IN" smtClean="0"/>
              <a:pPr/>
              <a:t>6</a:t>
            </a:fld>
            <a:endParaRPr lang="en-IN"/>
          </a:p>
        </p:txBody>
      </p:sp>
      <p:pic>
        <p:nvPicPr>
          <p:cNvPr id="8" name="Picture 7">
            <a:extLst>
              <a:ext uri="{FF2B5EF4-FFF2-40B4-BE49-F238E27FC236}">
                <a16:creationId xmlns:a16="http://schemas.microsoft.com/office/drawing/2014/main" id="{BF80D1DE-517E-413F-A31E-4A049D7595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3080" y="215507"/>
            <a:ext cx="2816492" cy="974101"/>
          </a:xfrm>
          <a:prstGeom prst="rect">
            <a:avLst/>
          </a:prstGeom>
        </p:spPr>
      </p:pic>
      <p:pic>
        <p:nvPicPr>
          <p:cNvPr id="7" name="object 4">
            <a:extLst>
              <a:ext uri="{FF2B5EF4-FFF2-40B4-BE49-F238E27FC236}">
                <a16:creationId xmlns:a16="http://schemas.microsoft.com/office/drawing/2014/main" id="{BCB84960-B5A9-4E97-B6BC-854321AA9622}"/>
              </a:ext>
            </a:extLst>
          </p:cNvPr>
          <p:cNvPicPr/>
          <p:nvPr/>
        </p:nvPicPr>
        <p:blipFill>
          <a:blip r:embed="rId3" cstate="print"/>
          <a:stretch>
            <a:fillRect/>
          </a:stretch>
        </p:blipFill>
        <p:spPr>
          <a:xfrm>
            <a:off x="1251752" y="3886198"/>
            <a:ext cx="8913180" cy="2190343"/>
          </a:xfrm>
          <a:prstGeom prst="rect">
            <a:avLst/>
          </a:prstGeom>
        </p:spPr>
      </p:pic>
    </p:spTree>
    <p:extLst>
      <p:ext uri="{BB962C8B-B14F-4D97-AF65-F5344CB8AC3E}">
        <p14:creationId xmlns:p14="http://schemas.microsoft.com/office/powerpoint/2010/main" val="37195150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A9F79F9-620A-454C-B44A-099229A02D1C}" type="slidenum">
              <a:rPr lang="en-IN" smtClean="0"/>
              <a:pPr/>
              <a:t>60</a:t>
            </a:fld>
            <a:endParaRPr lang="en-IN"/>
          </a:p>
        </p:txBody>
      </p:sp>
      <p:sp>
        <p:nvSpPr>
          <p:cNvPr id="2" name="Content Placeholder 1">
            <a:extLst>
              <a:ext uri="{FF2B5EF4-FFF2-40B4-BE49-F238E27FC236}">
                <a16:creationId xmlns:a16="http://schemas.microsoft.com/office/drawing/2014/main" id="{56284B20-D425-45FC-AAFA-C2BE0129D99B}"/>
              </a:ext>
            </a:extLst>
          </p:cNvPr>
          <p:cNvSpPr>
            <a:spLocks noGrp="1"/>
          </p:cNvSpPr>
          <p:nvPr>
            <p:ph sz="half" idx="2"/>
          </p:nvPr>
        </p:nvSpPr>
        <p:spPr>
          <a:xfrm>
            <a:off x="1008503" y="1943142"/>
            <a:ext cx="8224273" cy="3378200"/>
          </a:xfrm>
        </p:spPr>
        <p:txBody>
          <a:bodyPr/>
          <a:lstStyle/>
          <a:p>
            <a:pPr marL="277495" indent="-265430">
              <a:lnSpc>
                <a:spcPct val="100000"/>
              </a:lnSpc>
              <a:spcBef>
                <a:spcPts val="1540"/>
              </a:spcBef>
              <a:buFont typeface="Courier New"/>
              <a:buChar char="o"/>
              <a:tabLst>
                <a:tab pos="278130" algn="l"/>
              </a:tabLst>
            </a:pPr>
            <a:r>
              <a:rPr lang="en-IN" sz="2000" spc="-5" dirty="0">
                <a:solidFill>
                  <a:srgbClr val="00B0F0"/>
                </a:solidFill>
                <a:latin typeface="Arial MT"/>
                <a:cs typeface="Arial MT"/>
              </a:rPr>
              <a:t>Operative</a:t>
            </a:r>
            <a:r>
              <a:rPr lang="en-IN" sz="2000" spc="-60" dirty="0">
                <a:solidFill>
                  <a:srgbClr val="00B0F0"/>
                </a:solidFill>
                <a:latin typeface="Arial MT"/>
                <a:cs typeface="Arial MT"/>
              </a:rPr>
              <a:t> </a:t>
            </a:r>
            <a:r>
              <a:rPr lang="en-IN" sz="2000" spc="-50" dirty="0">
                <a:solidFill>
                  <a:srgbClr val="00B0F0"/>
                </a:solidFill>
                <a:latin typeface="Arial MT"/>
                <a:cs typeface="Arial MT"/>
              </a:rPr>
              <a:t>Torque</a:t>
            </a:r>
            <a:r>
              <a:rPr lang="en-IN" sz="2000" dirty="0">
                <a:solidFill>
                  <a:srgbClr val="00B0F0"/>
                </a:solidFill>
                <a:latin typeface="Arial MT"/>
                <a:cs typeface="Arial MT"/>
              </a:rPr>
              <a:t> </a:t>
            </a:r>
            <a:r>
              <a:rPr lang="en-IN" sz="2000" spc="-5" dirty="0">
                <a:solidFill>
                  <a:srgbClr val="00B0F0"/>
                </a:solidFill>
                <a:latin typeface="Arial MT"/>
                <a:cs typeface="Arial MT"/>
              </a:rPr>
              <a:t>by current</a:t>
            </a:r>
            <a:endParaRPr lang="en-IN" sz="2000" dirty="0">
              <a:latin typeface="Arial MT"/>
              <a:cs typeface="Arial MT"/>
            </a:endParaRPr>
          </a:p>
          <a:p>
            <a:pPr marL="277495" indent="-265430">
              <a:lnSpc>
                <a:spcPct val="100000"/>
              </a:lnSpc>
              <a:spcBef>
                <a:spcPts val="1440"/>
              </a:spcBef>
              <a:buFont typeface="Courier New"/>
              <a:buChar char="o"/>
              <a:tabLst>
                <a:tab pos="278130" algn="l"/>
              </a:tabLst>
            </a:pPr>
            <a:r>
              <a:rPr lang="en-IN" sz="2000" spc="-5" dirty="0">
                <a:solidFill>
                  <a:srgbClr val="00B0F0"/>
                </a:solidFill>
                <a:latin typeface="Arial MT"/>
                <a:cs typeface="Arial MT"/>
              </a:rPr>
              <a:t>Restraining</a:t>
            </a:r>
            <a:r>
              <a:rPr lang="en-IN" sz="2000" spc="-10" dirty="0">
                <a:solidFill>
                  <a:srgbClr val="00B0F0"/>
                </a:solidFill>
                <a:latin typeface="Arial MT"/>
                <a:cs typeface="Arial MT"/>
              </a:rPr>
              <a:t> </a:t>
            </a:r>
            <a:r>
              <a:rPr lang="en-IN" sz="2000" spc="-50" dirty="0">
                <a:solidFill>
                  <a:srgbClr val="00B0F0"/>
                </a:solidFill>
                <a:latin typeface="Arial MT"/>
                <a:cs typeface="Arial MT"/>
              </a:rPr>
              <a:t>Torque</a:t>
            </a:r>
            <a:r>
              <a:rPr lang="en-IN" sz="2000" spc="10" dirty="0">
                <a:solidFill>
                  <a:srgbClr val="00B0F0"/>
                </a:solidFill>
                <a:latin typeface="Arial MT"/>
                <a:cs typeface="Arial MT"/>
              </a:rPr>
              <a:t> </a:t>
            </a:r>
            <a:r>
              <a:rPr lang="en-IN" sz="2000" spc="-5" dirty="0">
                <a:solidFill>
                  <a:srgbClr val="00B0F0"/>
                </a:solidFill>
                <a:latin typeface="Arial MT"/>
                <a:cs typeface="Arial MT"/>
              </a:rPr>
              <a:t>by</a:t>
            </a:r>
            <a:r>
              <a:rPr lang="en-IN" sz="2000" spc="-10" dirty="0">
                <a:solidFill>
                  <a:srgbClr val="00B0F0"/>
                </a:solidFill>
                <a:latin typeface="Arial MT"/>
                <a:cs typeface="Arial MT"/>
              </a:rPr>
              <a:t> </a:t>
            </a:r>
            <a:r>
              <a:rPr lang="en-IN" sz="2000" spc="-15" dirty="0">
                <a:solidFill>
                  <a:srgbClr val="00B0F0"/>
                </a:solidFill>
                <a:latin typeface="Arial MT"/>
                <a:cs typeface="Arial MT"/>
              </a:rPr>
              <a:t>Current-Voltage</a:t>
            </a:r>
            <a:r>
              <a:rPr lang="en-IN" sz="2000" spc="25" dirty="0">
                <a:solidFill>
                  <a:srgbClr val="00B0F0"/>
                </a:solidFill>
                <a:latin typeface="Arial MT"/>
                <a:cs typeface="Arial MT"/>
              </a:rPr>
              <a:t> </a:t>
            </a:r>
            <a:r>
              <a:rPr lang="en-IN" sz="2000" spc="-5" dirty="0">
                <a:solidFill>
                  <a:srgbClr val="00B0F0"/>
                </a:solidFill>
                <a:latin typeface="Arial MT"/>
                <a:cs typeface="Arial MT"/>
              </a:rPr>
              <a:t>Directional</a:t>
            </a:r>
            <a:r>
              <a:rPr lang="en-IN" sz="2000" spc="30" dirty="0">
                <a:solidFill>
                  <a:srgbClr val="00B0F0"/>
                </a:solidFill>
                <a:latin typeface="Arial MT"/>
                <a:cs typeface="Arial MT"/>
              </a:rPr>
              <a:t> </a:t>
            </a:r>
            <a:r>
              <a:rPr lang="en-IN" sz="2000" spc="-5" dirty="0">
                <a:solidFill>
                  <a:srgbClr val="00B0F0"/>
                </a:solidFill>
                <a:latin typeface="Arial MT"/>
                <a:cs typeface="Arial MT"/>
              </a:rPr>
              <a:t>relay</a:t>
            </a:r>
            <a:endParaRPr lang="en-IN" sz="2000" dirty="0">
              <a:latin typeface="Arial MT"/>
              <a:cs typeface="Arial MT"/>
            </a:endParaRPr>
          </a:p>
          <a:p>
            <a:pPr marL="12700">
              <a:lnSpc>
                <a:spcPct val="100000"/>
              </a:lnSpc>
              <a:spcBef>
                <a:spcPts val="1440"/>
              </a:spcBef>
            </a:pPr>
            <a:r>
              <a:rPr lang="en-IN" sz="2000" dirty="0">
                <a:solidFill>
                  <a:srgbClr val="00B050"/>
                </a:solidFill>
                <a:latin typeface="Wingdings"/>
                <a:cs typeface="Wingdings"/>
              </a:rPr>
              <a:t></a:t>
            </a:r>
            <a:r>
              <a:rPr lang="en-IN" sz="2000" spc="35" dirty="0">
                <a:solidFill>
                  <a:srgbClr val="00B050"/>
                </a:solidFill>
                <a:latin typeface="Times New Roman"/>
                <a:cs typeface="Times New Roman"/>
              </a:rPr>
              <a:t> </a:t>
            </a:r>
            <a:r>
              <a:rPr lang="en-IN" sz="2000" spc="-5" dirty="0">
                <a:solidFill>
                  <a:srgbClr val="00B050"/>
                </a:solidFill>
                <a:latin typeface="Arial MT"/>
                <a:cs typeface="Arial MT"/>
              </a:rPr>
              <a:t>+</a:t>
            </a:r>
            <a:r>
              <a:rPr lang="en-IN" sz="2000" spc="-5" dirty="0" err="1">
                <a:solidFill>
                  <a:srgbClr val="00B050"/>
                </a:solidFill>
                <a:latin typeface="Arial MT"/>
                <a:cs typeface="Arial MT"/>
              </a:rPr>
              <a:t>ve</a:t>
            </a:r>
            <a:r>
              <a:rPr lang="en-IN" sz="2000" dirty="0">
                <a:solidFill>
                  <a:srgbClr val="00B050"/>
                </a:solidFill>
                <a:latin typeface="Arial MT"/>
                <a:cs typeface="Arial MT"/>
              </a:rPr>
              <a:t> </a:t>
            </a:r>
            <a:r>
              <a:rPr lang="en-IN" sz="2000" spc="-5" dirty="0">
                <a:solidFill>
                  <a:srgbClr val="00B050"/>
                </a:solidFill>
                <a:latin typeface="Arial MT"/>
                <a:cs typeface="Arial MT"/>
              </a:rPr>
              <a:t>torque</a:t>
            </a:r>
            <a:r>
              <a:rPr lang="en-IN" sz="2000" spc="-15" dirty="0">
                <a:solidFill>
                  <a:srgbClr val="00B050"/>
                </a:solidFill>
                <a:latin typeface="Arial MT"/>
                <a:cs typeface="Arial MT"/>
              </a:rPr>
              <a:t> </a:t>
            </a:r>
            <a:r>
              <a:rPr lang="en-IN" sz="2000" spc="-5" dirty="0">
                <a:solidFill>
                  <a:srgbClr val="00B050"/>
                </a:solidFill>
                <a:latin typeface="Arial MT"/>
                <a:cs typeface="Arial MT"/>
              </a:rPr>
              <a:t>by</a:t>
            </a:r>
            <a:r>
              <a:rPr lang="en-IN" sz="2000" dirty="0">
                <a:solidFill>
                  <a:srgbClr val="00B050"/>
                </a:solidFill>
                <a:latin typeface="Arial MT"/>
                <a:cs typeface="Arial MT"/>
              </a:rPr>
              <a:t> </a:t>
            </a:r>
            <a:r>
              <a:rPr lang="en-IN" sz="2000" spc="-5" dirty="0">
                <a:solidFill>
                  <a:srgbClr val="00B050"/>
                </a:solidFill>
                <a:latin typeface="Arial MT"/>
                <a:cs typeface="Arial MT"/>
              </a:rPr>
              <a:t>over</a:t>
            </a:r>
            <a:r>
              <a:rPr lang="en-IN" sz="2000" spc="5" dirty="0">
                <a:solidFill>
                  <a:srgbClr val="00B050"/>
                </a:solidFill>
                <a:latin typeface="Arial MT"/>
                <a:cs typeface="Arial MT"/>
              </a:rPr>
              <a:t> </a:t>
            </a:r>
            <a:r>
              <a:rPr lang="en-IN" sz="2000" spc="-5" dirty="0">
                <a:solidFill>
                  <a:srgbClr val="00B050"/>
                </a:solidFill>
                <a:latin typeface="Arial MT"/>
                <a:cs typeface="Arial MT"/>
              </a:rPr>
              <a:t>current</a:t>
            </a:r>
            <a:r>
              <a:rPr lang="en-IN" sz="2000" spc="-10" dirty="0">
                <a:solidFill>
                  <a:srgbClr val="00B050"/>
                </a:solidFill>
                <a:latin typeface="Arial MT"/>
                <a:cs typeface="Arial MT"/>
              </a:rPr>
              <a:t> </a:t>
            </a:r>
            <a:r>
              <a:rPr lang="en-IN" sz="2000" spc="-5" dirty="0">
                <a:solidFill>
                  <a:srgbClr val="00B050"/>
                </a:solidFill>
                <a:latin typeface="Arial MT"/>
                <a:cs typeface="Arial MT"/>
              </a:rPr>
              <a:t>element</a:t>
            </a:r>
            <a:endParaRPr lang="en-IN" sz="2000" dirty="0">
              <a:latin typeface="Arial MT"/>
              <a:cs typeface="Arial MT"/>
            </a:endParaRPr>
          </a:p>
          <a:p>
            <a:pPr marL="451484" indent="-439420">
              <a:lnSpc>
                <a:spcPct val="100000"/>
              </a:lnSpc>
              <a:spcBef>
                <a:spcPts val="1440"/>
              </a:spcBef>
              <a:buFont typeface="Wingdings"/>
              <a:buChar char=""/>
              <a:tabLst>
                <a:tab pos="451484" algn="l"/>
                <a:tab pos="452120" algn="l"/>
              </a:tabLst>
            </a:pPr>
            <a:r>
              <a:rPr lang="en-IN" sz="2000" spc="-5" dirty="0">
                <a:solidFill>
                  <a:srgbClr val="00B050"/>
                </a:solidFill>
                <a:latin typeface="Arial MT"/>
                <a:cs typeface="Arial MT"/>
              </a:rPr>
              <a:t>-</a:t>
            </a:r>
            <a:r>
              <a:rPr lang="en-IN" sz="2000" spc="-5" dirty="0" err="1">
                <a:solidFill>
                  <a:srgbClr val="00B050"/>
                </a:solidFill>
                <a:latin typeface="Arial MT"/>
                <a:cs typeface="Arial MT"/>
              </a:rPr>
              <a:t>ve</a:t>
            </a:r>
            <a:r>
              <a:rPr lang="en-IN" sz="2000" spc="-20" dirty="0">
                <a:solidFill>
                  <a:srgbClr val="00B050"/>
                </a:solidFill>
                <a:latin typeface="Arial MT"/>
                <a:cs typeface="Arial MT"/>
              </a:rPr>
              <a:t> </a:t>
            </a:r>
            <a:r>
              <a:rPr lang="en-IN" sz="2000" spc="-5" dirty="0">
                <a:solidFill>
                  <a:srgbClr val="00B050"/>
                </a:solidFill>
                <a:latin typeface="Arial MT"/>
                <a:cs typeface="Arial MT"/>
              </a:rPr>
              <a:t>torque</a:t>
            </a:r>
            <a:r>
              <a:rPr lang="en-IN" sz="2000" spc="-10" dirty="0">
                <a:solidFill>
                  <a:srgbClr val="00B050"/>
                </a:solidFill>
                <a:latin typeface="Arial MT"/>
                <a:cs typeface="Arial MT"/>
              </a:rPr>
              <a:t> </a:t>
            </a:r>
            <a:r>
              <a:rPr lang="en-IN" sz="2000" spc="-5" dirty="0">
                <a:solidFill>
                  <a:srgbClr val="00B050"/>
                </a:solidFill>
                <a:latin typeface="Arial MT"/>
                <a:cs typeface="Arial MT"/>
              </a:rPr>
              <a:t>by</a:t>
            </a:r>
            <a:r>
              <a:rPr lang="en-IN" sz="2000" spc="-20" dirty="0">
                <a:solidFill>
                  <a:srgbClr val="00B050"/>
                </a:solidFill>
                <a:latin typeface="Arial MT"/>
                <a:cs typeface="Arial MT"/>
              </a:rPr>
              <a:t> </a:t>
            </a:r>
            <a:r>
              <a:rPr lang="en-IN" sz="2000" spc="-5" dirty="0">
                <a:solidFill>
                  <a:srgbClr val="00B050"/>
                </a:solidFill>
                <a:latin typeface="Arial MT"/>
                <a:cs typeface="Arial MT"/>
              </a:rPr>
              <a:t>directional</a:t>
            </a:r>
            <a:r>
              <a:rPr lang="en-IN" sz="2000" spc="25" dirty="0">
                <a:solidFill>
                  <a:srgbClr val="00B050"/>
                </a:solidFill>
                <a:latin typeface="Arial MT"/>
                <a:cs typeface="Arial MT"/>
              </a:rPr>
              <a:t> </a:t>
            </a:r>
            <a:r>
              <a:rPr lang="en-IN" sz="2000" spc="-5" dirty="0">
                <a:solidFill>
                  <a:srgbClr val="00B050"/>
                </a:solidFill>
                <a:latin typeface="Arial MT"/>
                <a:cs typeface="Arial MT"/>
              </a:rPr>
              <a:t>unit</a:t>
            </a:r>
            <a:endParaRPr lang="en-IN" sz="2000" dirty="0">
              <a:latin typeface="Arial MT"/>
              <a:cs typeface="Arial MT"/>
            </a:endParaRPr>
          </a:p>
          <a:p>
            <a:pPr marL="12700" marR="108585">
              <a:lnSpc>
                <a:spcPct val="150000"/>
              </a:lnSpc>
              <a:buSzPct val="95833"/>
              <a:buFont typeface="Wingdings"/>
              <a:buChar char=""/>
              <a:tabLst>
                <a:tab pos="253365" algn="l"/>
                <a:tab pos="4796155" algn="l"/>
              </a:tabLst>
            </a:pPr>
            <a:r>
              <a:rPr lang="en-IN" sz="2000" spc="-5" dirty="0">
                <a:solidFill>
                  <a:srgbClr val="0070C0"/>
                </a:solidFill>
                <a:latin typeface="Arial MT"/>
                <a:cs typeface="Arial MT"/>
              </a:rPr>
              <a:t>Directional</a:t>
            </a:r>
            <a:r>
              <a:rPr lang="en-IN" sz="2000" spc="25" dirty="0">
                <a:solidFill>
                  <a:srgbClr val="0070C0"/>
                </a:solidFill>
                <a:latin typeface="Arial MT"/>
                <a:cs typeface="Arial MT"/>
              </a:rPr>
              <a:t> </a:t>
            </a:r>
            <a:r>
              <a:rPr lang="en-IN" sz="2000" spc="-5" dirty="0">
                <a:solidFill>
                  <a:srgbClr val="0070C0"/>
                </a:solidFill>
                <a:latin typeface="Arial MT"/>
                <a:cs typeface="Arial MT"/>
              </a:rPr>
              <a:t>element</a:t>
            </a:r>
            <a:r>
              <a:rPr lang="en-IN" sz="2000" spc="30" dirty="0">
                <a:solidFill>
                  <a:srgbClr val="0070C0"/>
                </a:solidFill>
                <a:latin typeface="Arial MT"/>
                <a:cs typeface="Arial MT"/>
              </a:rPr>
              <a:t> </a:t>
            </a:r>
            <a:r>
              <a:rPr lang="en-IN" sz="2000" spc="-5" dirty="0">
                <a:solidFill>
                  <a:srgbClr val="0070C0"/>
                </a:solidFill>
                <a:latin typeface="Arial MT"/>
                <a:cs typeface="Arial MT"/>
              </a:rPr>
              <a:t>designed</a:t>
            </a:r>
            <a:r>
              <a:rPr lang="en-IN" sz="2000" spc="40" dirty="0">
                <a:solidFill>
                  <a:srgbClr val="0070C0"/>
                </a:solidFill>
                <a:latin typeface="Arial MT"/>
                <a:cs typeface="Arial MT"/>
              </a:rPr>
              <a:t> </a:t>
            </a:r>
            <a:r>
              <a:rPr lang="en-IN" sz="2000" spc="-5" dirty="0">
                <a:solidFill>
                  <a:srgbClr val="0070C0"/>
                </a:solidFill>
                <a:latin typeface="Arial MT"/>
                <a:cs typeface="Arial MT"/>
              </a:rPr>
              <a:t>for </a:t>
            </a:r>
            <a:r>
              <a:rPr lang="en-IN" sz="2000" spc="-10" dirty="0">
                <a:solidFill>
                  <a:srgbClr val="0070C0"/>
                </a:solidFill>
                <a:latin typeface="Arial MT"/>
                <a:cs typeface="Arial MT"/>
              </a:rPr>
              <a:t>maxi</a:t>
            </a:r>
            <a:r>
              <a:rPr lang="en-IN" spc="-10" dirty="0">
                <a:solidFill>
                  <a:srgbClr val="0070C0"/>
                </a:solidFill>
                <a:latin typeface="Arial MT"/>
                <a:cs typeface="Arial MT"/>
              </a:rPr>
              <a:t>mum</a:t>
            </a:r>
            <a:r>
              <a:rPr lang="en-IN" sz="2000" spc="-10" dirty="0">
                <a:solidFill>
                  <a:srgbClr val="0070C0"/>
                </a:solidFill>
                <a:latin typeface="Arial MT"/>
                <a:cs typeface="Arial MT"/>
              </a:rPr>
              <a:t> </a:t>
            </a:r>
            <a:r>
              <a:rPr lang="en-IN" sz="2000" spc="-50" dirty="0">
                <a:solidFill>
                  <a:srgbClr val="0070C0"/>
                </a:solidFill>
                <a:latin typeface="Arial MT"/>
                <a:cs typeface="Arial MT"/>
              </a:rPr>
              <a:t>Torque </a:t>
            </a:r>
            <a:r>
              <a:rPr lang="en-IN" sz="2000" spc="-5" dirty="0">
                <a:solidFill>
                  <a:srgbClr val="0070C0"/>
                </a:solidFill>
                <a:latin typeface="Arial MT"/>
                <a:cs typeface="Arial MT"/>
              </a:rPr>
              <a:t>angle </a:t>
            </a:r>
            <a:r>
              <a:rPr lang="en-IN" sz="2000" dirty="0">
                <a:solidFill>
                  <a:srgbClr val="0070C0"/>
                </a:solidFill>
                <a:latin typeface="Arial MT"/>
                <a:cs typeface="Arial MT"/>
              </a:rPr>
              <a:t>= </a:t>
            </a:r>
            <a:r>
              <a:rPr lang="en-IN" sz="2000" spc="-650" dirty="0">
                <a:solidFill>
                  <a:srgbClr val="0070C0"/>
                </a:solidFill>
                <a:latin typeface="Arial MT"/>
                <a:cs typeface="Arial MT"/>
              </a:rPr>
              <a:t> </a:t>
            </a:r>
            <a:r>
              <a:rPr lang="en-IN" sz="2000" spc="-5" dirty="0">
                <a:solidFill>
                  <a:srgbClr val="0070C0"/>
                </a:solidFill>
                <a:latin typeface="Arial MT"/>
                <a:cs typeface="Arial MT"/>
              </a:rPr>
              <a:t>90</a:t>
            </a:r>
            <a:r>
              <a:rPr lang="en-IN" sz="2000" spc="-15" dirty="0">
                <a:solidFill>
                  <a:srgbClr val="0070C0"/>
                </a:solidFill>
                <a:latin typeface="Arial MT"/>
                <a:cs typeface="Arial MT"/>
              </a:rPr>
              <a:t> </a:t>
            </a:r>
            <a:r>
              <a:rPr lang="en-IN" sz="2000" spc="-5" dirty="0">
                <a:solidFill>
                  <a:srgbClr val="0070C0"/>
                </a:solidFill>
                <a:latin typeface="Arial MT"/>
                <a:cs typeface="Arial MT"/>
              </a:rPr>
              <a:t>degree</a:t>
            </a:r>
            <a:endParaRPr lang="en-IN" sz="2000" dirty="0">
              <a:latin typeface="Arial MT"/>
              <a:cs typeface="Arial MT"/>
            </a:endParaRPr>
          </a:p>
          <a:p>
            <a:endParaRPr lang="en-IN" dirty="0"/>
          </a:p>
        </p:txBody>
      </p:sp>
      <p:sp>
        <p:nvSpPr>
          <p:cNvPr id="9" name="TextBox 8">
            <a:extLst>
              <a:ext uri="{FF2B5EF4-FFF2-40B4-BE49-F238E27FC236}">
                <a16:creationId xmlns:a16="http://schemas.microsoft.com/office/drawing/2014/main" id="{E6EBF020-F215-4DD2-9233-CC03D92DD69F}"/>
              </a:ext>
            </a:extLst>
          </p:cNvPr>
          <p:cNvSpPr txBox="1"/>
          <p:nvPr/>
        </p:nvSpPr>
        <p:spPr>
          <a:xfrm>
            <a:off x="1097280" y="1293245"/>
            <a:ext cx="6094520" cy="461665"/>
          </a:xfrm>
          <a:prstGeom prst="rect">
            <a:avLst/>
          </a:prstGeom>
          <a:noFill/>
        </p:spPr>
        <p:txBody>
          <a:bodyPr wrap="square">
            <a:spAutoFit/>
          </a:bodyPr>
          <a:lstStyle/>
          <a:p>
            <a:r>
              <a:rPr lang="en-IN" sz="2400" b="1" spc="-40" dirty="0">
                <a:latin typeface="Times New Roman"/>
                <a:cs typeface="Times New Roman"/>
              </a:rPr>
              <a:t>2. REACTANCE </a:t>
            </a:r>
            <a:r>
              <a:rPr lang="en-IN" sz="2400" b="1" spc="60" dirty="0">
                <a:latin typeface="Times New Roman"/>
                <a:cs typeface="Times New Roman"/>
              </a:rPr>
              <a:t>RELAY</a:t>
            </a:r>
            <a:r>
              <a:rPr lang="en-IN" sz="2400" b="1" spc="-105" dirty="0">
                <a:latin typeface="Times New Roman"/>
                <a:cs typeface="Times New Roman"/>
              </a:rPr>
              <a:t> </a:t>
            </a:r>
            <a:r>
              <a:rPr lang="en-IN" sz="2400" b="1" spc="-225" dirty="0">
                <a:latin typeface="Times New Roman"/>
                <a:cs typeface="Times New Roman"/>
              </a:rPr>
              <a:t>:-</a:t>
            </a:r>
            <a:endParaRPr lang="en-IN" sz="2400" b="1" dirty="0"/>
          </a:p>
        </p:txBody>
      </p:sp>
      <p:pic>
        <p:nvPicPr>
          <p:cNvPr id="10" name="object 2">
            <a:extLst>
              <a:ext uri="{FF2B5EF4-FFF2-40B4-BE49-F238E27FC236}">
                <a16:creationId xmlns:a16="http://schemas.microsoft.com/office/drawing/2014/main" id="{E2721F0F-B3F5-4789-A6AD-32EE2E439AA6}"/>
              </a:ext>
            </a:extLst>
          </p:cNvPr>
          <p:cNvPicPr/>
          <p:nvPr/>
        </p:nvPicPr>
        <p:blipFill>
          <a:blip r:embed="rId2" cstate="print"/>
          <a:stretch>
            <a:fillRect/>
          </a:stretch>
        </p:blipFill>
        <p:spPr>
          <a:xfrm>
            <a:off x="8043169" y="1846555"/>
            <a:ext cx="3453414" cy="2249668"/>
          </a:xfrm>
          <a:prstGeom prst="rect">
            <a:avLst/>
          </a:prstGeom>
        </p:spPr>
      </p:pic>
      <p:pic>
        <p:nvPicPr>
          <p:cNvPr id="6" name="Picture 5">
            <a:extLst>
              <a:ext uri="{FF2B5EF4-FFF2-40B4-BE49-F238E27FC236}">
                <a16:creationId xmlns:a16="http://schemas.microsoft.com/office/drawing/2014/main" id="{249ACD7D-ECCA-4F61-99CF-940BEB146A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A9F79F9-620A-454C-B44A-099229A02D1C}" type="slidenum">
              <a:rPr lang="en-IN" smtClean="0"/>
              <a:pPr/>
              <a:t>61</a:t>
            </a:fld>
            <a:endParaRPr lang="en-IN"/>
          </a:p>
        </p:txBody>
      </p:sp>
      <p:sp>
        <p:nvSpPr>
          <p:cNvPr id="2" name="Content Placeholder 1">
            <a:extLst>
              <a:ext uri="{FF2B5EF4-FFF2-40B4-BE49-F238E27FC236}">
                <a16:creationId xmlns:a16="http://schemas.microsoft.com/office/drawing/2014/main" id="{56284B20-D425-45FC-AAFA-C2BE0129D99B}"/>
              </a:ext>
            </a:extLst>
          </p:cNvPr>
          <p:cNvSpPr>
            <a:spLocks noGrp="1"/>
          </p:cNvSpPr>
          <p:nvPr>
            <p:ph sz="half" idx="2"/>
          </p:nvPr>
        </p:nvSpPr>
        <p:spPr>
          <a:xfrm>
            <a:off x="1008503" y="1943142"/>
            <a:ext cx="8224273" cy="3378200"/>
          </a:xfrm>
        </p:spPr>
        <p:txBody>
          <a:bodyPr/>
          <a:lstStyle/>
          <a:p>
            <a:pPr marL="285750" indent="-273050">
              <a:lnSpc>
                <a:spcPct val="100000"/>
              </a:lnSpc>
              <a:spcBef>
                <a:spcPts val="100"/>
              </a:spcBef>
              <a:buSzPct val="96296"/>
              <a:buFont typeface="Wingdings"/>
              <a:buChar char=""/>
              <a:tabLst>
                <a:tab pos="285750" algn="l"/>
              </a:tabLst>
            </a:pPr>
            <a:r>
              <a:rPr lang="en-US" sz="2000" dirty="0">
                <a:solidFill>
                  <a:srgbClr val="00B0F0"/>
                </a:solidFill>
                <a:latin typeface="Arial MT"/>
                <a:cs typeface="Arial MT"/>
              </a:rPr>
              <a:t>Induction</a:t>
            </a:r>
            <a:r>
              <a:rPr lang="en-US" sz="2000" spc="-45" dirty="0">
                <a:solidFill>
                  <a:srgbClr val="00B0F0"/>
                </a:solidFill>
                <a:latin typeface="Arial MT"/>
                <a:cs typeface="Arial MT"/>
              </a:rPr>
              <a:t> </a:t>
            </a:r>
            <a:r>
              <a:rPr lang="en-US" sz="2000" spc="-5" dirty="0">
                <a:solidFill>
                  <a:srgbClr val="00B0F0"/>
                </a:solidFill>
                <a:latin typeface="Arial MT"/>
                <a:cs typeface="Arial MT"/>
              </a:rPr>
              <a:t>cup</a:t>
            </a:r>
            <a:r>
              <a:rPr lang="en-US" sz="2000" spc="-15" dirty="0">
                <a:solidFill>
                  <a:srgbClr val="00B0F0"/>
                </a:solidFill>
                <a:latin typeface="Arial MT"/>
                <a:cs typeface="Arial MT"/>
              </a:rPr>
              <a:t> </a:t>
            </a:r>
            <a:r>
              <a:rPr lang="en-US" sz="2000" dirty="0">
                <a:solidFill>
                  <a:srgbClr val="00B0F0"/>
                </a:solidFill>
                <a:latin typeface="Arial MT"/>
                <a:cs typeface="Arial MT"/>
              </a:rPr>
              <a:t>type</a:t>
            </a:r>
            <a:r>
              <a:rPr lang="en-US" sz="2000" spc="-25" dirty="0">
                <a:solidFill>
                  <a:srgbClr val="00B0F0"/>
                </a:solidFill>
                <a:latin typeface="Arial MT"/>
                <a:cs typeface="Arial MT"/>
              </a:rPr>
              <a:t> </a:t>
            </a:r>
            <a:r>
              <a:rPr lang="en-US" sz="2000" dirty="0">
                <a:solidFill>
                  <a:srgbClr val="00B0F0"/>
                </a:solidFill>
                <a:latin typeface="Arial MT"/>
                <a:cs typeface="Arial MT"/>
              </a:rPr>
              <a:t>structure.</a:t>
            </a:r>
            <a:endParaRPr lang="en-US" sz="2000" dirty="0">
              <a:latin typeface="Arial MT"/>
              <a:cs typeface="Arial MT"/>
            </a:endParaRPr>
          </a:p>
          <a:p>
            <a:pPr>
              <a:lnSpc>
                <a:spcPct val="100000"/>
              </a:lnSpc>
              <a:spcBef>
                <a:spcPts val="40"/>
              </a:spcBef>
            </a:pPr>
            <a:endParaRPr lang="en-US" sz="2400" dirty="0">
              <a:latin typeface="Arial MT"/>
              <a:cs typeface="Arial MT"/>
            </a:endParaRPr>
          </a:p>
          <a:p>
            <a:pPr marL="12700">
              <a:lnSpc>
                <a:spcPct val="100000"/>
              </a:lnSpc>
            </a:pPr>
            <a:r>
              <a:rPr lang="en-US" sz="2000" spc="-5" dirty="0" err="1">
                <a:solidFill>
                  <a:srgbClr val="C00000"/>
                </a:solidFill>
                <a:latin typeface="Courier New"/>
                <a:cs typeface="Courier New"/>
              </a:rPr>
              <a:t>o</a:t>
            </a:r>
            <a:r>
              <a:rPr lang="en-US" sz="2000" spc="-5" dirty="0" err="1">
                <a:solidFill>
                  <a:srgbClr val="C00000"/>
                </a:solidFill>
                <a:latin typeface="Arial MT"/>
                <a:cs typeface="Arial MT"/>
              </a:rPr>
              <a:t>Operative</a:t>
            </a:r>
            <a:r>
              <a:rPr lang="en-US" sz="2000" spc="-60" dirty="0">
                <a:solidFill>
                  <a:srgbClr val="C00000"/>
                </a:solidFill>
                <a:latin typeface="Arial MT"/>
                <a:cs typeface="Arial MT"/>
              </a:rPr>
              <a:t> </a:t>
            </a:r>
            <a:r>
              <a:rPr lang="en-US" sz="2000" spc="-55" dirty="0">
                <a:solidFill>
                  <a:srgbClr val="C00000"/>
                </a:solidFill>
                <a:latin typeface="Arial MT"/>
                <a:cs typeface="Arial MT"/>
              </a:rPr>
              <a:t>Torque</a:t>
            </a:r>
            <a:r>
              <a:rPr lang="en-US" sz="2000" spc="15" dirty="0">
                <a:solidFill>
                  <a:srgbClr val="C00000"/>
                </a:solidFill>
                <a:latin typeface="Arial MT"/>
                <a:cs typeface="Arial MT"/>
              </a:rPr>
              <a:t> </a:t>
            </a:r>
            <a:r>
              <a:rPr lang="en-US" sz="2000" dirty="0">
                <a:solidFill>
                  <a:srgbClr val="C00000"/>
                </a:solidFill>
                <a:latin typeface="Arial MT"/>
                <a:cs typeface="Arial MT"/>
              </a:rPr>
              <a:t>produced</a:t>
            </a:r>
            <a:r>
              <a:rPr lang="en-US" sz="2000" spc="15" dirty="0">
                <a:solidFill>
                  <a:srgbClr val="C00000"/>
                </a:solidFill>
                <a:latin typeface="Arial MT"/>
                <a:cs typeface="Arial MT"/>
              </a:rPr>
              <a:t> </a:t>
            </a:r>
            <a:r>
              <a:rPr lang="en-US" sz="2000" dirty="0">
                <a:solidFill>
                  <a:srgbClr val="C00000"/>
                </a:solidFill>
                <a:latin typeface="Arial MT"/>
                <a:cs typeface="Arial MT"/>
              </a:rPr>
              <a:t>by</a:t>
            </a:r>
            <a:r>
              <a:rPr lang="en-US" sz="2000" spc="-5" dirty="0">
                <a:solidFill>
                  <a:srgbClr val="C00000"/>
                </a:solidFill>
                <a:latin typeface="Arial MT"/>
                <a:cs typeface="Arial MT"/>
              </a:rPr>
              <a:t> V &amp;</a:t>
            </a:r>
            <a:r>
              <a:rPr lang="en-US" sz="2000" spc="-10" dirty="0">
                <a:solidFill>
                  <a:srgbClr val="C00000"/>
                </a:solidFill>
                <a:latin typeface="Arial MT"/>
                <a:cs typeface="Arial MT"/>
              </a:rPr>
              <a:t> </a:t>
            </a:r>
            <a:r>
              <a:rPr lang="en-US" sz="2000" spc="-5" dirty="0">
                <a:solidFill>
                  <a:srgbClr val="C00000"/>
                </a:solidFill>
                <a:latin typeface="Arial MT"/>
                <a:cs typeface="Arial MT"/>
              </a:rPr>
              <a:t>I</a:t>
            </a:r>
            <a:r>
              <a:rPr lang="en-US" sz="2000" spc="-10" dirty="0">
                <a:solidFill>
                  <a:srgbClr val="C00000"/>
                </a:solidFill>
                <a:latin typeface="Arial MT"/>
                <a:cs typeface="Arial MT"/>
              </a:rPr>
              <a:t> </a:t>
            </a:r>
            <a:r>
              <a:rPr lang="en-US" sz="2000" dirty="0">
                <a:solidFill>
                  <a:srgbClr val="C00000"/>
                </a:solidFill>
                <a:latin typeface="Arial MT"/>
                <a:cs typeface="Arial MT"/>
              </a:rPr>
              <a:t>element.</a:t>
            </a:r>
            <a:endParaRPr lang="en-US" sz="2000" dirty="0">
              <a:latin typeface="Arial MT"/>
              <a:cs typeface="Arial MT"/>
            </a:endParaRPr>
          </a:p>
          <a:p>
            <a:pPr>
              <a:lnSpc>
                <a:spcPct val="100000"/>
              </a:lnSpc>
              <a:spcBef>
                <a:spcPts val="25"/>
              </a:spcBef>
            </a:pPr>
            <a:endParaRPr lang="en-US" sz="2400" dirty="0">
              <a:latin typeface="Arial MT"/>
              <a:cs typeface="Arial MT"/>
            </a:endParaRPr>
          </a:p>
          <a:p>
            <a:pPr marL="12700">
              <a:lnSpc>
                <a:spcPct val="100000"/>
              </a:lnSpc>
            </a:pPr>
            <a:r>
              <a:rPr lang="en-US" sz="2000" spc="-5" dirty="0">
                <a:solidFill>
                  <a:srgbClr val="C00000"/>
                </a:solidFill>
                <a:latin typeface="Courier New"/>
                <a:cs typeface="Courier New"/>
              </a:rPr>
              <a:t>o</a:t>
            </a:r>
            <a:r>
              <a:rPr lang="en-US" sz="2000" spc="-910" dirty="0">
                <a:solidFill>
                  <a:srgbClr val="C00000"/>
                </a:solidFill>
                <a:latin typeface="Courier New"/>
                <a:cs typeface="Courier New"/>
              </a:rPr>
              <a:t> </a:t>
            </a:r>
            <a:r>
              <a:rPr lang="en-US" sz="2000" spc="-10" dirty="0">
                <a:solidFill>
                  <a:srgbClr val="C00000"/>
                </a:solidFill>
                <a:latin typeface="Arial MT"/>
                <a:cs typeface="Arial MT"/>
              </a:rPr>
              <a:t>R</a:t>
            </a:r>
            <a:r>
              <a:rPr lang="en-US" sz="2000" dirty="0">
                <a:solidFill>
                  <a:srgbClr val="C00000"/>
                </a:solidFill>
                <a:latin typeface="Arial MT"/>
                <a:cs typeface="Arial MT"/>
              </a:rPr>
              <a:t>es</a:t>
            </a:r>
            <a:r>
              <a:rPr lang="en-US" sz="2000" spc="-5" dirty="0">
                <a:solidFill>
                  <a:srgbClr val="C00000"/>
                </a:solidFill>
                <a:latin typeface="Arial MT"/>
                <a:cs typeface="Arial MT"/>
              </a:rPr>
              <a:t>t</a:t>
            </a:r>
            <a:r>
              <a:rPr lang="en-US" sz="2000" dirty="0">
                <a:solidFill>
                  <a:srgbClr val="C00000"/>
                </a:solidFill>
                <a:latin typeface="Arial MT"/>
                <a:cs typeface="Arial MT"/>
              </a:rPr>
              <a:t>ra</a:t>
            </a:r>
            <a:r>
              <a:rPr lang="en-US" sz="2000" spc="-5" dirty="0">
                <a:solidFill>
                  <a:srgbClr val="C00000"/>
                </a:solidFill>
                <a:latin typeface="Arial MT"/>
                <a:cs typeface="Arial MT"/>
              </a:rPr>
              <a:t>i</a:t>
            </a:r>
            <a:r>
              <a:rPr lang="en-US" sz="2000" dirty="0">
                <a:solidFill>
                  <a:srgbClr val="C00000"/>
                </a:solidFill>
                <a:latin typeface="Arial MT"/>
                <a:cs typeface="Arial MT"/>
              </a:rPr>
              <a:t>n</a:t>
            </a:r>
            <a:r>
              <a:rPr lang="en-US" sz="2000" spc="-5" dirty="0">
                <a:solidFill>
                  <a:srgbClr val="C00000"/>
                </a:solidFill>
                <a:latin typeface="Arial MT"/>
                <a:cs typeface="Arial MT"/>
              </a:rPr>
              <a:t>i</a:t>
            </a:r>
            <a:r>
              <a:rPr lang="en-US" sz="2000" dirty="0">
                <a:solidFill>
                  <a:srgbClr val="C00000"/>
                </a:solidFill>
                <a:latin typeface="Arial MT"/>
                <a:cs typeface="Arial MT"/>
              </a:rPr>
              <a:t>n</a:t>
            </a:r>
            <a:r>
              <a:rPr lang="en-US" sz="2000" spc="-5" dirty="0">
                <a:solidFill>
                  <a:srgbClr val="C00000"/>
                </a:solidFill>
                <a:latin typeface="Arial MT"/>
                <a:cs typeface="Arial MT"/>
              </a:rPr>
              <a:t>g</a:t>
            </a:r>
            <a:r>
              <a:rPr lang="en-US" sz="2000" spc="-40" dirty="0">
                <a:solidFill>
                  <a:srgbClr val="C00000"/>
                </a:solidFill>
                <a:latin typeface="Arial MT"/>
                <a:cs typeface="Arial MT"/>
              </a:rPr>
              <a:t> </a:t>
            </a:r>
            <a:r>
              <a:rPr lang="en-US" sz="2000" spc="-325" dirty="0">
                <a:solidFill>
                  <a:srgbClr val="C00000"/>
                </a:solidFill>
                <a:latin typeface="Arial MT"/>
                <a:cs typeface="Arial MT"/>
              </a:rPr>
              <a:t>T</a:t>
            </a:r>
            <a:r>
              <a:rPr lang="en-US" sz="2000" dirty="0">
                <a:solidFill>
                  <a:srgbClr val="C00000"/>
                </a:solidFill>
                <a:latin typeface="Arial MT"/>
                <a:cs typeface="Arial MT"/>
              </a:rPr>
              <a:t>orqu</a:t>
            </a:r>
            <a:r>
              <a:rPr lang="en-US" sz="2000" spc="-5" dirty="0">
                <a:solidFill>
                  <a:srgbClr val="C00000"/>
                </a:solidFill>
                <a:latin typeface="Arial MT"/>
                <a:cs typeface="Arial MT"/>
              </a:rPr>
              <a:t>e</a:t>
            </a:r>
            <a:r>
              <a:rPr lang="en-US" sz="2000" spc="30" dirty="0">
                <a:solidFill>
                  <a:srgbClr val="C00000"/>
                </a:solidFill>
                <a:latin typeface="Arial MT"/>
                <a:cs typeface="Arial MT"/>
              </a:rPr>
              <a:t> </a:t>
            </a:r>
            <a:r>
              <a:rPr lang="en-US" sz="2000" dirty="0">
                <a:solidFill>
                  <a:srgbClr val="C00000"/>
                </a:solidFill>
                <a:latin typeface="Arial MT"/>
                <a:cs typeface="Arial MT"/>
              </a:rPr>
              <a:t>b</a:t>
            </a:r>
            <a:r>
              <a:rPr lang="en-US" sz="2000" spc="-5" dirty="0">
                <a:solidFill>
                  <a:srgbClr val="C00000"/>
                </a:solidFill>
                <a:latin typeface="Arial MT"/>
                <a:cs typeface="Arial MT"/>
              </a:rPr>
              <a:t>y </a:t>
            </a:r>
            <a:r>
              <a:rPr lang="en-US" sz="2000" spc="-170" dirty="0">
                <a:solidFill>
                  <a:srgbClr val="C00000"/>
                </a:solidFill>
                <a:latin typeface="Arial MT"/>
                <a:cs typeface="Arial MT"/>
              </a:rPr>
              <a:t>V</a:t>
            </a:r>
            <a:r>
              <a:rPr lang="en-US" sz="2000" dirty="0">
                <a:solidFill>
                  <a:srgbClr val="C00000"/>
                </a:solidFill>
                <a:latin typeface="Arial MT"/>
                <a:cs typeface="Arial MT"/>
              </a:rPr>
              <a:t>o</a:t>
            </a:r>
            <a:r>
              <a:rPr lang="en-US" sz="2000" spc="-5" dirty="0">
                <a:solidFill>
                  <a:srgbClr val="C00000"/>
                </a:solidFill>
                <a:latin typeface="Arial MT"/>
                <a:cs typeface="Arial MT"/>
              </a:rPr>
              <a:t>lt</a:t>
            </a:r>
            <a:r>
              <a:rPr lang="en-US" sz="2000" dirty="0">
                <a:solidFill>
                  <a:srgbClr val="C00000"/>
                </a:solidFill>
                <a:latin typeface="Arial MT"/>
                <a:cs typeface="Arial MT"/>
              </a:rPr>
              <a:t>ag</a:t>
            </a:r>
            <a:r>
              <a:rPr lang="en-US" sz="2000" spc="-5" dirty="0">
                <a:solidFill>
                  <a:srgbClr val="C00000"/>
                </a:solidFill>
                <a:latin typeface="Arial MT"/>
                <a:cs typeface="Arial MT"/>
              </a:rPr>
              <a:t>e</a:t>
            </a:r>
            <a:r>
              <a:rPr lang="en-US" sz="2000" spc="15" dirty="0">
                <a:solidFill>
                  <a:srgbClr val="C00000"/>
                </a:solidFill>
                <a:latin typeface="Arial MT"/>
                <a:cs typeface="Arial MT"/>
              </a:rPr>
              <a:t> </a:t>
            </a:r>
            <a:r>
              <a:rPr lang="en-US" sz="2000" dirty="0">
                <a:solidFill>
                  <a:srgbClr val="C00000"/>
                </a:solidFill>
                <a:latin typeface="Arial MT"/>
                <a:cs typeface="Arial MT"/>
              </a:rPr>
              <a:t>e</a:t>
            </a:r>
            <a:r>
              <a:rPr lang="en-US" sz="2000" spc="-5" dirty="0">
                <a:solidFill>
                  <a:srgbClr val="C00000"/>
                </a:solidFill>
                <a:latin typeface="Arial MT"/>
                <a:cs typeface="Arial MT"/>
              </a:rPr>
              <a:t>l</a:t>
            </a:r>
            <a:r>
              <a:rPr lang="en-US" sz="2000" dirty="0">
                <a:solidFill>
                  <a:srgbClr val="C00000"/>
                </a:solidFill>
                <a:latin typeface="Arial MT"/>
                <a:cs typeface="Arial MT"/>
              </a:rPr>
              <a:t>e</a:t>
            </a:r>
            <a:r>
              <a:rPr lang="en-US" sz="2000" spc="-5" dirty="0">
                <a:solidFill>
                  <a:srgbClr val="C00000"/>
                </a:solidFill>
                <a:latin typeface="Arial MT"/>
                <a:cs typeface="Arial MT"/>
              </a:rPr>
              <a:t>m</a:t>
            </a:r>
            <a:r>
              <a:rPr lang="en-US" sz="2000" dirty="0">
                <a:solidFill>
                  <a:srgbClr val="C00000"/>
                </a:solidFill>
                <a:latin typeface="Arial MT"/>
                <a:cs typeface="Arial MT"/>
              </a:rPr>
              <a:t>en</a:t>
            </a:r>
            <a:r>
              <a:rPr lang="en-US" sz="2000" spc="-5" dirty="0">
                <a:solidFill>
                  <a:srgbClr val="C00000"/>
                </a:solidFill>
                <a:latin typeface="Arial MT"/>
                <a:cs typeface="Arial MT"/>
              </a:rPr>
              <a:t>t.</a:t>
            </a:r>
            <a:endParaRPr lang="en-US" sz="2000" dirty="0">
              <a:latin typeface="Arial MT"/>
              <a:cs typeface="Arial MT"/>
            </a:endParaRPr>
          </a:p>
          <a:p>
            <a:pPr>
              <a:lnSpc>
                <a:spcPct val="100000"/>
              </a:lnSpc>
              <a:spcBef>
                <a:spcPts val="25"/>
              </a:spcBef>
            </a:pPr>
            <a:endParaRPr lang="en-US" sz="2400" dirty="0">
              <a:latin typeface="Arial MT"/>
              <a:cs typeface="Arial MT"/>
            </a:endParaRPr>
          </a:p>
          <a:p>
            <a:pPr marL="285750" indent="-273050">
              <a:lnSpc>
                <a:spcPct val="100000"/>
              </a:lnSpc>
              <a:buSzPct val="96296"/>
              <a:buFont typeface="Wingdings"/>
              <a:buChar char=""/>
              <a:tabLst>
                <a:tab pos="285750" algn="l"/>
              </a:tabLst>
            </a:pPr>
            <a:r>
              <a:rPr lang="en-US" sz="2000" dirty="0">
                <a:solidFill>
                  <a:srgbClr val="00B0F0"/>
                </a:solidFill>
                <a:latin typeface="Arial MT"/>
                <a:cs typeface="Arial MT"/>
              </a:rPr>
              <a:t>Also</a:t>
            </a:r>
            <a:r>
              <a:rPr lang="en-US" sz="2000" spc="-30" dirty="0">
                <a:solidFill>
                  <a:srgbClr val="00B0F0"/>
                </a:solidFill>
                <a:latin typeface="Arial MT"/>
                <a:cs typeface="Arial MT"/>
              </a:rPr>
              <a:t> </a:t>
            </a:r>
            <a:r>
              <a:rPr lang="en-US" sz="2000" spc="-5" dirty="0">
                <a:solidFill>
                  <a:srgbClr val="00B0F0"/>
                </a:solidFill>
                <a:latin typeface="Arial MT"/>
                <a:cs typeface="Arial MT"/>
              </a:rPr>
              <a:t>called</a:t>
            </a:r>
            <a:r>
              <a:rPr lang="en-US" sz="2000" spc="-15" dirty="0">
                <a:solidFill>
                  <a:srgbClr val="00B0F0"/>
                </a:solidFill>
                <a:latin typeface="Arial MT"/>
                <a:cs typeface="Arial MT"/>
              </a:rPr>
              <a:t> </a:t>
            </a:r>
            <a:r>
              <a:rPr lang="en-US" sz="2000" b="1" i="1" spc="-5" dirty="0">
                <a:solidFill>
                  <a:srgbClr val="FF0000"/>
                </a:solidFill>
                <a:latin typeface="Arial"/>
                <a:cs typeface="Arial"/>
              </a:rPr>
              <a:t>Admittance</a:t>
            </a:r>
            <a:r>
              <a:rPr lang="en-US" sz="2000" b="1" i="1" spc="30" dirty="0">
                <a:solidFill>
                  <a:srgbClr val="FF0000"/>
                </a:solidFill>
                <a:latin typeface="Arial"/>
                <a:cs typeface="Arial"/>
              </a:rPr>
              <a:t> </a:t>
            </a:r>
            <a:r>
              <a:rPr lang="en-US" sz="2000" b="1" i="1" spc="-20" dirty="0">
                <a:solidFill>
                  <a:srgbClr val="FF0000"/>
                </a:solidFill>
                <a:latin typeface="Arial"/>
                <a:cs typeface="Arial"/>
              </a:rPr>
              <a:t>relay.</a:t>
            </a:r>
            <a:endParaRPr lang="en-US" sz="2000" dirty="0">
              <a:latin typeface="Arial"/>
              <a:cs typeface="Arial"/>
            </a:endParaRPr>
          </a:p>
          <a:p>
            <a:endParaRPr lang="en-IN" dirty="0"/>
          </a:p>
        </p:txBody>
      </p:sp>
      <p:sp>
        <p:nvSpPr>
          <p:cNvPr id="9" name="TextBox 8">
            <a:extLst>
              <a:ext uri="{FF2B5EF4-FFF2-40B4-BE49-F238E27FC236}">
                <a16:creationId xmlns:a16="http://schemas.microsoft.com/office/drawing/2014/main" id="{E6EBF020-F215-4DD2-9233-CC03D92DD69F}"/>
              </a:ext>
            </a:extLst>
          </p:cNvPr>
          <p:cNvSpPr txBox="1"/>
          <p:nvPr/>
        </p:nvSpPr>
        <p:spPr>
          <a:xfrm>
            <a:off x="1301467" y="1013438"/>
            <a:ext cx="6094520" cy="523220"/>
          </a:xfrm>
          <a:prstGeom prst="rect">
            <a:avLst/>
          </a:prstGeom>
          <a:noFill/>
        </p:spPr>
        <p:txBody>
          <a:bodyPr wrap="square">
            <a:spAutoFit/>
          </a:bodyPr>
          <a:lstStyle/>
          <a:p>
            <a:r>
              <a:rPr lang="en-IN" sz="1600" b="0" i="1" spc="-35" dirty="0">
                <a:solidFill>
                  <a:srgbClr val="FF0000"/>
                </a:solidFill>
                <a:latin typeface="Times New Roman"/>
                <a:cs typeface="Times New Roman"/>
              </a:rPr>
              <a:t> </a:t>
            </a:r>
            <a:r>
              <a:rPr lang="en-IN" sz="1600" b="0" i="1" spc="325" dirty="0">
                <a:solidFill>
                  <a:srgbClr val="FF0000"/>
                </a:solidFill>
                <a:latin typeface="Times New Roman"/>
                <a:cs typeface="Times New Roman"/>
              </a:rPr>
              <a:t>(</a:t>
            </a:r>
            <a:r>
              <a:rPr lang="en-IN" sz="2800" i="1" dirty="0">
                <a:solidFill>
                  <a:srgbClr val="FF0000"/>
                </a:solidFill>
                <a:latin typeface="Arial"/>
                <a:cs typeface="Arial"/>
              </a:rPr>
              <a:t>A</a:t>
            </a:r>
            <a:r>
              <a:rPr lang="en-IN" sz="2800" i="1" spc="-5" dirty="0">
                <a:solidFill>
                  <a:srgbClr val="FF0000"/>
                </a:solidFill>
                <a:latin typeface="Arial"/>
                <a:cs typeface="Arial"/>
              </a:rPr>
              <a:t>d</a:t>
            </a:r>
            <a:r>
              <a:rPr lang="en-IN" sz="2800" i="1" dirty="0">
                <a:solidFill>
                  <a:srgbClr val="FF0000"/>
                </a:solidFill>
                <a:latin typeface="Arial"/>
                <a:cs typeface="Arial"/>
              </a:rPr>
              <a:t>m</a:t>
            </a:r>
            <a:r>
              <a:rPr lang="en-IN" sz="2800" i="1" spc="-5" dirty="0">
                <a:solidFill>
                  <a:srgbClr val="FF0000"/>
                </a:solidFill>
                <a:latin typeface="Arial"/>
                <a:cs typeface="Arial"/>
              </a:rPr>
              <a:t>i</a:t>
            </a:r>
            <a:r>
              <a:rPr lang="en-IN" sz="2800" i="1" dirty="0">
                <a:solidFill>
                  <a:srgbClr val="FF0000"/>
                </a:solidFill>
                <a:latin typeface="Arial"/>
                <a:cs typeface="Arial"/>
              </a:rPr>
              <a:t>tta</a:t>
            </a:r>
            <a:r>
              <a:rPr lang="en-IN" sz="2800" i="1" spc="-5" dirty="0">
                <a:solidFill>
                  <a:srgbClr val="FF0000"/>
                </a:solidFill>
                <a:latin typeface="Arial"/>
                <a:cs typeface="Arial"/>
              </a:rPr>
              <a:t>nce</a:t>
            </a:r>
            <a:r>
              <a:rPr lang="en-IN" sz="2800" i="1" dirty="0">
                <a:solidFill>
                  <a:srgbClr val="FF0000"/>
                </a:solidFill>
                <a:latin typeface="Arial"/>
                <a:cs typeface="Arial"/>
              </a:rPr>
              <a:t> </a:t>
            </a:r>
            <a:r>
              <a:rPr lang="en-IN" sz="2800" i="1" spc="-5" dirty="0">
                <a:solidFill>
                  <a:srgbClr val="FF0000"/>
                </a:solidFill>
                <a:latin typeface="Arial"/>
                <a:cs typeface="Arial"/>
              </a:rPr>
              <a:t>re</a:t>
            </a:r>
            <a:r>
              <a:rPr lang="en-IN" sz="2800" i="1" spc="-10" dirty="0">
                <a:solidFill>
                  <a:srgbClr val="FF0000"/>
                </a:solidFill>
                <a:latin typeface="Arial"/>
                <a:cs typeface="Arial"/>
              </a:rPr>
              <a:t>l</a:t>
            </a:r>
            <a:r>
              <a:rPr lang="en-IN" sz="2800" i="1" spc="-5" dirty="0">
                <a:solidFill>
                  <a:srgbClr val="FF0000"/>
                </a:solidFill>
                <a:latin typeface="Arial"/>
                <a:cs typeface="Arial"/>
              </a:rPr>
              <a:t>a</a:t>
            </a:r>
            <a:r>
              <a:rPr lang="en-IN" sz="2800" i="1" spc="-10" dirty="0">
                <a:solidFill>
                  <a:srgbClr val="FF0000"/>
                </a:solidFill>
                <a:latin typeface="Arial"/>
                <a:cs typeface="Arial"/>
              </a:rPr>
              <a:t>y</a:t>
            </a:r>
            <a:r>
              <a:rPr lang="en-IN" sz="1600" b="0" i="1" spc="5" dirty="0">
                <a:solidFill>
                  <a:srgbClr val="FF0000"/>
                </a:solidFill>
                <a:latin typeface="Times New Roman"/>
                <a:cs typeface="Times New Roman"/>
              </a:rPr>
              <a:t>)</a:t>
            </a:r>
            <a:r>
              <a:rPr lang="en-IN" sz="1600" b="0" i="1" spc="10" dirty="0">
                <a:solidFill>
                  <a:srgbClr val="FF0000"/>
                </a:solidFill>
                <a:latin typeface="Times New Roman"/>
                <a:cs typeface="Times New Roman"/>
              </a:rPr>
              <a:t>:</a:t>
            </a:r>
            <a:r>
              <a:rPr lang="en-IN" sz="1600" b="0" i="1" spc="-140" dirty="0">
                <a:solidFill>
                  <a:srgbClr val="FF0000"/>
                </a:solidFill>
                <a:latin typeface="Times New Roman"/>
                <a:cs typeface="Times New Roman"/>
              </a:rPr>
              <a:t>-</a:t>
            </a:r>
            <a:endParaRPr lang="en-IN" sz="1400" b="1" dirty="0"/>
          </a:p>
        </p:txBody>
      </p:sp>
      <p:pic>
        <p:nvPicPr>
          <p:cNvPr id="6" name="object 2">
            <a:extLst>
              <a:ext uri="{FF2B5EF4-FFF2-40B4-BE49-F238E27FC236}">
                <a16:creationId xmlns:a16="http://schemas.microsoft.com/office/drawing/2014/main" id="{B0BBBB2C-870E-4974-9535-5D50BD4E9DC3}"/>
              </a:ext>
            </a:extLst>
          </p:cNvPr>
          <p:cNvPicPr/>
          <p:nvPr/>
        </p:nvPicPr>
        <p:blipFill>
          <a:blip r:embed="rId2" cstate="print"/>
          <a:stretch>
            <a:fillRect/>
          </a:stretch>
        </p:blipFill>
        <p:spPr>
          <a:xfrm>
            <a:off x="7244178" y="2059618"/>
            <a:ext cx="3710866" cy="2187451"/>
          </a:xfrm>
          <a:prstGeom prst="rect">
            <a:avLst/>
          </a:prstGeom>
        </p:spPr>
      </p:pic>
      <p:pic>
        <p:nvPicPr>
          <p:cNvPr id="8" name="Picture 7">
            <a:extLst>
              <a:ext uri="{FF2B5EF4-FFF2-40B4-BE49-F238E27FC236}">
                <a16:creationId xmlns:a16="http://schemas.microsoft.com/office/drawing/2014/main" id="{B918119B-76BA-47C5-8F94-22E701A5C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37650719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A9F79F9-620A-454C-B44A-099229A02D1C}" type="slidenum">
              <a:rPr lang="en-IN" smtClean="0"/>
              <a:pPr/>
              <a:t>62</a:t>
            </a:fld>
            <a:endParaRPr lang="en-IN"/>
          </a:p>
        </p:txBody>
      </p:sp>
      <p:sp>
        <p:nvSpPr>
          <p:cNvPr id="2" name="Content Placeholder 1">
            <a:extLst>
              <a:ext uri="{FF2B5EF4-FFF2-40B4-BE49-F238E27FC236}">
                <a16:creationId xmlns:a16="http://schemas.microsoft.com/office/drawing/2014/main" id="{56284B20-D425-45FC-AAFA-C2BE0129D99B}"/>
              </a:ext>
            </a:extLst>
          </p:cNvPr>
          <p:cNvSpPr>
            <a:spLocks noGrp="1"/>
          </p:cNvSpPr>
          <p:nvPr>
            <p:ph sz="half" idx="2"/>
          </p:nvPr>
        </p:nvSpPr>
        <p:spPr>
          <a:xfrm>
            <a:off x="1008503" y="1943143"/>
            <a:ext cx="7798146" cy="3658667"/>
          </a:xfrm>
        </p:spPr>
        <p:txBody>
          <a:bodyPr>
            <a:normAutofit fontScale="47500" lnSpcReduction="20000"/>
          </a:bodyPr>
          <a:lstStyle/>
          <a:p>
            <a:pPr marL="299085" marR="5080" indent="-287020">
              <a:lnSpc>
                <a:spcPct val="100000"/>
              </a:lnSpc>
              <a:buSzPct val="96428"/>
              <a:buFont typeface="Wingdings"/>
              <a:buChar char=""/>
              <a:tabLst>
                <a:tab pos="330200" algn="l"/>
              </a:tabLst>
            </a:pPr>
            <a:r>
              <a:rPr lang="en-US" sz="3000" spc="-5" dirty="0">
                <a:latin typeface="Arial MT"/>
                <a:cs typeface="Arial MT"/>
              </a:rPr>
              <a:t>A</a:t>
            </a:r>
            <a:r>
              <a:rPr lang="en-US" sz="3000" spc="-175" dirty="0">
                <a:latin typeface="Arial MT"/>
                <a:cs typeface="Arial MT"/>
              </a:rPr>
              <a:t> </a:t>
            </a:r>
            <a:r>
              <a:rPr lang="en-US" sz="3000" spc="-5" dirty="0">
                <a:latin typeface="Arial MT"/>
                <a:cs typeface="Arial MT"/>
              </a:rPr>
              <a:t>two-winding</a:t>
            </a:r>
            <a:r>
              <a:rPr lang="en-US" sz="3000" spc="30" dirty="0">
                <a:latin typeface="Arial MT"/>
                <a:cs typeface="Arial MT"/>
              </a:rPr>
              <a:t> </a:t>
            </a:r>
            <a:r>
              <a:rPr lang="en-US" sz="3000" dirty="0">
                <a:latin typeface="Arial MT"/>
                <a:cs typeface="Arial MT"/>
              </a:rPr>
              <a:t>relay</a:t>
            </a:r>
            <a:r>
              <a:rPr lang="en-US" sz="3000" spc="10" dirty="0">
                <a:latin typeface="Arial MT"/>
                <a:cs typeface="Arial MT"/>
              </a:rPr>
              <a:t> </a:t>
            </a:r>
            <a:r>
              <a:rPr lang="en-US" sz="3000" dirty="0">
                <a:latin typeface="Arial MT"/>
                <a:cs typeface="Arial MT"/>
              </a:rPr>
              <a:t>that</a:t>
            </a:r>
            <a:r>
              <a:rPr lang="en-US" sz="3000" spc="-10" dirty="0">
                <a:latin typeface="Arial MT"/>
                <a:cs typeface="Arial MT"/>
              </a:rPr>
              <a:t> </a:t>
            </a:r>
            <a:r>
              <a:rPr lang="en-US" sz="3000" dirty="0">
                <a:latin typeface="Arial MT"/>
                <a:cs typeface="Arial MT"/>
              </a:rPr>
              <a:t>operates</a:t>
            </a:r>
            <a:r>
              <a:rPr lang="en-US" sz="3000" spc="10" dirty="0">
                <a:latin typeface="Arial MT"/>
                <a:cs typeface="Arial MT"/>
              </a:rPr>
              <a:t> </a:t>
            </a:r>
            <a:r>
              <a:rPr lang="en-US" sz="3000" spc="-5" dirty="0">
                <a:latin typeface="Arial MT"/>
                <a:cs typeface="Arial MT"/>
              </a:rPr>
              <a:t>when</a:t>
            </a:r>
            <a:r>
              <a:rPr lang="en-US" sz="3000" spc="15" dirty="0">
                <a:latin typeface="Arial MT"/>
                <a:cs typeface="Arial MT"/>
              </a:rPr>
              <a:t> </a:t>
            </a:r>
            <a:r>
              <a:rPr lang="en-US" sz="3000" spc="-5" dirty="0">
                <a:latin typeface="Arial MT"/>
                <a:cs typeface="Arial MT"/>
              </a:rPr>
              <a:t>the</a:t>
            </a:r>
            <a:r>
              <a:rPr lang="en-US" sz="3000" spc="10" dirty="0">
                <a:latin typeface="Arial MT"/>
                <a:cs typeface="Arial MT"/>
              </a:rPr>
              <a:t> </a:t>
            </a:r>
            <a:r>
              <a:rPr lang="en-US" sz="3000" spc="-5" dirty="0">
                <a:latin typeface="Arial MT"/>
                <a:cs typeface="Arial MT"/>
              </a:rPr>
              <a:t>difference </a:t>
            </a:r>
            <a:r>
              <a:rPr lang="en-US" sz="3000" spc="-765" dirty="0">
                <a:latin typeface="Arial MT"/>
                <a:cs typeface="Arial MT"/>
              </a:rPr>
              <a:t> </a:t>
            </a:r>
            <a:r>
              <a:rPr lang="en-US" sz="3000" spc="-5" dirty="0">
                <a:latin typeface="Arial MT"/>
                <a:cs typeface="Arial MT"/>
              </a:rPr>
              <a:t>between</a:t>
            </a:r>
            <a:r>
              <a:rPr lang="en-US" sz="3000" spc="5" dirty="0">
                <a:latin typeface="Arial MT"/>
                <a:cs typeface="Arial MT"/>
              </a:rPr>
              <a:t> </a:t>
            </a:r>
            <a:r>
              <a:rPr lang="en-US" sz="3000" spc="-5" dirty="0">
                <a:latin typeface="Arial MT"/>
                <a:cs typeface="Arial MT"/>
              </a:rPr>
              <a:t>the</a:t>
            </a:r>
            <a:r>
              <a:rPr lang="en-US" sz="3000" spc="10" dirty="0">
                <a:latin typeface="Arial MT"/>
                <a:cs typeface="Arial MT"/>
              </a:rPr>
              <a:t> </a:t>
            </a:r>
            <a:r>
              <a:rPr lang="en-US" sz="3000" dirty="0">
                <a:latin typeface="Arial MT"/>
                <a:cs typeface="Arial MT"/>
              </a:rPr>
              <a:t>currents</a:t>
            </a:r>
            <a:r>
              <a:rPr lang="en-US" sz="3000" spc="-5" dirty="0">
                <a:latin typeface="Arial MT"/>
                <a:cs typeface="Arial MT"/>
              </a:rPr>
              <a:t> in</a:t>
            </a:r>
            <a:r>
              <a:rPr lang="en-US" sz="3000" spc="10" dirty="0">
                <a:latin typeface="Arial MT"/>
                <a:cs typeface="Arial MT"/>
              </a:rPr>
              <a:t> </a:t>
            </a:r>
            <a:r>
              <a:rPr lang="en-US" sz="3000" spc="-5" dirty="0">
                <a:latin typeface="Arial MT"/>
                <a:cs typeface="Arial MT"/>
              </a:rPr>
              <a:t>the</a:t>
            </a:r>
            <a:r>
              <a:rPr lang="en-US" sz="3000" dirty="0">
                <a:latin typeface="Arial MT"/>
                <a:cs typeface="Arial MT"/>
              </a:rPr>
              <a:t> </a:t>
            </a:r>
            <a:r>
              <a:rPr lang="en-US" sz="3000" spc="-5" dirty="0">
                <a:latin typeface="Arial MT"/>
                <a:cs typeface="Arial MT"/>
              </a:rPr>
              <a:t>two</a:t>
            </a:r>
            <a:r>
              <a:rPr lang="en-US" sz="3000" spc="15" dirty="0">
                <a:latin typeface="Arial MT"/>
                <a:cs typeface="Arial MT"/>
              </a:rPr>
              <a:t> </a:t>
            </a:r>
            <a:r>
              <a:rPr lang="en-US" sz="3000" spc="-5" dirty="0">
                <a:latin typeface="Arial MT"/>
                <a:cs typeface="Arial MT"/>
              </a:rPr>
              <a:t>windings</a:t>
            </a:r>
            <a:r>
              <a:rPr lang="en-US" sz="3000" spc="20" dirty="0">
                <a:latin typeface="Arial MT"/>
                <a:cs typeface="Arial MT"/>
              </a:rPr>
              <a:t> </a:t>
            </a:r>
            <a:r>
              <a:rPr lang="en-US" sz="3000" dirty="0">
                <a:latin typeface="Arial MT"/>
                <a:cs typeface="Arial MT"/>
              </a:rPr>
              <a:t>reaches </a:t>
            </a:r>
            <a:r>
              <a:rPr lang="en-US" sz="3000" spc="-5" dirty="0">
                <a:latin typeface="Arial MT"/>
                <a:cs typeface="Arial MT"/>
              </a:rPr>
              <a:t>a </a:t>
            </a:r>
            <a:r>
              <a:rPr lang="en-US" sz="3000" dirty="0">
                <a:latin typeface="Arial MT"/>
                <a:cs typeface="Arial MT"/>
              </a:rPr>
              <a:t> predetermined</a:t>
            </a:r>
            <a:r>
              <a:rPr lang="en-US" sz="3000" spc="10" dirty="0">
                <a:latin typeface="Arial MT"/>
                <a:cs typeface="Arial MT"/>
              </a:rPr>
              <a:t> </a:t>
            </a:r>
            <a:r>
              <a:rPr lang="en-US" sz="3000" dirty="0">
                <a:latin typeface="Arial MT"/>
                <a:cs typeface="Arial MT"/>
              </a:rPr>
              <a:t>value</a:t>
            </a:r>
            <a:r>
              <a:rPr lang="en-US" sz="3000" spc="5" dirty="0">
                <a:latin typeface="Arial MT"/>
                <a:cs typeface="Arial MT"/>
              </a:rPr>
              <a:t> </a:t>
            </a:r>
            <a:r>
              <a:rPr lang="en-US" sz="3000" spc="-5" dirty="0">
                <a:latin typeface="Arial MT"/>
                <a:cs typeface="Arial MT"/>
              </a:rPr>
              <a:t>is</a:t>
            </a:r>
            <a:r>
              <a:rPr lang="en-US" sz="3000" spc="-10" dirty="0">
                <a:latin typeface="Arial MT"/>
                <a:cs typeface="Arial MT"/>
              </a:rPr>
              <a:t> </a:t>
            </a:r>
            <a:r>
              <a:rPr lang="en-US" sz="3000" dirty="0">
                <a:latin typeface="Arial MT"/>
                <a:cs typeface="Arial MT"/>
              </a:rPr>
              <a:t>called</a:t>
            </a:r>
            <a:r>
              <a:rPr lang="en-US" sz="3000" spc="5" dirty="0">
                <a:latin typeface="Arial MT"/>
                <a:cs typeface="Arial MT"/>
              </a:rPr>
              <a:t> </a:t>
            </a:r>
            <a:r>
              <a:rPr lang="en-US" sz="3000" spc="-5" dirty="0">
                <a:latin typeface="Arial MT"/>
                <a:cs typeface="Arial MT"/>
              </a:rPr>
              <a:t>differential</a:t>
            </a:r>
            <a:r>
              <a:rPr lang="en-US" sz="3000" dirty="0">
                <a:latin typeface="Arial MT"/>
                <a:cs typeface="Arial MT"/>
              </a:rPr>
              <a:t> relays.</a:t>
            </a:r>
          </a:p>
          <a:p>
            <a:pPr marL="299085" marR="5080" indent="-287020">
              <a:lnSpc>
                <a:spcPct val="100000"/>
              </a:lnSpc>
              <a:buSzPct val="96428"/>
              <a:buFont typeface="Wingdings"/>
              <a:buChar char=""/>
              <a:tabLst>
                <a:tab pos="330200" algn="l"/>
              </a:tabLst>
            </a:pPr>
            <a:r>
              <a:rPr lang="en-US" sz="3000" spc="-5" dirty="0">
                <a:solidFill>
                  <a:srgbClr val="00B050"/>
                </a:solidFill>
                <a:latin typeface="Arial MT"/>
                <a:cs typeface="Arial MT"/>
              </a:rPr>
              <a:t>A</a:t>
            </a:r>
            <a:r>
              <a:rPr lang="en-US" sz="3000" spc="-175" dirty="0">
                <a:solidFill>
                  <a:srgbClr val="00B050"/>
                </a:solidFill>
                <a:latin typeface="Arial MT"/>
                <a:cs typeface="Arial MT"/>
              </a:rPr>
              <a:t> </a:t>
            </a:r>
            <a:r>
              <a:rPr lang="en-US" sz="3000" spc="-5" dirty="0">
                <a:solidFill>
                  <a:srgbClr val="00B050"/>
                </a:solidFill>
                <a:latin typeface="Arial MT"/>
                <a:cs typeface="Arial MT"/>
              </a:rPr>
              <a:t>two-winding</a:t>
            </a:r>
            <a:r>
              <a:rPr lang="en-US" sz="3000" spc="30" dirty="0">
                <a:solidFill>
                  <a:srgbClr val="00B050"/>
                </a:solidFill>
                <a:latin typeface="Arial MT"/>
                <a:cs typeface="Arial MT"/>
              </a:rPr>
              <a:t> </a:t>
            </a:r>
            <a:r>
              <a:rPr lang="en-US" sz="3000" dirty="0">
                <a:solidFill>
                  <a:srgbClr val="00B050"/>
                </a:solidFill>
                <a:latin typeface="Arial MT"/>
                <a:cs typeface="Arial MT"/>
              </a:rPr>
              <a:t>relay</a:t>
            </a:r>
            <a:r>
              <a:rPr lang="en-US" sz="3000" spc="10" dirty="0">
                <a:solidFill>
                  <a:srgbClr val="00B050"/>
                </a:solidFill>
                <a:latin typeface="Arial MT"/>
                <a:cs typeface="Arial MT"/>
              </a:rPr>
              <a:t> </a:t>
            </a:r>
            <a:r>
              <a:rPr lang="en-US" sz="3000" dirty="0">
                <a:solidFill>
                  <a:srgbClr val="00B050"/>
                </a:solidFill>
                <a:latin typeface="Arial MT"/>
                <a:cs typeface="Arial MT"/>
              </a:rPr>
              <a:t>that</a:t>
            </a:r>
            <a:r>
              <a:rPr lang="en-US" sz="3000" spc="-10" dirty="0">
                <a:solidFill>
                  <a:srgbClr val="00B050"/>
                </a:solidFill>
                <a:latin typeface="Arial MT"/>
                <a:cs typeface="Arial MT"/>
              </a:rPr>
              <a:t> </a:t>
            </a:r>
            <a:r>
              <a:rPr lang="en-US" sz="3000" dirty="0">
                <a:solidFill>
                  <a:srgbClr val="00B050"/>
                </a:solidFill>
                <a:latin typeface="Arial MT"/>
                <a:cs typeface="Arial MT"/>
              </a:rPr>
              <a:t>operates</a:t>
            </a:r>
            <a:r>
              <a:rPr lang="en-US" sz="3000" spc="10" dirty="0">
                <a:solidFill>
                  <a:srgbClr val="00B050"/>
                </a:solidFill>
                <a:latin typeface="Arial MT"/>
                <a:cs typeface="Arial MT"/>
              </a:rPr>
              <a:t> </a:t>
            </a:r>
            <a:r>
              <a:rPr lang="en-US" sz="3000" spc="-5" dirty="0">
                <a:latin typeface="Arial MT"/>
                <a:cs typeface="Arial MT"/>
              </a:rPr>
              <a:t>when</a:t>
            </a:r>
            <a:r>
              <a:rPr lang="en-US" sz="3000" spc="15" dirty="0">
                <a:latin typeface="Arial MT"/>
                <a:cs typeface="Arial MT"/>
              </a:rPr>
              <a:t> </a:t>
            </a:r>
            <a:r>
              <a:rPr lang="en-US" sz="3000" spc="-5" dirty="0">
                <a:latin typeface="Arial MT"/>
                <a:cs typeface="Arial MT"/>
              </a:rPr>
              <a:t>the</a:t>
            </a:r>
            <a:r>
              <a:rPr lang="en-US" sz="3000" spc="10" dirty="0">
                <a:latin typeface="Arial MT"/>
                <a:cs typeface="Arial MT"/>
              </a:rPr>
              <a:t> </a:t>
            </a:r>
            <a:r>
              <a:rPr lang="en-US" sz="3000" spc="-5" dirty="0">
                <a:latin typeface="Arial MT"/>
                <a:cs typeface="Arial MT"/>
              </a:rPr>
              <a:t>difference </a:t>
            </a:r>
            <a:r>
              <a:rPr lang="en-US" sz="3000" spc="-765" dirty="0">
                <a:latin typeface="Arial MT"/>
                <a:cs typeface="Arial MT"/>
              </a:rPr>
              <a:t> </a:t>
            </a:r>
            <a:r>
              <a:rPr lang="en-US" sz="3000" spc="-5" dirty="0">
                <a:latin typeface="Arial MT"/>
                <a:cs typeface="Arial MT"/>
              </a:rPr>
              <a:t>between</a:t>
            </a:r>
            <a:r>
              <a:rPr lang="en-US" sz="3000" spc="5" dirty="0">
                <a:latin typeface="Arial MT"/>
                <a:cs typeface="Arial MT"/>
              </a:rPr>
              <a:t> </a:t>
            </a:r>
            <a:r>
              <a:rPr lang="en-US" sz="3000" spc="-5" dirty="0">
                <a:latin typeface="Arial MT"/>
                <a:cs typeface="Arial MT"/>
              </a:rPr>
              <a:t>the</a:t>
            </a:r>
            <a:r>
              <a:rPr lang="en-US" sz="3000" spc="10" dirty="0">
                <a:latin typeface="Arial MT"/>
                <a:cs typeface="Arial MT"/>
              </a:rPr>
              <a:t> </a:t>
            </a:r>
            <a:r>
              <a:rPr lang="en-US" sz="3000" dirty="0">
                <a:latin typeface="Arial MT"/>
                <a:cs typeface="Arial MT"/>
              </a:rPr>
              <a:t>currents</a:t>
            </a:r>
            <a:r>
              <a:rPr lang="en-US" sz="3000" spc="-5" dirty="0">
                <a:latin typeface="Arial MT"/>
                <a:cs typeface="Arial MT"/>
              </a:rPr>
              <a:t> in</a:t>
            </a:r>
            <a:r>
              <a:rPr lang="en-US" sz="3000" spc="10" dirty="0">
                <a:latin typeface="Arial MT"/>
                <a:cs typeface="Arial MT"/>
              </a:rPr>
              <a:t> </a:t>
            </a:r>
            <a:r>
              <a:rPr lang="en-US" sz="3000" spc="-5" dirty="0">
                <a:latin typeface="Arial MT"/>
                <a:cs typeface="Arial MT"/>
              </a:rPr>
              <a:t>the</a:t>
            </a:r>
            <a:r>
              <a:rPr lang="en-US" sz="3000" dirty="0">
                <a:latin typeface="Arial MT"/>
                <a:cs typeface="Arial MT"/>
              </a:rPr>
              <a:t> </a:t>
            </a:r>
            <a:r>
              <a:rPr lang="en-US" sz="3000" spc="-5" dirty="0">
                <a:latin typeface="Arial MT"/>
                <a:cs typeface="Arial MT"/>
              </a:rPr>
              <a:t>two</a:t>
            </a:r>
            <a:r>
              <a:rPr lang="en-US" sz="3000" spc="15" dirty="0">
                <a:latin typeface="Arial MT"/>
                <a:cs typeface="Arial MT"/>
              </a:rPr>
              <a:t> </a:t>
            </a:r>
            <a:r>
              <a:rPr lang="en-US" sz="3000" spc="-5" dirty="0">
                <a:latin typeface="Arial MT"/>
                <a:cs typeface="Arial MT"/>
              </a:rPr>
              <a:t>windings</a:t>
            </a:r>
            <a:r>
              <a:rPr lang="en-US" sz="3000" spc="20" dirty="0">
                <a:latin typeface="Arial MT"/>
                <a:cs typeface="Arial MT"/>
              </a:rPr>
              <a:t> </a:t>
            </a:r>
            <a:r>
              <a:rPr lang="en-US" sz="3000" dirty="0">
                <a:latin typeface="Arial MT"/>
                <a:cs typeface="Arial MT"/>
              </a:rPr>
              <a:t>reaches </a:t>
            </a:r>
            <a:r>
              <a:rPr lang="en-US" sz="3000" spc="-5" dirty="0">
                <a:latin typeface="Arial MT"/>
                <a:cs typeface="Arial MT"/>
              </a:rPr>
              <a:t>a </a:t>
            </a:r>
            <a:r>
              <a:rPr lang="en-US" sz="3000" dirty="0">
                <a:latin typeface="Arial MT"/>
                <a:cs typeface="Arial MT"/>
              </a:rPr>
              <a:t> predetermined</a:t>
            </a:r>
            <a:r>
              <a:rPr lang="en-US" sz="3000" spc="10" dirty="0">
                <a:latin typeface="Arial MT"/>
                <a:cs typeface="Arial MT"/>
              </a:rPr>
              <a:t> </a:t>
            </a:r>
            <a:r>
              <a:rPr lang="en-US" sz="3000" dirty="0">
                <a:latin typeface="Arial MT"/>
                <a:cs typeface="Arial MT"/>
              </a:rPr>
              <a:t>value.</a:t>
            </a:r>
          </a:p>
          <a:p>
            <a:pPr marL="435609" indent="-401320">
              <a:lnSpc>
                <a:spcPct val="100000"/>
              </a:lnSpc>
              <a:spcBef>
                <a:spcPts val="100"/>
              </a:spcBef>
              <a:buAutoNum type="romanUcPeriod"/>
              <a:tabLst>
                <a:tab pos="434975" algn="l"/>
                <a:tab pos="436245" algn="l"/>
              </a:tabLst>
            </a:pPr>
            <a:r>
              <a:rPr lang="en-US" sz="3000" spc="-10" dirty="0">
                <a:solidFill>
                  <a:srgbClr val="002060"/>
                </a:solidFill>
                <a:latin typeface="Calibri"/>
                <a:cs typeface="Calibri"/>
              </a:rPr>
              <a:t>current</a:t>
            </a:r>
            <a:r>
              <a:rPr lang="en-US" sz="3000" spc="-30" dirty="0">
                <a:solidFill>
                  <a:srgbClr val="002060"/>
                </a:solidFill>
                <a:latin typeface="Calibri"/>
                <a:cs typeface="Calibri"/>
              </a:rPr>
              <a:t> </a:t>
            </a:r>
            <a:r>
              <a:rPr lang="en-US" sz="3000" spc="-10" dirty="0">
                <a:solidFill>
                  <a:srgbClr val="002060"/>
                </a:solidFill>
                <a:latin typeface="Calibri"/>
                <a:cs typeface="Calibri"/>
              </a:rPr>
              <a:t>differential</a:t>
            </a:r>
            <a:r>
              <a:rPr lang="en-US" sz="3000" spc="-15" dirty="0">
                <a:solidFill>
                  <a:srgbClr val="002060"/>
                </a:solidFill>
                <a:latin typeface="Calibri"/>
                <a:cs typeface="Calibri"/>
              </a:rPr>
              <a:t> relay</a:t>
            </a:r>
            <a:endParaRPr lang="en-US" sz="3000" dirty="0">
              <a:latin typeface="Calibri"/>
              <a:cs typeface="Calibri"/>
            </a:endParaRPr>
          </a:p>
          <a:p>
            <a:pPr marL="435609" indent="-401320">
              <a:lnSpc>
                <a:spcPts val="2135"/>
              </a:lnSpc>
              <a:spcBef>
                <a:spcPts val="70"/>
              </a:spcBef>
              <a:buAutoNum type="romanUcPeriod"/>
              <a:tabLst>
                <a:tab pos="434975" algn="l"/>
                <a:tab pos="436245" algn="l"/>
              </a:tabLst>
            </a:pPr>
            <a:r>
              <a:rPr lang="en-US" sz="3000" spc="-10" dirty="0">
                <a:solidFill>
                  <a:srgbClr val="002060"/>
                </a:solidFill>
                <a:latin typeface="Arial MT"/>
                <a:cs typeface="Arial MT"/>
              </a:rPr>
              <a:t>voltage</a:t>
            </a:r>
            <a:r>
              <a:rPr lang="en-US" sz="3000" spc="-15" dirty="0">
                <a:solidFill>
                  <a:srgbClr val="002060"/>
                </a:solidFill>
                <a:latin typeface="Arial MT"/>
                <a:cs typeface="Arial MT"/>
              </a:rPr>
              <a:t> </a:t>
            </a:r>
            <a:r>
              <a:rPr lang="en-US" sz="3000" spc="-10" dirty="0">
                <a:solidFill>
                  <a:srgbClr val="002060"/>
                </a:solidFill>
                <a:latin typeface="Arial MT"/>
                <a:cs typeface="Arial MT"/>
              </a:rPr>
              <a:t>differential</a:t>
            </a:r>
            <a:r>
              <a:rPr lang="en-US" sz="3000" spc="10" dirty="0">
                <a:solidFill>
                  <a:srgbClr val="002060"/>
                </a:solidFill>
                <a:latin typeface="Arial MT"/>
                <a:cs typeface="Arial MT"/>
              </a:rPr>
              <a:t> </a:t>
            </a:r>
            <a:r>
              <a:rPr lang="en-US" sz="3000" spc="-10" dirty="0">
                <a:solidFill>
                  <a:srgbClr val="002060"/>
                </a:solidFill>
                <a:latin typeface="Arial MT"/>
                <a:cs typeface="Arial MT"/>
              </a:rPr>
              <a:t>relay</a:t>
            </a:r>
            <a:endParaRPr lang="en-US" sz="3000" dirty="0">
              <a:latin typeface="Arial MT"/>
              <a:cs typeface="Arial MT"/>
            </a:endParaRPr>
          </a:p>
          <a:p>
            <a:pPr marL="435609" indent="-401320">
              <a:lnSpc>
                <a:spcPts val="2135"/>
              </a:lnSpc>
              <a:buAutoNum type="romanUcPeriod"/>
              <a:tabLst>
                <a:tab pos="434975" algn="l"/>
                <a:tab pos="436245" algn="l"/>
              </a:tabLst>
            </a:pPr>
            <a:r>
              <a:rPr lang="en-US" sz="3000" spc="-5" dirty="0">
                <a:solidFill>
                  <a:srgbClr val="002060"/>
                </a:solidFill>
                <a:latin typeface="Arial MT"/>
                <a:cs typeface="Arial MT"/>
              </a:rPr>
              <a:t>Biased </a:t>
            </a:r>
            <a:r>
              <a:rPr lang="en-US" sz="3000" spc="-10" dirty="0">
                <a:solidFill>
                  <a:srgbClr val="002060"/>
                </a:solidFill>
                <a:latin typeface="Arial MT"/>
                <a:cs typeface="Arial MT"/>
              </a:rPr>
              <a:t>beam</a:t>
            </a:r>
            <a:r>
              <a:rPr lang="en-US" sz="3000" spc="20" dirty="0">
                <a:solidFill>
                  <a:srgbClr val="002060"/>
                </a:solidFill>
                <a:latin typeface="Arial MT"/>
                <a:cs typeface="Arial MT"/>
              </a:rPr>
              <a:t> </a:t>
            </a:r>
            <a:r>
              <a:rPr lang="en-US" sz="3000" spc="-10" dirty="0">
                <a:solidFill>
                  <a:srgbClr val="002060"/>
                </a:solidFill>
                <a:latin typeface="Arial MT"/>
                <a:cs typeface="Arial MT"/>
              </a:rPr>
              <a:t>relay</a:t>
            </a:r>
            <a:r>
              <a:rPr lang="en-US" sz="3000" dirty="0">
                <a:solidFill>
                  <a:srgbClr val="002060"/>
                </a:solidFill>
                <a:latin typeface="Arial MT"/>
                <a:cs typeface="Arial MT"/>
              </a:rPr>
              <a:t> </a:t>
            </a:r>
            <a:r>
              <a:rPr lang="en-US" sz="3000" spc="-10" dirty="0">
                <a:solidFill>
                  <a:srgbClr val="002060"/>
                </a:solidFill>
                <a:latin typeface="Arial MT"/>
                <a:cs typeface="Arial MT"/>
              </a:rPr>
              <a:t>or</a:t>
            </a:r>
            <a:r>
              <a:rPr lang="en-US" sz="3000" spc="5" dirty="0">
                <a:solidFill>
                  <a:srgbClr val="002060"/>
                </a:solidFill>
                <a:latin typeface="Arial MT"/>
                <a:cs typeface="Arial MT"/>
              </a:rPr>
              <a:t> </a:t>
            </a:r>
            <a:r>
              <a:rPr lang="en-US" sz="3000" spc="-10" dirty="0">
                <a:solidFill>
                  <a:srgbClr val="002060"/>
                </a:solidFill>
                <a:latin typeface="Arial MT"/>
                <a:cs typeface="Arial MT"/>
              </a:rPr>
              <a:t>percentage</a:t>
            </a:r>
            <a:r>
              <a:rPr lang="en-US" sz="3000" spc="25" dirty="0">
                <a:solidFill>
                  <a:srgbClr val="002060"/>
                </a:solidFill>
                <a:latin typeface="Arial MT"/>
                <a:cs typeface="Arial MT"/>
              </a:rPr>
              <a:t> </a:t>
            </a:r>
            <a:r>
              <a:rPr lang="en-US" sz="3000" spc="-10" dirty="0">
                <a:solidFill>
                  <a:srgbClr val="002060"/>
                </a:solidFill>
                <a:latin typeface="Arial MT"/>
                <a:cs typeface="Arial MT"/>
              </a:rPr>
              <a:t>differential</a:t>
            </a:r>
            <a:r>
              <a:rPr lang="en-US" sz="3000" spc="20" dirty="0">
                <a:solidFill>
                  <a:srgbClr val="002060"/>
                </a:solidFill>
                <a:latin typeface="Arial MT"/>
                <a:cs typeface="Arial MT"/>
              </a:rPr>
              <a:t> </a:t>
            </a:r>
            <a:r>
              <a:rPr lang="en-US" sz="3000" spc="-10" dirty="0">
                <a:solidFill>
                  <a:srgbClr val="002060"/>
                </a:solidFill>
                <a:latin typeface="Arial MT"/>
                <a:cs typeface="Arial MT"/>
              </a:rPr>
              <a:t>relay</a:t>
            </a:r>
            <a:endParaRPr lang="en-US" sz="3000" dirty="0">
              <a:latin typeface="Arial MT"/>
              <a:cs typeface="Arial MT"/>
            </a:endParaRPr>
          </a:p>
          <a:p>
            <a:pPr>
              <a:lnSpc>
                <a:spcPct val="100000"/>
              </a:lnSpc>
              <a:spcBef>
                <a:spcPts val="35"/>
              </a:spcBef>
            </a:pPr>
            <a:endParaRPr lang="en-US" sz="2400" dirty="0">
              <a:latin typeface="Arial MT"/>
              <a:cs typeface="Arial MT"/>
            </a:endParaRPr>
          </a:p>
          <a:p>
            <a:pPr marL="34925">
              <a:lnSpc>
                <a:spcPct val="100000"/>
              </a:lnSpc>
              <a:spcBef>
                <a:spcPts val="5"/>
              </a:spcBef>
            </a:pPr>
            <a:r>
              <a:rPr lang="en-US" sz="3600" b="1" u="heavy" spc="-5" dirty="0">
                <a:solidFill>
                  <a:srgbClr val="7030A0"/>
                </a:solidFill>
                <a:uFill>
                  <a:solidFill>
                    <a:srgbClr val="7030A0"/>
                  </a:solidFill>
                </a:uFill>
                <a:latin typeface="Arial"/>
                <a:cs typeface="Arial"/>
              </a:rPr>
              <a:t>(</a:t>
            </a:r>
            <a:r>
              <a:rPr lang="en-US" sz="3600" b="1" u="heavy" spc="-5" dirty="0" err="1">
                <a:solidFill>
                  <a:srgbClr val="7030A0"/>
                </a:solidFill>
                <a:uFill>
                  <a:solidFill>
                    <a:srgbClr val="7030A0"/>
                  </a:solidFill>
                </a:uFill>
                <a:latin typeface="Arial"/>
                <a:cs typeface="Arial"/>
              </a:rPr>
              <a:t>i</a:t>
            </a:r>
            <a:r>
              <a:rPr lang="en-US" sz="3600" b="1" u="heavy" spc="-5" dirty="0">
                <a:solidFill>
                  <a:srgbClr val="7030A0"/>
                </a:solidFill>
                <a:uFill>
                  <a:solidFill>
                    <a:srgbClr val="7030A0"/>
                  </a:solidFill>
                </a:uFill>
                <a:latin typeface="Arial"/>
                <a:cs typeface="Arial"/>
              </a:rPr>
              <a:t>)</a:t>
            </a:r>
            <a:r>
              <a:rPr lang="en-US" sz="3600" b="1" u="heavy" spc="-35" dirty="0">
                <a:solidFill>
                  <a:srgbClr val="7030A0"/>
                </a:solidFill>
                <a:uFill>
                  <a:solidFill>
                    <a:srgbClr val="7030A0"/>
                  </a:solidFill>
                </a:uFill>
                <a:latin typeface="Arial"/>
                <a:cs typeface="Arial"/>
              </a:rPr>
              <a:t> </a:t>
            </a:r>
            <a:r>
              <a:rPr lang="en-US" sz="3600" b="1" u="heavy" spc="-5" dirty="0">
                <a:solidFill>
                  <a:srgbClr val="7030A0"/>
                </a:solidFill>
                <a:uFill>
                  <a:solidFill>
                    <a:srgbClr val="7030A0"/>
                  </a:solidFill>
                </a:uFill>
                <a:latin typeface="Arial"/>
                <a:cs typeface="Arial"/>
              </a:rPr>
              <a:t>Current</a:t>
            </a:r>
            <a:r>
              <a:rPr lang="en-US" sz="3600" b="1" u="heavy" spc="-30" dirty="0">
                <a:solidFill>
                  <a:srgbClr val="7030A0"/>
                </a:solidFill>
                <a:uFill>
                  <a:solidFill>
                    <a:srgbClr val="7030A0"/>
                  </a:solidFill>
                </a:uFill>
                <a:latin typeface="Arial"/>
                <a:cs typeface="Arial"/>
              </a:rPr>
              <a:t> </a:t>
            </a:r>
            <a:r>
              <a:rPr lang="en-US" sz="3600" b="1" u="heavy" spc="-5" dirty="0">
                <a:solidFill>
                  <a:srgbClr val="7030A0"/>
                </a:solidFill>
                <a:uFill>
                  <a:solidFill>
                    <a:srgbClr val="7030A0"/>
                  </a:solidFill>
                </a:uFill>
                <a:latin typeface="Arial"/>
                <a:cs typeface="Arial"/>
              </a:rPr>
              <a:t>balance</a:t>
            </a:r>
            <a:r>
              <a:rPr lang="en-US" sz="3600" b="1" u="heavy" spc="-30" dirty="0">
                <a:solidFill>
                  <a:srgbClr val="7030A0"/>
                </a:solidFill>
                <a:uFill>
                  <a:solidFill>
                    <a:srgbClr val="7030A0"/>
                  </a:solidFill>
                </a:uFill>
                <a:latin typeface="Arial"/>
                <a:cs typeface="Arial"/>
              </a:rPr>
              <a:t> </a:t>
            </a:r>
            <a:r>
              <a:rPr lang="en-US" sz="3600" b="1" u="heavy" spc="-5" dirty="0">
                <a:solidFill>
                  <a:srgbClr val="7030A0"/>
                </a:solidFill>
                <a:uFill>
                  <a:solidFill>
                    <a:srgbClr val="7030A0"/>
                  </a:solidFill>
                </a:uFill>
                <a:latin typeface="Arial"/>
                <a:cs typeface="Arial"/>
              </a:rPr>
              <a:t>protection</a:t>
            </a:r>
            <a:endParaRPr lang="en-US" sz="3600" dirty="0">
              <a:latin typeface="Arial"/>
              <a:cs typeface="Arial"/>
            </a:endParaRPr>
          </a:p>
          <a:p>
            <a:pPr marL="12700" marR="5080">
              <a:lnSpc>
                <a:spcPct val="100000"/>
              </a:lnSpc>
              <a:spcBef>
                <a:spcPts val="1600"/>
              </a:spcBef>
            </a:pPr>
            <a:r>
              <a:rPr lang="en-US" sz="2900" spc="-5" dirty="0">
                <a:latin typeface="Arial MT"/>
                <a:cs typeface="Arial MT"/>
              </a:rPr>
              <a:t>Fig</a:t>
            </a:r>
            <a:r>
              <a:rPr lang="en-US" sz="2900" spc="-10" dirty="0">
                <a:latin typeface="Arial MT"/>
                <a:cs typeface="Arial MT"/>
              </a:rPr>
              <a:t>ure </a:t>
            </a:r>
            <a:r>
              <a:rPr lang="en-US" sz="2900" dirty="0">
                <a:latin typeface="Arial MT"/>
                <a:cs typeface="Arial MT"/>
              </a:rPr>
              <a:t> </a:t>
            </a:r>
            <a:r>
              <a:rPr lang="en-US" sz="2900" spc="-15" dirty="0">
                <a:latin typeface="Arial MT"/>
                <a:cs typeface="Arial MT"/>
              </a:rPr>
              <a:t>shows</a:t>
            </a:r>
            <a:r>
              <a:rPr lang="en-US" sz="2900" spc="60" dirty="0">
                <a:latin typeface="Arial MT"/>
                <a:cs typeface="Arial MT"/>
              </a:rPr>
              <a:t> </a:t>
            </a:r>
            <a:r>
              <a:rPr lang="en-US" sz="2900" spc="-10" dirty="0">
                <a:latin typeface="Arial MT"/>
                <a:cs typeface="Arial MT"/>
              </a:rPr>
              <a:t>an</a:t>
            </a:r>
            <a:r>
              <a:rPr lang="en-US" sz="2900" dirty="0">
                <a:latin typeface="Arial MT"/>
                <a:cs typeface="Arial MT"/>
              </a:rPr>
              <a:t> </a:t>
            </a:r>
            <a:r>
              <a:rPr lang="en-US" sz="2900" spc="-10" dirty="0">
                <a:latin typeface="Arial MT"/>
                <a:cs typeface="Arial MT"/>
              </a:rPr>
              <a:t>arrangement</a:t>
            </a:r>
            <a:r>
              <a:rPr lang="en-US" sz="2900" spc="35" dirty="0">
                <a:latin typeface="Arial MT"/>
                <a:cs typeface="Arial MT"/>
              </a:rPr>
              <a:t> </a:t>
            </a:r>
            <a:r>
              <a:rPr lang="en-US" sz="2900" spc="-5" dirty="0">
                <a:latin typeface="Arial MT"/>
                <a:cs typeface="Arial MT"/>
              </a:rPr>
              <a:t>of</a:t>
            </a:r>
            <a:r>
              <a:rPr lang="en-US" sz="2900" spc="15" dirty="0">
                <a:latin typeface="Arial MT"/>
                <a:cs typeface="Arial MT"/>
              </a:rPr>
              <a:t> </a:t>
            </a:r>
            <a:r>
              <a:rPr lang="en-US" sz="2900" spc="-10" dirty="0">
                <a:latin typeface="Arial MT"/>
                <a:cs typeface="Arial MT"/>
              </a:rPr>
              <a:t>an</a:t>
            </a:r>
            <a:r>
              <a:rPr lang="en-US" sz="2900" dirty="0">
                <a:latin typeface="Arial MT"/>
                <a:cs typeface="Arial MT"/>
              </a:rPr>
              <a:t> </a:t>
            </a:r>
            <a:r>
              <a:rPr lang="en-US" sz="2900" spc="-10" dirty="0">
                <a:latin typeface="Arial MT"/>
                <a:cs typeface="Arial MT"/>
              </a:rPr>
              <a:t>over</a:t>
            </a:r>
            <a:r>
              <a:rPr lang="en-US" sz="2900" spc="5" dirty="0">
                <a:latin typeface="Arial MT"/>
                <a:cs typeface="Arial MT"/>
              </a:rPr>
              <a:t> </a:t>
            </a:r>
            <a:r>
              <a:rPr lang="en-US" sz="2900" spc="-5" dirty="0">
                <a:latin typeface="Arial MT"/>
                <a:cs typeface="Arial MT"/>
              </a:rPr>
              <a:t>current</a:t>
            </a:r>
            <a:r>
              <a:rPr lang="en-US" sz="2900" spc="30" dirty="0">
                <a:latin typeface="Arial MT"/>
                <a:cs typeface="Arial MT"/>
              </a:rPr>
              <a:t> </a:t>
            </a:r>
            <a:r>
              <a:rPr lang="en-US" sz="2900" spc="-10" dirty="0">
                <a:latin typeface="Arial MT"/>
                <a:cs typeface="Arial MT"/>
              </a:rPr>
              <a:t>relay</a:t>
            </a:r>
            <a:r>
              <a:rPr lang="en-US" sz="2900" spc="5" dirty="0">
                <a:latin typeface="Arial MT"/>
                <a:cs typeface="Arial MT"/>
              </a:rPr>
              <a:t> </a:t>
            </a:r>
            <a:r>
              <a:rPr lang="en-US" sz="2900" spc="-10" dirty="0">
                <a:latin typeface="Arial MT"/>
                <a:cs typeface="Arial MT"/>
              </a:rPr>
              <a:t>connected</a:t>
            </a:r>
            <a:r>
              <a:rPr lang="en-US" sz="2900" spc="25" dirty="0">
                <a:latin typeface="Arial MT"/>
                <a:cs typeface="Arial MT"/>
              </a:rPr>
              <a:t> </a:t>
            </a:r>
            <a:r>
              <a:rPr lang="en-US" sz="2900" dirty="0">
                <a:latin typeface="Arial MT"/>
                <a:cs typeface="Arial MT"/>
              </a:rPr>
              <a:t>to</a:t>
            </a:r>
            <a:r>
              <a:rPr lang="en-US" sz="2900" spc="-10" dirty="0">
                <a:latin typeface="Arial MT"/>
                <a:cs typeface="Arial MT"/>
              </a:rPr>
              <a:t> operate</a:t>
            </a:r>
            <a:r>
              <a:rPr lang="en-US" sz="2900" spc="20" dirty="0">
                <a:latin typeface="Arial MT"/>
                <a:cs typeface="Arial MT"/>
              </a:rPr>
              <a:t> </a:t>
            </a:r>
            <a:r>
              <a:rPr lang="en-US" sz="2900" spc="-10" dirty="0">
                <a:latin typeface="Arial MT"/>
                <a:cs typeface="Arial MT"/>
              </a:rPr>
              <a:t>as</a:t>
            </a:r>
            <a:r>
              <a:rPr lang="en-US" sz="2900" spc="5" dirty="0">
                <a:latin typeface="Arial MT"/>
                <a:cs typeface="Arial MT"/>
              </a:rPr>
              <a:t> </a:t>
            </a:r>
            <a:r>
              <a:rPr lang="en-US" sz="2900" spc="-5" dirty="0">
                <a:latin typeface="Arial MT"/>
                <a:cs typeface="Arial MT"/>
              </a:rPr>
              <a:t>a </a:t>
            </a:r>
            <a:r>
              <a:rPr lang="en-US" sz="2900" dirty="0">
                <a:latin typeface="Arial MT"/>
                <a:cs typeface="Arial MT"/>
              </a:rPr>
              <a:t> </a:t>
            </a:r>
            <a:r>
              <a:rPr lang="en-US" sz="2900" spc="-10" dirty="0">
                <a:latin typeface="Arial MT"/>
                <a:cs typeface="Arial MT"/>
              </a:rPr>
              <a:t>differential</a:t>
            </a:r>
            <a:r>
              <a:rPr lang="en-US" sz="2900" spc="15" dirty="0">
                <a:latin typeface="Arial MT"/>
                <a:cs typeface="Arial MT"/>
              </a:rPr>
              <a:t> </a:t>
            </a:r>
            <a:r>
              <a:rPr lang="en-US" sz="2900" spc="-35" dirty="0">
                <a:latin typeface="Arial MT"/>
                <a:cs typeface="Arial MT"/>
              </a:rPr>
              <a:t>relay.</a:t>
            </a:r>
            <a:r>
              <a:rPr lang="en-US" sz="2900" spc="-60" dirty="0">
                <a:latin typeface="Arial MT"/>
                <a:cs typeface="Arial MT"/>
              </a:rPr>
              <a:t> </a:t>
            </a:r>
            <a:r>
              <a:rPr lang="en-US" sz="2900" dirty="0">
                <a:latin typeface="Arial MT"/>
                <a:cs typeface="Arial MT"/>
              </a:rPr>
              <a:t>A</a:t>
            </a:r>
            <a:r>
              <a:rPr lang="en-US" sz="2900" spc="-100" dirty="0">
                <a:latin typeface="Arial MT"/>
                <a:cs typeface="Arial MT"/>
              </a:rPr>
              <a:t> </a:t>
            </a:r>
            <a:r>
              <a:rPr lang="en-US" sz="2900" spc="-10" dirty="0">
                <a:latin typeface="Arial MT"/>
                <a:cs typeface="Arial MT"/>
              </a:rPr>
              <a:t>pair</a:t>
            </a:r>
            <a:r>
              <a:rPr lang="en-US" sz="2900" spc="20" dirty="0">
                <a:latin typeface="Arial MT"/>
                <a:cs typeface="Arial MT"/>
              </a:rPr>
              <a:t> </a:t>
            </a:r>
            <a:r>
              <a:rPr lang="en-US" sz="2900" spc="-5" dirty="0">
                <a:latin typeface="Arial MT"/>
                <a:cs typeface="Arial MT"/>
              </a:rPr>
              <a:t>of</a:t>
            </a:r>
            <a:r>
              <a:rPr lang="en-US" sz="2900" spc="10" dirty="0">
                <a:latin typeface="Arial MT"/>
                <a:cs typeface="Arial MT"/>
              </a:rPr>
              <a:t> </a:t>
            </a:r>
            <a:r>
              <a:rPr lang="en-US" sz="2900" spc="-10" dirty="0">
                <a:solidFill>
                  <a:srgbClr val="C00000"/>
                </a:solidFill>
                <a:latin typeface="Arial MT"/>
                <a:cs typeface="Arial MT"/>
              </a:rPr>
              <a:t>identical</a:t>
            </a:r>
            <a:r>
              <a:rPr lang="en-US" sz="2900" spc="30" dirty="0">
                <a:solidFill>
                  <a:srgbClr val="C00000"/>
                </a:solidFill>
                <a:latin typeface="Arial MT"/>
                <a:cs typeface="Arial MT"/>
              </a:rPr>
              <a:t> </a:t>
            </a:r>
            <a:r>
              <a:rPr lang="en-US" sz="2900" spc="-5" dirty="0">
                <a:solidFill>
                  <a:srgbClr val="C00000"/>
                </a:solidFill>
                <a:latin typeface="Arial MT"/>
                <a:cs typeface="Arial MT"/>
              </a:rPr>
              <a:t>current</a:t>
            </a:r>
            <a:r>
              <a:rPr lang="en-US" sz="2900" spc="10" dirty="0">
                <a:solidFill>
                  <a:srgbClr val="C00000"/>
                </a:solidFill>
                <a:latin typeface="Arial MT"/>
                <a:cs typeface="Arial MT"/>
              </a:rPr>
              <a:t> </a:t>
            </a:r>
            <a:r>
              <a:rPr lang="en-US" sz="2900" spc="-10" dirty="0" err="1">
                <a:solidFill>
                  <a:srgbClr val="C00000"/>
                </a:solidFill>
                <a:latin typeface="Arial MT"/>
                <a:cs typeface="Arial MT"/>
              </a:rPr>
              <a:t>transfonners</a:t>
            </a:r>
            <a:r>
              <a:rPr lang="en-US" sz="2900" spc="25" dirty="0">
                <a:solidFill>
                  <a:srgbClr val="C00000"/>
                </a:solidFill>
                <a:latin typeface="Arial MT"/>
                <a:cs typeface="Arial MT"/>
              </a:rPr>
              <a:t> </a:t>
            </a:r>
            <a:r>
              <a:rPr lang="en-US" sz="2900" spc="-5" dirty="0">
                <a:solidFill>
                  <a:srgbClr val="C00000"/>
                </a:solidFill>
                <a:latin typeface="Arial MT"/>
                <a:cs typeface="Arial MT"/>
              </a:rPr>
              <a:t>is</a:t>
            </a:r>
            <a:r>
              <a:rPr lang="en-US" sz="2900" spc="5" dirty="0">
                <a:solidFill>
                  <a:srgbClr val="C00000"/>
                </a:solidFill>
                <a:latin typeface="Arial MT"/>
                <a:cs typeface="Arial MT"/>
              </a:rPr>
              <a:t> </a:t>
            </a:r>
            <a:r>
              <a:rPr lang="en-US" sz="2900" spc="-5" dirty="0">
                <a:solidFill>
                  <a:srgbClr val="C00000"/>
                </a:solidFill>
                <a:latin typeface="Arial MT"/>
                <a:cs typeface="Arial MT"/>
              </a:rPr>
              <a:t>fitted</a:t>
            </a:r>
            <a:r>
              <a:rPr lang="en-US" sz="2900" spc="5" dirty="0">
                <a:solidFill>
                  <a:srgbClr val="C00000"/>
                </a:solidFill>
                <a:latin typeface="Arial MT"/>
                <a:cs typeface="Arial MT"/>
              </a:rPr>
              <a:t> </a:t>
            </a:r>
            <a:r>
              <a:rPr lang="en-US" sz="2900" spc="-10" dirty="0">
                <a:solidFill>
                  <a:srgbClr val="C00000"/>
                </a:solidFill>
                <a:latin typeface="Arial MT"/>
                <a:cs typeface="Arial MT"/>
              </a:rPr>
              <a:t>on</a:t>
            </a:r>
            <a:r>
              <a:rPr lang="en-US" sz="2900" dirty="0">
                <a:solidFill>
                  <a:srgbClr val="C00000"/>
                </a:solidFill>
                <a:latin typeface="Arial MT"/>
                <a:cs typeface="Arial MT"/>
              </a:rPr>
              <a:t> </a:t>
            </a:r>
            <a:r>
              <a:rPr lang="en-US" sz="2900" spc="-10" dirty="0">
                <a:solidFill>
                  <a:srgbClr val="C00000"/>
                </a:solidFill>
                <a:latin typeface="Arial MT"/>
                <a:cs typeface="Arial MT"/>
              </a:rPr>
              <a:t>either</a:t>
            </a:r>
            <a:r>
              <a:rPr lang="en-US" sz="2900" spc="25" dirty="0">
                <a:solidFill>
                  <a:srgbClr val="C00000"/>
                </a:solidFill>
                <a:latin typeface="Arial MT"/>
                <a:cs typeface="Arial MT"/>
              </a:rPr>
              <a:t> </a:t>
            </a:r>
            <a:r>
              <a:rPr lang="en-US" sz="2900" spc="-10" dirty="0">
                <a:solidFill>
                  <a:srgbClr val="C00000"/>
                </a:solidFill>
                <a:latin typeface="Arial MT"/>
                <a:cs typeface="Arial MT"/>
              </a:rPr>
              <a:t>end</a:t>
            </a:r>
            <a:r>
              <a:rPr lang="en-US" sz="2900" spc="20" dirty="0">
                <a:solidFill>
                  <a:srgbClr val="C00000"/>
                </a:solidFill>
                <a:latin typeface="Arial MT"/>
                <a:cs typeface="Arial MT"/>
              </a:rPr>
              <a:t> </a:t>
            </a:r>
            <a:r>
              <a:rPr lang="en-US" sz="2900" spc="-5" dirty="0">
                <a:solidFill>
                  <a:srgbClr val="C00000"/>
                </a:solidFill>
                <a:latin typeface="Arial MT"/>
                <a:cs typeface="Arial MT"/>
              </a:rPr>
              <a:t>of </a:t>
            </a:r>
            <a:r>
              <a:rPr lang="en-US" sz="2900" spc="-10" dirty="0">
                <a:solidFill>
                  <a:srgbClr val="C00000"/>
                </a:solidFill>
                <a:latin typeface="Arial MT"/>
                <a:cs typeface="Arial MT"/>
              </a:rPr>
              <a:t>the </a:t>
            </a:r>
            <a:r>
              <a:rPr lang="en-US" sz="2900" spc="-5" dirty="0">
                <a:solidFill>
                  <a:srgbClr val="C00000"/>
                </a:solidFill>
                <a:latin typeface="Arial MT"/>
                <a:cs typeface="Arial MT"/>
              </a:rPr>
              <a:t> section</a:t>
            </a:r>
            <a:r>
              <a:rPr lang="en-US" sz="2900" dirty="0">
                <a:solidFill>
                  <a:srgbClr val="C00000"/>
                </a:solidFill>
                <a:latin typeface="Arial MT"/>
                <a:cs typeface="Arial MT"/>
              </a:rPr>
              <a:t> to</a:t>
            </a:r>
            <a:r>
              <a:rPr lang="en-US" sz="2900" spc="-5" dirty="0">
                <a:solidFill>
                  <a:srgbClr val="C00000"/>
                </a:solidFill>
                <a:latin typeface="Arial MT"/>
                <a:cs typeface="Arial MT"/>
              </a:rPr>
              <a:t> </a:t>
            </a:r>
            <a:r>
              <a:rPr lang="en-US" sz="2900" spc="-10" dirty="0">
                <a:solidFill>
                  <a:srgbClr val="C00000"/>
                </a:solidFill>
                <a:latin typeface="Arial MT"/>
                <a:cs typeface="Arial MT"/>
              </a:rPr>
              <a:t>be</a:t>
            </a:r>
            <a:r>
              <a:rPr lang="en-US" sz="2900" spc="15" dirty="0">
                <a:solidFill>
                  <a:srgbClr val="C00000"/>
                </a:solidFill>
                <a:latin typeface="Arial MT"/>
                <a:cs typeface="Arial MT"/>
              </a:rPr>
              <a:t> </a:t>
            </a:r>
            <a:r>
              <a:rPr lang="en-US" sz="2900" spc="-10" dirty="0">
                <a:solidFill>
                  <a:srgbClr val="C00000"/>
                </a:solidFill>
                <a:latin typeface="Arial MT"/>
                <a:cs typeface="Arial MT"/>
              </a:rPr>
              <a:t>protected</a:t>
            </a:r>
            <a:r>
              <a:rPr lang="en-US" sz="2900" spc="15" dirty="0">
                <a:solidFill>
                  <a:srgbClr val="C00000"/>
                </a:solidFill>
                <a:latin typeface="Arial MT"/>
                <a:cs typeface="Arial MT"/>
              </a:rPr>
              <a:t> </a:t>
            </a:r>
            <a:r>
              <a:rPr lang="en-US" sz="2900" spc="-10" dirty="0">
                <a:latin typeface="Arial MT"/>
                <a:cs typeface="Arial MT"/>
              </a:rPr>
              <a:t>(alternator</a:t>
            </a:r>
            <a:r>
              <a:rPr lang="en-US" sz="2900" spc="25" dirty="0">
                <a:latin typeface="Arial MT"/>
                <a:cs typeface="Arial MT"/>
              </a:rPr>
              <a:t> </a:t>
            </a:r>
            <a:r>
              <a:rPr lang="en-US" sz="2900" spc="-10" dirty="0">
                <a:latin typeface="Arial MT"/>
                <a:cs typeface="Arial MT"/>
              </a:rPr>
              <a:t>winding</a:t>
            </a:r>
            <a:r>
              <a:rPr lang="en-US" sz="2900" spc="40" dirty="0">
                <a:latin typeface="Arial MT"/>
                <a:cs typeface="Arial MT"/>
              </a:rPr>
              <a:t> </a:t>
            </a:r>
            <a:r>
              <a:rPr lang="en-US" sz="2900" spc="-5" dirty="0">
                <a:latin typeface="Arial MT"/>
                <a:cs typeface="Arial MT"/>
              </a:rPr>
              <a:t>in</a:t>
            </a:r>
            <a:r>
              <a:rPr lang="en-US" sz="2900" spc="15" dirty="0">
                <a:latin typeface="Arial MT"/>
                <a:cs typeface="Arial MT"/>
              </a:rPr>
              <a:t> </a:t>
            </a:r>
            <a:r>
              <a:rPr lang="en-US" sz="2900" spc="-5" dirty="0">
                <a:latin typeface="Arial MT"/>
                <a:cs typeface="Arial MT"/>
              </a:rPr>
              <a:t>this</a:t>
            </a:r>
            <a:r>
              <a:rPr lang="en-US" sz="2900" spc="10" dirty="0">
                <a:latin typeface="Arial MT"/>
                <a:cs typeface="Arial MT"/>
              </a:rPr>
              <a:t> </a:t>
            </a:r>
            <a:r>
              <a:rPr lang="en-US" sz="2900" spc="-5" dirty="0">
                <a:latin typeface="Arial MT"/>
                <a:cs typeface="Arial MT"/>
              </a:rPr>
              <a:t>case).</a:t>
            </a:r>
            <a:r>
              <a:rPr lang="en-US" sz="2900" spc="-20" dirty="0">
                <a:latin typeface="Arial MT"/>
                <a:cs typeface="Arial MT"/>
              </a:rPr>
              <a:t> </a:t>
            </a:r>
            <a:r>
              <a:rPr lang="en-US" sz="2900" dirty="0">
                <a:solidFill>
                  <a:srgbClr val="0070C0"/>
                </a:solidFill>
                <a:latin typeface="Arial MT"/>
                <a:cs typeface="Arial MT"/>
              </a:rPr>
              <a:t>The</a:t>
            </a:r>
            <a:r>
              <a:rPr lang="en-US" sz="2900" spc="-5" dirty="0">
                <a:solidFill>
                  <a:srgbClr val="0070C0"/>
                </a:solidFill>
                <a:latin typeface="Arial MT"/>
                <a:cs typeface="Arial MT"/>
              </a:rPr>
              <a:t> </a:t>
            </a:r>
            <a:r>
              <a:rPr lang="en-US" sz="2900" spc="-10" dirty="0">
                <a:solidFill>
                  <a:srgbClr val="0070C0"/>
                </a:solidFill>
                <a:latin typeface="Arial MT"/>
                <a:cs typeface="Arial MT"/>
              </a:rPr>
              <a:t>secondaries</a:t>
            </a:r>
            <a:r>
              <a:rPr lang="en-US" sz="2900" spc="35" dirty="0">
                <a:solidFill>
                  <a:srgbClr val="0070C0"/>
                </a:solidFill>
                <a:latin typeface="Arial MT"/>
                <a:cs typeface="Arial MT"/>
              </a:rPr>
              <a:t> </a:t>
            </a:r>
            <a:r>
              <a:rPr lang="en-US" sz="2900" spc="-5" dirty="0">
                <a:solidFill>
                  <a:srgbClr val="0070C0"/>
                </a:solidFill>
                <a:latin typeface="Arial MT"/>
                <a:cs typeface="Arial MT"/>
              </a:rPr>
              <a:t>of</a:t>
            </a:r>
            <a:r>
              <a:rPr lang="en-US" sz="2900" spc="10" dirty="0">
                <a:solidFill>
                  <a:srgbClr val="0070C0"/>
                </a:solidFill>
                <a:latin typeface="Arial MT"/>
                <a:cs typeface="Arial MT"/>
              </a:rPr>
              <a:t> </a:t>
            </a:r>
            <a:r>
              <a:rPr lang="en-US" sz="2900" spc="-10" dirty="0">
                <a:solidFill>
                  <a:srgbClr val="0070C0"/>
                </a:solidFill>
                <a:latin typeface="Arial MT"/>
                <a:cs typeface="Arial MT"/>
              </a:rPr>
              <a:t>CT’s</a:t>
            </a:r>
            <a:r>
              <a:rPr lang="en-US" sz="2900" dirty="0">
                <a:solidFill>
                  <a:srgbClr val="0070C0"/>
                </a:solidFill>
                <a:latin typeface="Arial MT"/>
                <a:cs typeface="Arial MT"/>
              </a:rPr>
              <a:t> </a:t>
            </a:r>
            <a:r>
              <a:rPr lang="en-US" sz="2900" spc="-5" dirty="0">
                <a:solidFill>
                  <a:srgbClr val="0070C0"/>
                </a:solidFill>
                <a:latin typeface="Arial MT"/>
                <a:cs typeface="Arial MT"/>
              </a:rPr>
              <a:t>are </a:t>
            </a:r>
            <a:r>
              <a:rPr lang="en-US" sz="2900" spc="-484" dirty="0">
                <a:solidFill>
                  <a:srgbClr val="0070C0"/>
                </a:solidFill>
                <a:latin typeface="Arial MT"/>
                <a:cs typeface="Arial MT"/>
              </a:rPr>
              <a:t> </a:t>
            </a:r>
            <a:r>
              <a:rPr lang="en-US" sz="2900" spc="-10" dirty="0">
                <a:solidFill>
                  <a:srgbClr val="0070C0"/>
                </a:solidFill>
                <a:latin typeface="Arial MT"/>
                <a:cs typeface="Arial MT"/>
              </a:rPr>
              <a:t>connected</a:t>
            </a:r>
            <a:r>
              <a:rPr lang="en-US" sz="2900" spc="-5" dirty="0">
                <a:solidFill>
                  <a:srgbClr val="0070C0"/>
                </a:solidFill>
                <a:latin typeface="Arial MT"/>
                <a:cs typeface="Arial MT"/>
              </a:rPr>
              <a:t> in</a:t>
            </a:r>
            <a:r>
              <a:rPr lang="en-US" sz="2900" spc="15" dirty="0">
                <a:solidFill>
                  <a:srgbClr val="0070C0"/>
                </a:solidFill>
                <a:latin typeface="Arial MT"/>
                <a:cs typeface="Arial MT"/>
              </a:rPr>
              <a:t> </a:t>
            </a:r>
            <a:r>
              <a:rPr lang="en-US" sz="2900" spc="-5" dirty="0">
                <a:solidFill>
                  <a:srgbClr val="0070C0"/>
                </a:solidFill>
                <a:latin typeface="Arial MT"/>
                <a:cs typeface="Arial MT"/>
              </a:rPr>
              <a:t>series</a:t>
            </a:r>
            <a:r>
              <a:rPr lang="en-US" sz="2900" spc="5" dirty="0">
                <a:solidFill>
                  <a:srgbClr val="0070C0"/>
                </a:solidFill>
                <a:latin typeface="Arial MT"/>
                <a:cs typeface="Arial MT"/>
              </a:rPr>
              <a:t> </a:t>
            </a:r>
            <a:r>
              <a:rPr lang="en-US" sz="2900" spc="-5" dirty="0">
                <a:solidFill>
                  <a:srgbClr val="0070C0"/>
                </a:solidFill>
                <a:latin typeface="Arial MT"/>
                <a:cs typeface="Arial MT"/>
              </a:rPr>
              <a:t>in</a:t>
            </a:r>
            <a:r>
              <a:rPr lang="en-US" sz="2900" spc="15" dirty="0">
                <a:solidFill>
                  <a:srgbClr val="0070C0"/>
                </a:solidFill>
                <a:latin typeface="Arial MT"/>
                <a:cs typeface="Arial MT"/>
              </a:rPr>
              <a:t> </a:t>
            </a:r>
            <a:r>
              <a:rPr lang="en-US" sz="2900" spc="-10" dirty="0">
                <a:solidFill>
                  <a:srgbClr val="0070C0"/>
                </a:solidFill>
                <a:latin typeface="Arial MT"/>
                <a:cs typeface="Arial MT"/>
              </a:rPr>
              <a:t>such</a:t>
            </a:r>
            <a:r>
              <a:rPr lang="en-US" sz="2900" dirty="0">
                <a:solidFill>
                  <a:srgbClr val="0070C0"/>
                </a:solidFill>
                <a:latin typeface="Arial MT"/>
                <a:cs typeface="Arial MT"/>
              </a:rPr>
              <a:t> </a:t>
            </a:r>
            <a:r>
              <a:rPr lang="en-US" sz="2900" spc="-5" dirty="0">
                <a:solidFill>
                  <a:srgbClr val="0070C0"/>
                </a:solidFill>
                <a:latin typeface="Arial MT"/>
                <a:cs typeface="Arial MT"/>
              </a:rPr>
              <a:t>a</a:t>
            </a:r>
            <a:r>
              <a:rPr lang="en-US" sz="2900" dirty="0">
                <a:solidFill>
                  <a:srgbClr val="0070C0"/>
                </a:solidFill>
                <a:latin typeface="Arial MT"/>
                <a:cs typeface="Arial MT"/>
              </a:rPr>
              <a:t> </a:t>
            </a:r>
            <a:r>
              <a:rPr lang="en-US" sz="2900" spc="-15" dirty="0">
                <a:solidFill>
                  <a:srgbClr val="0070C0"/>
                </a:solidFill>
                <a:latin typeface="Arial MT"/>
                <a:cs typeface="Arial MT"/>
              </a:rPr>
              <a:t>way</a:t>
            </a:r>
            <a:r>
              <a:rPr lang="en-US" sz="2900" spc="30" dirty="0">
                <a:solidFill>
                  <a:srgbClr val="0070C0"/>
                </a:solidFill>
                <a:latin typeface="Arial MT"/>
                <a:cs typeface="Arial MT"/>
              </a:rPr>
              <a:t> </a:t>
            </a:r>
            <a:r>
              <a:rPr lang="en-US" sz="2900" spc="-5" dirty="0">
                <a:solidFill>
                  <a:srgbClr val="0070C0"/>
                </a:solidFill>
                <a:latin typeface="Arial MT"/>
                <a:cs typeface="Arial MT"/>
              </a:rPr>
              <a:t>that</a:t>
            </a:r>
            <a:r>
              <a:rPr lang="en-US" sz="2900" spc="10" dirty="0">
                <a:solidFill>
                  <a:srgbClr val="0070C0"/>
                </a:solidFill>
                <a:latin typeface="Arial MT"/>
                <a:cs typeface="Arial MT"/>
              </a:rPr>
              <a:t> </a:t>
            </a:r>
            <a:r>
              <a:rPr lang="en-US" sz="2900" spc="-10" dirty="0">
                <a:solidFill>
                  <a:srgbClr val="0070C0"/>
                </a:solidFill>
                <a:latin typeface="Arial MT"/>
                <a:cs typeface="Arial MT"/>
              </a:rPr>
              <a:t>they</a:t>
            </a:r>
            <a:r>
              <a:rPr lang="en-US" sz="2900" dirty="0">
                <a:solidFill>
                  <a:srgbClr val="0070C0"/>
                </a:solidFill>
                <a:latin typeface="Arial MT"/>
                <a:cs typeface="Arial MT"/>
              </a:rPr>
              <a:t> </a:t>
            </a:r>
            <a:r>
              <a:rPr lang="en-US" sz="2900" spc="-5" dirty="0">
                <a:solidFill>
                  <a:srgbClr val="0070C0"/>
                </a:solidFill>
                <a:latin typeface="Arial MT"/>
                <a:cs typeface="Arial MT"/>
              </a:rPr>
              <a:t>carry</a:t>
            </a:r>
            <a:r>
              <a:rPr lang="en-US" sz="2900" spc="5" dirty="0">
                <a:solidFill>
                  <a:srgbClr val="0070C0"/>
                </a:solidFill>
                <a:latin typeface="Arial MT"/>
                <a:cs typeface="Arial MT"/>
              </a:rPr>
              <a:t> </a:t>
            </a:r>
            <a:r>
              <a:rPr lang="en-US" sz="2900" spc="-5" dirty="0">
                <a:solidFill>
                  <a:srgbClr val="0070C0"/>
                </a:solidFill>
                <a:latin typeface="Arial MT"/>
                <a:cs typeface="Arial MT"/>
              </a:rPr>
              <a:t>the</a:t>
            </a:r>
            <a:r>
              <a:rPr lang="en-US" sz="2900" dirty="0">
                <a:solidFill>
                  <a:srgbClr val="0070C0"/>
                </a:solidFill>
                <a:latin typeface="Arial MT"/>
                <a:cs typeface="Arial MT"/>
              </a:rPr>
              <a:t> </a:t>
            </a:r>
            <a:r>
              <a:rPr lang="en-US" sz="2900" spc="-10" dirty="0">
                <a:solidFill>
                  <a:srgbClr val="0070C0"/>
                </a:solidFill>
                <a:latin typeface="Arial MT"/>
                <a:cs typeface="Arial MT"/>
              </a:rPr>
              <a:t>induced</a:t>
            </a:r>
            <a:r>
              <a:rPr lang="en-US" sz="2900" spc="25" dirty="0">
                <a:solidFill>
                  <a:srgbClr val="0070C0"/>
                </a:solidFill>
                <a:latin typeface="Arial MT"/>
                <a:cs typeface="Arial MT"/>
              </a:rPr>
              <a:t> </a:t>
            </a:r>
            <a:r>
              <a:rPr lang="en-US" sz="2900" spc="-5" dirty="0">
                <a:solidFill>
                  <a:srgbClr val="0070C0"/>
                </a:solidFill>
                <a:latin typeface="Arial MT"/>
                <a:cs typeface="Arial MT"/>
              </a:rPr>
              <a:t>currents</a:t>
            </a:r>
            <a:r>
              <a:rPr lang="en-US" sz="2900" dirty="0">
                <a:solidFill>
                  <a:srgbClr val="0070C0"/>
                </a:solidFill>
                <a:latin typeface="Arial MT"/>
                <a:cs typeface="Arial MT"/>
              </a:rPr>
              <a:t> </a:t>
            </a:r>
            <a:r>
              <a:rPr lang="en-US" sz="2900" spc="-5" dirty="0">
                <a:solidFill>
                  <a:srgbClr val="0070C0"/>
                </a:solidFill>
                <a:latin typeface="Arial MT"/>
                <a:cs typeface="Arial MT"/>
              </a:rPr>
              <a:t>in</a:t>
            </a:r>
            <a:r>
              <a:rPr lang="en-US" sz="2900" dirty="0">
                <a:solidFill>
                  <a:srgbClr val="0070C0"/>
                </a:solidFill>
                <a:latin typeface="Arial MT"/>
                <a:cs typeface="Arial MT"/>
              </a:rPr>
              <a:t> </a:t>
            </a:r>
            <a:r>
              <a:rPr lang="en-US" sz="2900" spc="-5" dirty="0">
                <a:solidFill>
                  <a:srgbClr val="0070C0"/>
                </a:solidFill>
                <a:latin typeface="Arial MT"/>
                <a:cs typeface="Arial MT"/>
              </a:rPr>
              <a:t>the</a:t>
            </a:r>
            <a:r>
              <a:rPr lang="en-US" sz="2900" spc="25" dirty="0">
                <a:solidFill>
                  <a:srgbClr val="0070C0"/>
                </a:solidFill>
                <a:latin typeface="Arial MT"/>
                <a:cs typeface="Arial MT"/>
              </a:rPr>
              <a:t> </a:t>
            </a:r>
            <a:r>
              <a:rPr lang="en-US" sz="2900" spc="-5" dirty="0">
                <a:solidFill>
                  <a:srgbClr val="0070C0"/>
                </a:solidFill>
                <a:latin typeface="Arial MT"/>
                <a:cs typeface="Arial MT"/>
              </a:rPr>
              <a:t>same </a:t>
            </a:r>
            <a:r>
              <a:rPr lang="en-US" sz="2900" dirty="0">
                <a:solidFill>
                  <a:srgbClr val="0070C0"/>
                </a:solidFill>
                <a:latin typeface="Arial MT"/>
                <a:cs typeface="Arial MT"/>
              </a:rPr>
              <a:t> </a:t>
            </a:r>
            <a:r>
              <a:rPr lang="en-US" sz="2900" spc="-10" dirty="0">
                <a:solidFill>
                  <a:srgbClr val="0070C0"/>
                </a:solidFill>
                <a:latin typeface="Arial MT"/>
                <a:cs typeface="Arial MT"/>
              </a:rPr>
              <a:t>direction.</a:t>
            </a:r>
            <a:r>
              <a:rPr lang="en-US" sz="2900" spc="-25" dirty="0">
                <a:solidFill>
                  <a:srgbClr val="0070C0"/>
                </a:solidFill>
                <a:latin typeface="Arial MT"/>
                <a:cs typeface="Arial MT"/>
              </a:rPr>
              <a:t> </a:t>
            </a:r>
            <a:r>
              <a:rPr lang="en-US" sz="2900" dirty="0">
                <a:latin typeface="Arial MT"/>
                <a:cs typeface="Arial MT"/>
              </a:rPr>
              <a:t>The</a:t>
            </a:r>
            <a:r>
              <a:rPr lang="en-US" sz="2900" spc="-10" dirty="0">
                <a:latin typeface="Arial MT"/>
                <a:cs typeface="Arial MT"/>
              </a:rPr>
              <a:t> operating</a:t>
            </a:r>
            <a:r>
              <a:rPr lang="en-US" sz="2900" spc="25" dirty="0">
                <a:latin typeface="Arial MT"/>
                <a:cs typeface="Arial MT"/>
              </a:rPr>
              <a:t> </a:t>
            </a:r>
            <a:r>
              <a:rPr lang="en-US" sz="2900" spc="-5" dirty="0">
                <a:latin typeface="Arial MT"/>
                <a:cs typeface="Arial MT"/>
              </a:rPr>
              <a:t>coil</a:t>
            </a:r>
            <a:r>
              <a:rPr lang="en-US" sz="2900" spc="15" dirty="0">
                <a:latin typeface="Arial MT"/>
                <a:cs typeface="Arial MT"/>
              </a:rPr>
              <a:t> </a:t>
            </a:r>
            <a:r>
              <a:rPr lang="en-US" sz="2900" spc="-5" dirty="0">
                <a:latin typeface="Arial MT"/>
                <a:cs typeface="Arial MT"/>
              </a:rPr>
              <a:t>of </a:t>
            </a:r>
            <a:r>
              <a:rPr lang="en-US" sz="2900" spc="-10" dirty="0">
                <a:latin typeface="Arial MT"/>
                <a:cs typeface="Arial MT"/>
              </a:rPr>
              <a:t>over</a:t>
            </a:r>
            <a:r>
              <a:rPr lang="en-US" sz="2900" spc="20" dirty="0">
                <a:latin typeface="Arial MT"/>
                <a:cs typeface="Arial MT"/>
              </a:rPr>
              <a:t> </a:t>
            </a:r>
            <a:r>
              <a:rPr lang="en-US" sz="2900" spc="-5" dirty="0">
                <a:latin typeface="Arial MT"/>
                <a:cs typeface="Arial MT"/>
              </a:rPr>
              <a:t>current</a:t>
            </a:r>
            <a:r>
              <a:rPr lang="en-US" sz="2900" spc="5" dirty="0">
                <a:latin typeface="Arial MT"/>
                <a:cs typeface="Arial MT"/>
              </a:rPr>
              <a:t> </a:t>
            </a:r>
            <a:r>
              <a:rPr lang="en-US" sz="2900" spc="-10" dirty="0">
                <a:latin typeface="Arial MT"/>
                <a:cs typeface="Arial MT"/>
              </a:rPr>
              <a:t>relay</a:t>
            </a:r>
            <a:r>
              <a:rPr lang="en-US" sz="2900" spc="20" dirty="0">
                <a:latin typeface="Arial MT"/>
                <a:cs typeface="Arial MT"/>
              </a:rPr>
              <a:t> </a:t>
            </a:r>
            <a:r>
              <a:rPr lang="en-US" sz="2900" spc="-5" dirty="0">
                <a:latin typeface="Arial MT"/>
                <a:cs typeface="Arial MT"/>
              </a:rPr>
              <a:t>is</a:t>
            </a:r>
            <a:r>
              <a:rPr lang="en-US" sz="2900" spc="5" dirty="0">
                <a:latin typeface="Arial MT"/>
                <a:cs typeface="Arial MT"/>
              </a:rPr>
              <a:t> </a:t>
            </a:r>
            <a:r>
              <a:rPr lang="en-US" sz="2900" spc="-10" dirty="0">
                <a:latin typeface="Arial MT"/>
                <a:cs typeface="Arial MT"/>
              </a:rPr>
              <a:t>connected</a:t>
            </a:r>
            <a:r>
              <a:rPr lang="en-US" sz="2900" spc="15" dirty="0">
                <a:latin typeface="Arial MT"/>
                <a:cs typeface="Arial MT"/>
              </a:rPr>
              <a:t> </a:t>
            </a:r>
            <a:r>
              <a:rPr lang="en-US" sz="2900" spc="-10" dirty="0">
                <a:latin typeface="Arial MT"/>
                <a:cs typeface="Arial MT"/>
              </a:rPr>
              <a:t>across</a:t>
            </a:r>
            <a:r>
              <a:rPr lang="en-US" sz="2900" spc="10" dirty="0">
                <a:latin typeface="Arial MT"/>
                <a:cs typeface="Arial MT"/>
              </a:rPr>
              <a:t> </a:t>
            </a:r>
            <a:r>
              <a:rPr lang="en-US" sz="2900" spc="-5" dirty="0">
                <a:latin typeface="Arial MT"/>
                <a:cs typeface="Arial MT"/>
              </a:rPr>
              <a:t>the</a:t>
            </a:r>
            <a:r>
              <a:rPr lang="en-US" sz="2900" dirty="0">
                <a:latin typeface="Arial MT"/>
                <a:cs typeface="Arial MT"/>
              </a:rPr>
              <a:t> </a:t>
            </a:r>
            <a:r>
              <a:rPr lang="en-US" sz="2900" spc="-5" dirty="0">
                <a:latin typeface="Arial MT"/>
                <a:cs typeface="Arial MT"/>
              </a:rPr>
              <a:t>CT </a:t>
            </a:r>
            <a:r>
              <a:rPr lang="en-US" sz="2900" dirty="0">
                <a:latin typeface="Arial MT"/>
                <a:cs typeface="Arial MT"/>
              </a:rPr>
              <a:t> </a:t>
            </a:r>
            <a:r>
              <a:rPr lang="en-US" sz="2900" spc="-10" dirty="0">
                <a:latin typeface="Arial MT"/>
                <a:cs typeface="Arial MT"/>
              </a:rPr>
              <a:t>secondary</a:t>
            </a:r>
            <a:r>
              <a:rPr lang="en-US" sz="2900" spc="5" dirty="0">
                <a:latin typeface="Arial MT"/>
                <a:cs typeface="Arial MT"/>
              </a:rPr>
              <a:t> </a:t>
            </a:r>
            <a:r>
              <a:rPr lang="en-US" sz="2900" spc="-5" dirty="0">
                <a:latin typeface="Arial MT"/>
                <a:cs typeface="Arial MT"/>
              </a:rPr>
              <a:t>circuit.</a:t>
            </a:r>
            <a:r>
              <a:rPr lang="en-US" sz="2900" spc="-15" dirty="0">
                <a:latin typeface="Arial MT"/>
                <a:cs typeface="Arial MT"/>
              </a:rPr>
              <a:t> </a:t>
            </a:r>
            <a:r>
              <a:rPr lang="en-US" sz="2900" spc="-5" dirty="0">
                <a:latin typeface="Arial MT"/>
                <a:cs typeface="Arial MT"/>
              </a:rPr>
              <a:t>This </a:t>
            </a:r>
            <a:r>
              <a:rPr lang="en-US" sz="2900" spc="-10" dirty="0">
                <a:latin typeface="Arial MT"/>
                <a:cs typeface="Arial MT"/>
              </a:rPr>
              <a:t>differential</a:t>
            </a:r>
            <a:r>
              <a:rPr lang="en-US" sz="2900" spc="20" dirty="0">
                <a:latin typeface="Arial MT"/>
                <a:cs typeface="Arial MT"/>
              </a:rPr>
              <a:t> </a:t>
            </a:r>
            <a:r>
              <a:rPr lang="en-US" sz="2900" spc="-10" dirty="0">
                <a:latin typeface="Arial MT"/>
                <a:cs typeface="Arial MT"/>
              </a:rPr>
              <a:t>relay</a:t>
            </a:r>
            <a:r>
              <a:rPr lang="en-US" sz="2900" spc="20" dirty="0">
                <a:latin typeface="Arial MT"/>
                <a:cs typeface="Arial MT"/>
              </a:rPr>
              <a:t> </a:t>
            </a:r>
            <a:r>
              <a:rPr lang="en-US" sz="2900" spc="-10" dirty="0">
                <a:latin typeface="Arial MT"/>
                <a:cs typeface="Arial MT"/>
              </a:rPr>
              <a:t>compares</a:t>
            </a:r>
            <a:r>
              <a:rPr lang="en-US" sz="2900" spc="20" dirty="0">
                <a:latin typeface="Arial MT"/>
                <a:cs typeface="Arial MT"/>
              </a:rPr>
              <a:t> </a:t>
            </a:r>
            <a:r>
              <a:rPr lang="en-US" sz="2900" spc="-5" dirty="0">
                <a:latin typeface="Arial MT"/>
                <a:cs typeface="Arial MT"/>
              </a:rPr>
              <a:t>the</a:t>
            </a:r>
            <a:r>
              <a:rPr lang="en-US" sz="2900" dirty="0">
                <a:latin typeface="Arial MT"/>
                <a:cs typeface="Arial MT"/>
              </a:rPr>
              <a:t> </a:t>
            </a:r>
            <a:r>
              <a:rPr lang="en-US" sz="2900" spc="-5" dirty="0">
                <a:latin typeface="Arial MT"/>
                <a:cs typeface="Arial MT"/>
              </a:rPr>
              <a:t>current</a:t>
            </a:r>
            <a:r>
              <a:rPr lang="en-US" sz="2900" spc="15" dirty="0">
                <a:latin typeface="Arial MT"/>
                <a:cs typeface="Arial MT"/>
              </a:rPr>
              <a:t> </a:t>
            </a:r>
            <a:r>
              <a:rPr lang="en-US" sz="2900" spc="-5" dirty="0">
                <a:latin typeface="Arial MT"/>
                <a:cs typeface="Arial MT"/>
              </a:rPr>
              <a:t>at</a:t>
            </a:r>
            <a:r>
              <a:rPr lang="en-US" sz="2900" spc="10" dirty="0">
                <a:latin typeface="Arial MT"/>
                <a:cs typeface="Arial MT"/>
              </a:rPr>
              <a:t> </a:t>
            </a:r>
            <a:r>
              <a:rPr lang="en-US" sz="2900" spc="-5" dirty="0">
                <a:latin typeface="Arial MT"/>
                <a:cs typeface="Arial MT"/>
              </a:rPr>
              <a:t>the</a:t>
            </a:r>
            <a:r>
              <a:rPr lang="en-US" sz="2900" dirty="0">
                <a:latin typeface="Arial MT"/>
                <a:cs typeface="Arial MT"/>
              </a:rPr>
              <a:t> </a:t>
            </a:r>
            <a:r>
              <a:rPr lang="en-US" sz="2900" spc="-15" dirty="0">
                <a:latin typeface="Arial MT"/>
                <a:cs typeface="Arial MT"/>
              </a:rPr>
              <a:t>two</a:t>
            </a:r>
            <a:r>
              <a:rPr lang="en-US" sz="2900" spc="40" dirty="0">
                <a:latin typeface="Arial MT"/>
                <a:cs typeface="Arial MT"/>
              </a:rPr>
              <a:t> </a:t>
            </a:r>
            <a:r>
              <a:rPr lang="en-US" sz="2900" spc="-10" dirty="0">
                <a:latin typeface="Arial MT"/>
                <a:cs typeface="Arial MT"/>
              </a:rPr>
              <a:t>ends</a:t>
            </a:r>
            <a:r>
              <a:rPr lang="en-US" sz="2900" spc="20" dirty="0">
                <a:latin typeface="Arial MT"/>
                <a:cs typeface="Arial MT"/>
              </a:rPr>
              <a:t> </a:t>
            </a:r>
            <a:r>
              <a:rPr lang="en-US" sz="2900" spc="-5" dirty="0">
                <a:latin typeface="Arial MT"/>
                <a:cs typeface="Arial MT"/>
              </a:rPr>
              <a:t>of </a:t>
            </a:r>
            <a:r>
              <a:rPr lang="en-US" sz="2900" spc="-10" dirty="0">
                <a:latin typeface="Arial MT"/>
                <a:cs typeface="Arial MT"/>
              </a:rPr>
              <a:t>the </a:t>
            </a:r>
            <a:r>
              <a:rPr lang="en-US" sz="2900" spc="-5" dirty="0">
                <a:latin typeface="Arial MT"/>
                <a:cs typeface="Arial MT"/>
              </a:rPr>
              <a:t> </a:t>
            </a:r>
            <a:r>
              <a:rPr lang="en-US" sz="2900" spc="-10" dirty="0">
                <a:latin typeface="Arial MT"/>
                <a:cs typeface="Arial MT"/>
              </a:rPr>
              <a:t>alternator</a:t>
            </a:r>
            <a:r>
              <a:rPr lang="en-US" sz="2900" spc="-5" dirty="0">
                <a:latin typeface="Arial MT"/>
                <a:cs typeface="Arial MT"/>
              </a:rPr>
              <a:t> </a:t>
            </a:r>
            <a:r>
              <a:rPr lang="en-US" sz="2900" spc="-15" dirty="0">
                <a:latin typeface="Arial MT"/>
                <a:cs typeface="Arial MT"/>
              </a:rPr>
              <a:t>winding.</a:t>
            </a:r>
            <a:endParaRPr lang="en-US" sz="2900" dirty="0">
              <a:latin typeface="Arial MT"/>
              <a:cs typeface="Arial MT"/>
            </a:endParaRPr>
          </a:p>
          <a:p>
            <a:pPr marL="12700" indent="0">
              <a:lnSpc>
                <a:spcPct val="100000"/>
              </a:lnSpc>
              <a:buSzPct val="96296"/>
              <a:buNone/>
              <a:tabLst>
                <a:tab pos="285750" algn="l"/>
              </a:tabLst>
            </a:pPr>
            <a:endParaRPr lang="en-US" sz="2000" dirty="0">
              <a:latin typeface="Arial"/>
              <a:cs typeface="Arial"/>
            </a:endParaRPr>
          </a:p>
          <a:p>
            <a:endParaRPr lang="en-IN" dirty="0"/>
          </a:p>
        </p:txBody>
      </p:sp>
      <p:sp>
        <p:nvSpPr>
          <p:cNvPr id="9" name="TextBox 8">
            <a:extLst>
              <a:ext uri="{FF2B5EF4-FFF2-40B4-BE49-F238E27FC236}">
                <a16:creationId xmlns:a16="http://schemas.microsoft.com/office/drawing/2014/main" id="{E6EBF020-F215-4DD2-9233-CC03D92DD69F}"/>
              </a:ext>
            </a:extLst>
          </p:cNvPr>
          <p:cNvSpPr txBox="1"/>
          <p:nvPr/>
        </p:nvSpPr>
        <p:spPr>
          <a:xfrm>
            <a:off x="1301467" y="1013438"/>
            <a:ext cx="6094520" cy="646331"/>
          </a:xfrm>
          <a:prstGeom prst="rect">
            <a:avLst/>
          </a:prstGeom>
          <a:noFill/>
        </p:spPr>
        <p:txBody>
          <a:bodyPr wrap="square">
            <a:spAutoFit/>
          </a:bodyPr>
          <a:lstStyle/>
          <a:p>
            <a:r>
              <a:rPr lang="en-US" sz="3600" spc="-140" dirty="0">
                <a:solidFill>
                  <a:srgbClr val="FF0000"/>
                </a:solidFill>
                <a:cs typeface="Times New Roman"/>
              </a:rPr>
              <a:t>D</a:t>
            </a:r>
            <a:r>
              <a:rPr lang="en-IN" sz="3600" spc="-140" dirty="0" err="1">
                <a:solidFill>
                  <a:srgbClr val="FF0000"/>
                </a:solidFill>
                <a:cs typeface="Times New Roman"/>
              </a:rPr>
              <a:t>ifferential</a:t>
            </a:r>
            <a:r>
              <a:rPr lang="en-IN" sz="3600" spc="-140" dirty="0">
                <a:solidFill>
                  <a:srgbClr val="FF0000"/>
                </a:solidFill>
                <a:cs typeface="Times New Roman"/>
              </a:rPr>
              <a:t> Relays</a:t>
            </a:r>
            <a:endParaRPr lang="en-IN" sz="3200" b="1" dirty="0"/>
          </a:p>
        </p:txBody>
      </p:sp>
      <p:pic>
        <p:nvPicPr>
          <p:cNvPr id="8" name="object 4">
            <a:extLst>
              <a:ext uri="{FF2B5EF4-FFF2-40B4-BE49-F238E27FC236}">
                <a16:creationId xmlns:a16="http://schemas.microsoft.com/office/drawing/2014/main" id="{970FAACF-FBB1-423D-BA45-B4E2743160BA}"/>
              </a:ext>
            </a:extLst>
          </p:cNvPr>
          <p:cNvPicPr/>
          <p:nvPr/>
        </p:nvPicPr>
        <p:blipFill>
          <a:blip r:embed="rId2" cstate="print"/>
          <a:stretch>
            <a:fillRect/>
          </a:stretch>
        </p:blipFill>
        <p:spPr>
          <a:xfrm>
            <a:off x="8904303" y="1943143"/>
            <a:ext cx="2279193" cy="1723336"/>
          </a:xfrm>
          <a:prstGeom prst="rect">
            <a:avLst/>
          </a:prstGeom>
        </p:spPr>
      </p:pic>
      <p:pic>
        <p:nvPicPr>
          <p:cNvPr id="6" name="Picture 5">
            <a:extLst>
              <a:ext uri="{FF2B5EF4-FFF2-40B4-BE49-F238E27FC236}">
                <a16:creationId xmlns:a16="http://schemas.microsoft.com/office/drawing/2014/main" id="{AF6BEFB6-8522-4A9F-AA29-79A593BA0A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27802521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A9F79F9-620A-454C-B44A-099229A02D1C}" type="slidenum">
              <a:rPr lang="en-IN" smtClean="0"/>
              <a:pPr/>
              <a:t>63</a:t>
            </a:fld>
            <a:endParaRPr lang="en-IN"/>
          </a:p>
        </p:txBody>
      </p:sp>
      <p:sp>
        <p:nvSpPr>
          <p:cNvPr id="2" name="Content Placeholder 1">
            <a:extLst>
              <a:ext uri="{FF2B5EF4-FFF2-40B4-BE49-F238E27FC236}">
                <a16:creationId xmlns:a16="http://schemas.microsoft.com/office/drawing/2014/main" id="{56284B20-D425-45FC-AAFA-C2BE0129D99B}"/>
              </a:ext>
            </a:extLst>
          </p:cNvPr>
          <p:cNvSpPr>
            <a:spLocks noGrp="1"/>
          </p:cNvSpPr>
          <p:nvPr>
            <p:ph sz="half" idx="2"/>
          </p:nvPr>
        </p:nvSpPr>
        <p:spPr>
          <a:xfrm>
            <a:off x="1008504" y="1943142"/>
            <a:ext cx="7158952" cy="4004897"/>
          </a:xfrm>
        </p:spPr>
        <p:txBody>
          <a:bodyPr>
            <a:normAutofit fontScale="85000" lnSpcReduction="20000"/>
          </a:bodyPr>
          <a:lstStyle/>
          <a:p>
            <a:pPr marL="12700">
              <a:lnSpc>
                <a:spcPts val="3354"/>
              </a:lnSpc>
              <a:spcBef>
                <a:spcPts val="95"/>
              </a:spcBef>
            </a:pPr>
            <a:r>
              <a:rPr lang="en-US" sz="2000" b="1" spc="5" dirty="0">
                <a:solidFill>
                  <a:srgbClr val="C00000"/>
                </a:solidFill>
                <a:latin typeface="Cambria"/>
                <a:cs typeface="Cambria"/>
              </a:rPr>
              <a:t>Disadvantages</a:t>
            </a:r>
            <a:endParaRPr lang="en-US" sz="2000" dirty="0">
              <a:latin typeface="Cambria"/>
              <a:cs typeface="Cambria"/>
            </a:endParaRPr>
          </a:p>
          <a:p>
            <a:pPr marL="12700" marR="5080" algn="just">
              <a:lnSpc>
                <a:spcPts val="3360"/>
              </a:lnSpc>
              <a:spcBef>
                <a:spcPts val="105"/>
              </a:spcBef>
              <a:buFont typeface="Wingdings"/>
              <a:buChar char=""/>
              <a:tabLst>
                <a:tab pos="915669" algn="l"/>
              </a:tabLst>
            </a:pPr>
            <a:r>
              <a:rPr lang="en-US" sz="2000" spc="35" dirty="0">
                <a:latin typeface="Cambria"/>
                <a:cs typeface="Cambria"/>
              </a:rPr>
              <a:t>The</a:t>
            </a:r>
            <a:r>
              <a:rPr lang="en-US" sz="2000" spc="40" dirty="0">
                <a:latin typeface="Cambria"/>
                <a:cs typeface="Cambria"/>
              </a:rPr>
              <a:t> </a:t>
            </a:r>
            <a:r>
              <a:rPr lang="en-US" sz="2000" spc="50" dirty="0">
                <a:latin typeface="Cambria"/>
                <a:cs typeface="Cambria"/>
              </a:rPr>
              <a:t>impedance</a:t>
            </a:r>
            <a:r>
              <a:rPr lang="en-US" sz="2000" spc="55" dirty="0">
                <a:latin typeface="Cambria"/>
                <a:cs typeface="Cambria"/>
              </a:rPr>
              <a:t> of</a:t>
            </a:r>
            <a:r>
              <a:rPr lang="en-US" sz="2000" spc="60" dirty="0">
                <a:latin typeface="Cambria"/>
                <a:cs typeface="Cambria"/>
              </a:rPr>
              <a:t> </a:t>
            </a:r>
            <a:r>
              <a:rPr lang="en-US" sz="2000" spc="5" dirty="0">
                <a:latin typeface="Cambria"/>
                <a:cs typeface="Cambria"/>
              </a:rPr>
              <a:t>the</a:t>
            </a:r>
            <a:r>
              <a:rPr lang="en-US" sz="2000" spc="10" dirty="0">
                <a:latin typeface="Cambria"/>
                <a:cs typeface="Cambria"/>
              </a:rPr>
              <a:t> </a:t>
            </a:r>
            <a:r>
              <a:rPr lang="en-US" sz="2000" spc="40" dirty="0">
                <a:solidFill>
                  <a:srgbClr val="0070C0"/>
                </a:solidFill>
                <a:latin typeface="Cambria"/>
                <a:cs typeface="Cambria"/>
              </a:rPr>
              <a:t>pilot</a:t>
            </a:r>
            <a:r>
              <a:rPr lang="en-US" sz="2000" spc="45" dirty="0">
                <a:solidFill>
                  <a:srgbClr val="0070C0"/>
                </a:solidFill>
                <a:latin typeface="Cambria"/>
                <a:cs typeface="Cambria"/>
              </a:rPr>
              <a:t> </a:t>
            </a:r>
            <a:r>
              <a:rPr lang="en-US" sz="2000" spc="10" dirty="0">
                <a:solidFill>
                  <a:srgbClr val="0070C0"/>
                </a:solidFill>
                <a:latin typeface="Cambria"/>
                <a:cs typeface="Cambria"/>
              </a:rPr>
              <a:t>cables</a:t>
            </a:r>
            <a:r>
              <a:rPr lang="en-US" sz="2000" spc="15" dirty="0">
                <a:solidFill>
                  <a:srgbClr val="0070C0"/>
                </a:solidFill>
                <a:latin typeface="Cambria"/>
                <a:cs typeface="Cambria"/>
              </a:rPr>
              <a:t> </a:t>
            </a:r>
            <a:r>
              <a:rPr lang="en-US" sz="2000" spc="45" dirty="0">
                <a:solidFill>
                  <a:srgbClr val="0070C0"/>
                </a:solidFill>
                <a:latin typeface="Cambria"/>
                <a:cs typeface="Cambria"/>
              </a:rPr>
              <a:t>generally </a:t>
            </a:r>
            <a:r>
              <a:rPr lang="en-US" sz="2000" spc="50" dirty="0">
                <a:solidFill>
                  <a:srgbClr val="0070C0"/>
                </a:solidFill>
                <a:latin typeface="Cambria"/>
                <a:cs typeface="Cambria"/>
              </a:rPr>
              <a:t> </a:t>
            </a:r>
            <a:r>
              <a:rPr lang="en-US" sz="2000" spc="15" dirty="0">
                <a:solidFill>
                  <a:srgbClr val="0070C0"/>
                </a:solidFill>
                <a:latin typeface="Cambria"/>
                <a:cs typeface="Cambria"/>
              </a:rPr>
              <a:t>causes </a:t>
            </a:r>
            <a:r>
              <a:rPr lang="en-US" sz="2000" spc="30" dirty="0">
                <a:solidFill>
                  <a:srgbClr val="0070C0"/>
                </a:solidFill>
                <a:latin typeface="Cambria"/>
                <a:cs typeface="Cambria"/>
              </a:rPr>
              <a:t>a </a:t>
            </a:r>
            <a:r>
              <a:rPr lang="en-US" sz="2000" spc="45" dirty="0">
                <a:solidFill>
                  <a:srgbClr val="0070C0"/>
                </a:solidFill>
                <a:latin typeface="Cambria"/>
                <a:cs typeface="Cambria"/>
              </a:rPr>
              <a:t>slight </a:t>
            </a:r>
            <a:r>
              <a:rPr lang="en-US" sz="2000" spc="25" dirty="0">
                <a:solidFill>
                  <a:srgbClr val="0070C0"/>
                </a:solidFill>
                <a:latin typeface="Cambria"/>
                <a:cs typeface="Cambria"/>
              </a:rPr>
              <a:t>difference </a:t>
            </a:r>
            <a:r>
              <a:rPr lang="en-US" sz="2000" spc="15" dirty="0">
                <a:solidFill>
                  <a:srgbClr val="0070C0"/>
                </a:solidFill>
                <a:latin typeface="Cambria"/>
                <a:cs typeface="Cambria"/>
              </a:rPr>
              <a:t>between </a:t>
            </a:r>
            <a:r>
              <a:rPr lang="en-US" sz="2000" dirty="0">
                <a:solidFill>
                  <a:srgbClr val="0070C0"/>
                </a:solidFill>
                <a:latin typeface="Cambria"/>
                <a:cs typeface="Cambria"/>
              </a:rPr>
              <a:t>the </a:t>
            </a:r>
            <a:r>
              <a:rPr lang="en-US" sz="2000" spc="-5" dirty="0">
                <a:solidFill>
                  <a:srgbClr val="0070C0"/>
                </a:solidFill>
                <a:latin typeface="Cambria"/>
                <a:cs typeface="Cambria"/>
              </a:rPr>
              <a:t>currents </a:t>
            </a:r>
            <a:r>
              <a:rPr lang="en-US" sz="2000" dirty="0">
                <a:latin typeface="Cambria"/>
                <a:cs typeface="Cambria"/>
              </a:rPr>
              <a:t>at </a:t>
            </a:r>
            <a:r>
              <a:rPr lang="en-US" sz="2000" spc="5" dirty="0">
                <a:latin typeface="Cambria"/>
                <a:cs typeface="Cambria"/>
              </a:rPr>
              <a:t>the </a:t>
            </a:r>
            <a:r>
              <a:rPr lang="en-US" sz="2000" spc="10" dirty="0">
                <a:latin typeface="Cambria"/>
                <a:cs typeface="Cambria"/>
              </a:rPr>
              <a:t> </a:t>
            </a:r>
            <a:r>
              <a:rPr lang="en-US" sz="2000" spc="50" dirty="0">
                <a:latin typeface="Cambria"/>
                <a:cs typeface="Cambria"/>
              </a:rPr>
              <a:t>two </a:t>
            </a:r>
            <a:r>
              <a:rPr lang="en-US" sz="2000" spc="40" dirty="0">
                <a:latin typeface="Cambria"/>
                <a:cs typeface="Cambria"/>
              </a:rPr>
              <a:t>ends </a:t>
            </a:r>
            <a:r>
              <a:rPr lang="en-US" sz="2000" spc="55" dirty="0">
                <a:latin typeface="Cambria"/>
                <a:cs typeface="Cambria"/>
              </a:rPr>
              <a:t>of </a:t>
            </a:r>
            <a:r>
              <a:rPr lang="en-US" sz="2000" spc="5" dirty="0">
                <a:latin typeface="Cambria"/>
                <a:cs typeface="Cambria"/>
              </a:rPr>
              <a:t>the section </a:t>
            </a:r>
            <a:r>
              <a:rPr lang="en-US" sz="2000" spc="-5" dirty="0">
                <a:latin typeface="Cambria"/>
                <a:cs typeface="Cambria"/>
              </a:rPr>
              <a:t>to </a:t>
            </a:r>
            <a:r>
              <a:rPr lang="en-US" sz="2000" spc="-10" dirty="0">
                <a:latin typeface="Cambria"/>
                <a:cs typeface="Cambria"/>
              </a:rPr>
              <a:t>be </a:t>
            </a:r>
            <a:r>
              <a:rPr lang="en-US" sz="2000" spc="20" dirty="0">
                <a:latin typeface="Cambria"/>
                <a:cs typeface="Cambria"/>
              </a:rPr>
              <a:t>protected, then </a:t>
            </a:r>
            <a:r>
              <a:rPr lang="en-US" sz="2000" spc="5" dirty="0">
                <a:latin typeface="Cambria"/>
                <a:cs typeface="Cambria"/>
              </a:rPr>
              <a:t>the </a:t>
            </a:r>
            <a:r>
              <a:rPr lang="en-US" sz="2000" spc="50" dirty="0">
                <a:solidFill>
                  <a:srgbClr val="FF0000"/>
                </a:solidFill>
                <a:latin typeface="Cambria"/>
                <a:cs typeface="Cambria"/>
              </a:rPr>
              <a:t>small </a:t>
            </a:r>
            <a:r>
              <a:rPr lang="en-US" sz="2000" spc="55" dirty="0">
                <a:solidFill>
                  <a:srgbClr val="FF0000"/>
                </a:solidFill>
                <a:latin typeface="Cambria"/>
                <a:cs typeface="Cambria"/>
              </a:rPr>
              <a:t> </a:t>
            </a:r>
            <a:r>
              <a:rPr lang="en-US" sz="2000" spc="30" dirty="0">
                <a:solidFill>
                  <a:srgbClr val="FF0000"/>
                </a:solidFill>
                <a:latin typeface="Cambria"/>
                <a:cs typeface="Cambria"/>
              </a:rPr>
              <a:t>differential</a:t>
            </a:r>
            <a:r>
              <a:rPr lang="en-US" sz="2000" spc="35" dirty="0">
                <a:solidFill>
                  <a:srgbClr val="FF0000"/>
                </a:solidFill>
                <a:latin typeface="Cambria"/>
                <a:cs typeface="Cambria"/>
              </a:rPr>
              <a:t> </a:t>
            </a:r>
            <a:r>
              <a:rPr lang="en-US" sz="2000" spc="-5" dirty="0">
                <a:solidFill>
                  <a:srgbClr val="FF0000"/>
                </a:solidFill>
                <a:latin typeface="Cambria"/>
                <a:cs typeface="Cambria"/>
              </a:rPr>
              <a:t>current</a:t>
            </a:r>
            <a:r>
              <a:rPr lang="en-US" sz="2000" dirty="0">
                <a:solidFill>
                  <a:srgbClr val="FF0000"/>
                </a:solidFill>
                <a:latin typeface="Cambria"/>
                <a:cs typeface="Cambria"/>
              </a:rPr>
              <a:t> </a:t>
            </a:r>
            <a:r>
              <a:rPr lang="en-US" sz="2000" spc="85" dirty="0">
                <a:solidFill>
                  <a:srgbClr val="FF0000"/>
                </a:solidFill>
                <a:latin typeface="Cambria"/>
                <a:cs typeface="Cambria"/>
              </a:rPr>
              <a:t>flowing</a:t>
            </a:r>
            <a:r>
              <a:rPr lang="en-US" sz="2000" spc="90" dirty="0">
                <a:solidFill>
                  <a:srgbClr val="FF0000"/>
                </a:solidFill>
                <a:latin typeface="Cambria"/>
                <a:cs typeface="Cambria"/>
              </a:rPr>
              <a:t> </a:t>
            </a:r>
            <a:r>
              <a:rPr lang="en-US" sz="2000" spc="55" dirty="0">
                <a:solidFill>
                  <a:srgbClr val="FF0000"/>
                </a:solidFill>
                <a:latin typeface="Cambria"/>
                <a:cs typeface="Cambria"/>
              </a:rPr>
              <a:t>through</a:t>
            </a:r>
            <a:r>
              <a:rPr lang="en-US" sz="2000" spc="60" dirty="0">
                <a:solidFill>
                  <a:srgbClr val="FF0000"/>
                </a:solidFill>
                <a:latin typeface="Cambria"/>
                <a:cs typeface="Cambria"/>
              </a:rPr>
              <a:t> </a:t>
            </a:r>
            <a:r>
              <a:rPr lang="en-US" sz="2000" spc="5" dirty="0">
                <a:solidFill>
                  <a:srgbClr val="FF0000"/>
                </a:solidFill>
                <a:latin typeface="Cambria"/>
                <a:cs typeface="Cambria"/>
              </a:rPr>
              <a:t>the</a:t>
            </a:r>
            <a:r>
              <a:rPr lang="en-US" sz="2000" spc="10" dirty="0">
                <a:solidFill>
                  <a:srgbClr val="FF0000"/>
                </a:solidFill>
                <a:latin typeface="Cambria"/>
                <a:cs typeface="Cambria"/>
              </a:rPr>
              <a:t> </a:t>
            </a:r>
            <a:r>
              <a:rPr lang="en-US" sz="2000" spc="25" dirty="0">
                <a:solidFill>
                  <a:srgbClr val="FF0000"/>
                </a:solidFill>
                <a:latin typeface="Cambria"/>
                <a:cs typeface="Cambria"/>
              </a:rPr>
              <a:t>relay</a:t>
            </a:r>
            <a:r>
              <a:rPr lang="en-US" sz="2000" spc="30" dirty="0">
                <a:solidFill>
                  <a:srgbClr val="FF0000"/>
                </a:solidFill>
                <a:latin typeface="Cambria"/>
                <a:cs typeface="Cambria"/>
              </a:rPr>
              <a:t> </a:t>
            </a:r>
            <a:r>
              <a:rPr lang="en-US" sz="2000" spc="105" dirty="0">
                <a:solidFill>
                  <a:srgbClr val="FF0000"/>
                </a:solidFill>
                <a:latin typeface="Cambria"/>
                <a:cs typeface="Cambria"/>
              </a:rPr>
              <a:t>may </a:t>
            </a:r>
            <a:r>
              <a:rPr lang="en-US" sz="2000" spc="110" dirty="0">
                <a:solidFill>
                  <a:srgbClr val="FF0000"/>
                </a:solidFill>
                <a:latin typeface="Cambria"/>
                <a:cs typeface="Cambria"/>
              </a:rPr>
              <a:t> </a:t>
            </a:r>
            <a:r>
              <a:rPr lang="en-US" sz="2000" spc="25" dirty="0">
                <a:solidFill>
                  <a:srgbClr val="FF0000"/>
                </a:solidFill>
                <a:latin typeface="Cambria"/>
                <a:cs typeface="Cambria"/>
              </a:rPr>
              <a:t>cause</a:t>
            </a:r>
            <a:r>
              <a:rPr lang="en-US" sz="2000" spc="60" dirty="0">
                <a:solidFill>
                  <a:srgbClr val="FF0000"/>
                </a:solidFill>
                <a:latin typeface="Cambria"/>
                <a:cs typeface="Cambria"/>
              </a:rPr>
              <a:t> </a:t>
            </a:r>
            <a:r>
              <a:rPr lang="en-US" sz="2000" dirty="0">
                <a:solidFill>
                  <a:srgbClr val="FF0000"/>
                </a:solidFill>
                <a:latin typeface="Cambria"/>
                <a:cs typeface="Cambria"/>
              </a:rPr>
              <a:t>it</a:t>
            </a:r>
            <a:r>
              <a:rPr lang="en-US" sz="2000" spc="75" dirty="0">
                <a:solidFill>
                  <a:srgbClr val="FF0000"/>
                </a:solidFill>
                <a:latin typeface="Cambria"/>
                <a:cs typeface="Cambria"/>
              </a:rPr>
              <a:t> </a:t>
            </a:r>
            <a:r>
              <a:rPr lang="en-US" sz="2000" spc="-5" dirty="0">
                <a:solidFill>
                  <a:srgbClr val="FF0000"/>
                </a:solidFill>
                <a:latin typeface="Cambria"/>
                <a:cs typeface="Cambria"/>
              </a:rPr>
              <a:t>to</a:t>
            </a:r>
            <a:r>
              <a:rPr lang="en-US" sz="2000" spc="85" dirty="0">
                <a:solidFill>
                  <a:srgbClr val="FF0000"/>
                </a:solidFill>
                <a:latin typeface="Cambria"/>
                <a:cs typeface="Cambria"/>
              </a:rPr>
              <a:t> </a:t>
            </a:r>
            <a:r>
              <a:rPr lang="en-US" sz="2000" spc="5" dirty="0">
                <a:solidFill>
                  <a:srgbClr val="FF0000"/>
                </a:solidFill>
                <a:latin typeface="Cambria"/>
                <a:cs typeface="Cambria"/>
              </a:rPr>
              <a:t>operate</a:t>
            </a:r>
            <a:r>
              <a:rPr lang="en-US" sz="2000" spc="70" dirty="0">
                <a:solidFill>
                  <a:srgbClr val="FF0000"/>
                </a:solidFill>
                <a:latin typeface="Cambria"/>
                <a:cs typeface="Cambria"/>
              </a:rPr>
              <a:t> </a:t>
            </a:r>
            <a:r>
              <a:rPr lang="en-US" sz="2000" spc="45" dirty="0">
                <a:solidFill>
                  <a:srgbClr val="FF0000"/>
                </a:solidFill>
                <a:latin typeface="Cambria"/>
                <a:cs typeface="Cambria"/>
              </a:rPr>
              <a:t>even</a:t>
            </a:r>
            <a:r>
              <a:rPr lang="en-US" sz="2000" spc="70" dirty="0">
                <a:solidFill>
                  <a:srgbClr val="FF0000"/>
                </a:solidFill>
                <a:latin typeface="Cambria"/>
                <a:cs typeface="Cambria"/>
              </a:rPr>
              <a:t> </a:t>
            </a:r>
            <a:r>
              <a:rPr lang="en-US" sz="2000" spc="55" dirty="0">
                <a:solidFill>
                  <a:srgbClr val="FF0000"/>
                </a:solidFill>
                <a:latin typeface="Cambria"/>
                <a:cs typeface="Cambria"/>
              </a:rPr>
              <a:t>under</a:t>
            </a:r>
            <a:r>
              <a:rPr lang="en-US" sz="2000" spc="70" dirty="0">
                <a:solidFill>
                  <a:srgbClr val="FF0000"/>
                </a:solidFill>
                <a:latin typeface="Cambria"/>
                <a:cs typeface="Cambria"/>
              </a:rPr>
              <a:t> </a:t>
            </a:r>
            <a:r>
              <a:rPr lang="en-US" sz="2000" spc="50" dirty="0">
                <a:solidFill>
                  <a:srgbClr val="FF0000"/>
                </a:solidFill>
                <a:latin typeface="Cambria"/>
                <a:cs typeface="Cambria"/>
              </a:rPr>
              <a:t>no</a:t>
            </a:r>
            <a:r>
              <a:rPr lang="en-US" sz="2000" spc="75" dirty="0">
                <a:solidFill>
                  <a:srgbClr val="FF0000"/>
                </a:solidFill>
                <a:latin typeface="Cambria"/>
                <a:cs typeface="Cambria"/>
              </a:rPr>
              <a:t> </a:t>
            </a:r>
            <a:r>
              <a:rPr lang="en-US" sz="2000" spc="55" dirty="0">
                <a:solidFill>
                  <a:srgbClr val="FF0000"/>
                </a:solidFill>
                <a:latin typeface="Cambria"/>
                <a:cs typeface="Cambria"/>
              </a:rPr>
              <a:t>fault</a:t>
            </a:r>
            <a:r>
              <a:rPr lang="en-US" sz="2000" spc="75" dirty="0">
                <a:solidFill>
                  <a:srgbClr val="FF0000"/>
                </a:solidFill>
                <a:latin typeface="Cambria"/>
                <a:cs typeface="Cambria"/>
              </a:rPr>
              <a:t> </a:t>
            </a:r>
            <a:r>
              <a:rPr lang="en-US" sz="2000" spc="40" dirty="0">
                <a:solidFill>
                  <a:srgbClr val="FF0000"/>
                </a:solidFill>
                <a:latin typeface="Cambria"/>
                <a:cs typeface="Cambria"/>
              </a:rPr>
              <a:t>conditions.</a:t>
            </a:r>
            <a:endParaRPr lang="en-US" sz="2000" dirty="0">
              <a:latin typeface="Cambria"/>
              <a:cs typeface="Cambria"/>
            </a:endParaRPr>
          </a:p>
          <a:p>
            <a:pPr>
              <a:lnSpc>
                <a:spcPct val="100000"/>
              </a:lnSpc>
              <a:spcBef>
                <a:spcPts val="25"/>
              </a:spcBef>
              <a:buFont typeface="Wingdings"/>
              <a:buChar char=""/>
            </a:pPr>
            <a:endParaRPr lang="en-US" sz="2000" dirty="0">
              <a:latin typeface="Cambria"/>
              <a:cs typeface="Cambria"/>
            </a:endParaRPr>
          </a:p>
          <a:p>
            <a:pPr marL="12700" marR="6985" algn="just">
              <a:lnSpc>
                <a:spcPct val="100000"/>
              </a:lnSpc>
              <a:buClr>
                <a:srgbClr val="000000"/>
              </a:buClr>
              <a:buFont typeface="Wingdings"/>
              <a:buChar char=""/>
              <a:tabLst>
                <a:tab pos="827405" algn="l"/>
              </a:tabLst>
            </a:pPr>
            <a:r>
              <a:rPr lang="en-US" sz="2000" spc="35" dirty="0">
                <a:solidFill>
                  <a:srgbClr val="00B050"/>
                </a:solidFill>
                <a:latin typeface="Cambria"/>
                <a:cs typeface="Cambria"/>
              </a:rPr>
              <a:t>Pilot </a:t>
            </a:r>
            <a:r>
              <a:rPr lang="en-US" sz="2000" spc="10" dirty="0">
                <a:solidFill>
                  <a:srgbClr val="00B050"/>
                </a:solidFill>
                <a:latin typeface="Cambria"/>
                <a:cs typeface="Cambria"/>
              </a:rPr>
              <a:t>cable </a:t>
            </a:r>
            <a:r>
              <a:rPr lang="en-US" sz="2000" spc="20" dirty="0">
                <a:solidFill>
                  <a:srgbClr val="00B050"/>
                </a:solidFill>
                <a:latin typeface="Cambria"/>
                <a:cs typeface="Cambria"/>
              </a:rPr>
              <a:t>capacitance </a:t>
            </a:r>
            <a:r>
              <a:rPr lang="en-US" sz="2000" spc="15" dirty="0">
                <a:solidFill>
                  <a:srgbClr val="00B050"/>
                </a:solidFill>
                <a:latin typeface="Cambria"/>
                <a:cs typeface="Cambria"/>
              </a:rPr>
              <a:t>causes </a:t>
            </a:r>
            <a:r>
              <a:rPr lang="en-US" sz="2000" spc="-10" dirty="0">
                <a:solidFill>
                  <a:srgbClr val="00B050"/>
                </a:solidFill>
                <a:latin typeface="Cambria"/>
                <a:cs typeface="Cambria"/>
              </a:rPr>
              <a:t>incorrect </a:t>
            </a:r>
            <a:r>
              <a:rPr lang="en-US" sz="2000" spc="20" dirty="0">
                <a:solidFill>
                  <a:srgbClr val="00B050"/>
                </a:solidFill>
                <a:latin typeface="Cambria"/>
                <a:cs typeface="Cambria"/>
              </a:rPr>
              <a:t>operation </a:t>
            </a:r>
            <a:r>
              <a:rPr lang="en-US" sz="2000" spc="25" dirty="0">
                <a:solidFill>
                  <a:srgbClr val="00B050"/>
                </a:solidFill>
                <a:latin typeface="Cambria"/>
                <a:cs typeface="Cambria"/>
              </a:rPr>
              <a:t> </a:t>
            </a:r>
            <a:r>
              <a:rPr lang="en-US" sz="2000" spc="55" dirty="0">
                <a:solidFill>
                  <a:srgbClr val="00B050"/>
                </a:solidFill>
                <a:latin typeface="Cambria"/>
                <a:cs typeface="Cambria"/>
              </a:rPr>
              <a:t>of</a:t>
            </a:r>
            <a:r>
              <a:rPr lang="en-US" sz="2000" spc="80" dirty="0">
                <a:solidFill>
                  <a:srgbClr val="00B050"/>
                </a:solidFill>
                <a:latin typeface="Cambria"/>
                <a:cs typeface="Cambria"/>
              </a:rPr>
              <a:t> </a:t>
            </a:r>
            <a:r>
              <a:rPr lang="en-US" sz="2000" spc="5" dirty="0">
                <a:solidFill>
                  <a:srgbClr val="00B050"/>
                </a:solidFill>
                <a:latin typeface="Cambria"/>
                <a:cs typeface="Cambria"/>
              </a:rPr>
              <a:t>the</a:t>
            </a:r>
            <a:r>
              <a:rPr lang="en-US" sz="2000" spc="70" dirty="0">
                <a:solidFill>
                  <a:srgbClr val="00B050"/>
                </a:solidFill>
                <a:latin typeface="Cambria"/>
                <a:cs typeface="Cambria"/>
              </a:rPr>
              <a:t> </a:t>
            </a:r>
            <a:r>
              <a:rPr lang="en-US" sz="2000" spc="30" dirty="0">
                <a:solidFill>
                  <a:srgbClr val="00B050"/>
                </a:solidFill>
                <a:latin typeface="Cambria"/>
                <a:cs typeface="Cambria"/>
              </a:rPr>
              <a:t>relay</a:t>
            </a:r>
            <a:r>
              <a:rPr lang="en-US" sz="2000" spc="70" dirty="0">
                <a:solidFill>
                  <a:srgbClr val="00B050"/>
                </a:solidFill>
                <a:latin typeface="Cambria"/>
                <a:cs typeface="Cambria"/>
              </a:rPr>
              <a:t> when</a:t>
            </a:r>
            <a:r>
              <a:rPr lang="en-US" sz="2000" spc="60" dirty="0">
                <a:solidFill>
                  <a:srgbClr val="00B050"/>
                </a:solidFill>
                <a:latin typeface="Cambria"/>
                <a:cs typeface="Cambria"/>
              </a:rPr>
              <a:t> </a:t>
            </a:r>
            <a:r>
              <a:rPr lang="en-US" sz="2000" spc="30" dirty="0">
                <a:solidFill>
                  <a:srgbClr val="00B050"/>
                </a:solidFill>
                <a:latin typeface="Cambria"/>
                <a:cs typeface="Cambria"/>
              </a:rPr>
              <a:t>a</a:t>
            </a:r>
            <a:r>
              <a:rPr lang="en-US" sz="2000" spc="85" dirty="0">
                <a:solidFill>
                  <a:srgbClr val="00B050"/>
                </a:solidFill>
                <a:latin typeface="Cambria"/>
                <a:cs typeface="Cambria"/>
              </a:rPr>
              <a:t> </a:t>
            </a:r>
            <a:r>
              <a:rPr lang="en-US" sz="2000" spc="35" dirty="0">
                <a:solidFill>
                  <a:srgbClr val="00B050"/>
                </a:solidFill>
                <a:latin typeface="Cambria"/>
                <a:cs typeface="Cambria"/>
              </a:rPr>
              <a:t>large</a:t>
            </a:r>
            <a:r>
              <a:rPr lang="en-US" sz="2000" spc="70" dirty="0">
                <a:solidFill>
                  <a:srgbClr val="00B050"/>
                </a:solidFill>
                <a:latin typeface="Cambria"/>
                <a:cs typeface="Cambria"/>
              </a:rPr>
              <a:t> </a:t>
            </a:r>
            <a:r>
              <a:rPr lang="en-US" sz="2000" spc="5" dirty="0">
                <a:solidFill>
                  <a:srgbClr val="00B050"/>
                </a:solidFill>
                <a:latin typeface="Cambria"/>
                <a:cs typeface="Cambria"/>
              </a:rPr>
              <a:t>current</a:t>
            </a:r>
            <a:r>
              <a:rPr lang="en-US" sz="2000" spc="65" dirty="0">
                <a:solidFill>
                  <a:srgbClr val="00B050"/>
                </a:solidFill>
                <a:latin typeface="Cambria"/>
                <a:cs typeface="Cambria"/>
              </a:rPr>
              <a:t> </a:t>
            </a:r>
            <a:r>
              <a:rPr lang="en-US" sz="2000" spc="60" dirty="0">
                <a:solidFill>
                  <a:srgbClr val="00B050"/>
                </a:solidFill>
                <a:latin typeface="Cambria"/>
                <a:cs typeface="Cambria"/>
              </a:rPr>
              <a:t>flows</a:t>
            </a:r>
            <a:endParaRPr lang="en-US" sz="2000" dirty="0">
              <a:latin typeface="Cambria"/>
              <a:cs typeface="Cambria"/>
            </a:endParaRPr>
          </a:p>
          <a:p>
            <a:pPr>
              <a:lnSpc>
                <a:spcPct val="100000"/>
              </a:lnSpc>
              <a:spcBef>
                <a:spcPts val="20"/>
              </a:spcBef>
              <a:buFont typeface="Wingdings"/>
              <a:buChar char=""/>
            </a:pPr>
            <a:endParaRPr lang="en-US" sz="2400" dirty="0">
              <a:latin typeface="Cambria"/>
              <a:cs typeface="Cambria"/>
            </a:endParaRPr>
          </a:p>
          <a:p>
            <a:pPr marL="12700" marR="5715" algn="just">
              <a:lnSpc>
                <a:spcPct val="100000"/>
              </a:lnSpc>
              <a:buClr>
                <a:srgbClr val="000000"/>
              </a:buClr>
              <a:buFont typeface="Wingdings"/>
              <a:buChar char=""/>
              <a:tabLst>
                <a:tab pos="826769" algn="l"/>
              </a:tabLst>
            </a:pPr>
            <a:r>
              <a:rPr lang="en-US" sz="2000" spc="60" dirty="0">
                <a:solidFill>
                  <a:srgbClr val="0070C0"/>
                </a:solidFill>
                <a:latin typeface="Cambria"/>
                <a:cs typeface="Cambria"/>
              </a:rPr>
              <a:t>Accurate</a:t>
            </a:r>
            <a:r>
              <a:rPr lang="en-US" sz="2000" spc="65" dirty="0">
                <a:solidFill>
                  <a:srgbClr val="0070C0"/>
                </a:solidFill>
                <a:latin typeface="Cambria"/>
                <a:cs typeface="Cambria"/>
              </a:rPr>
              <a:t> </a:t>
            </a:r>
            <a:r>
              <a:rPr lang="en-US" sz="2000" spc="60" dirty="0">
                <a:solidFill>
                  <a:srgbClr val="0070C0"/>
                </a:solidFill>
                <a:latin typeface="Cambria"/>
                <a:cs typeface="Cambria"/>
              </a:rPr>
              <a:t>matching</a:t>
            </a:r>
            <a:r>
              <a:rPr lang="en-US" sz="2000" spc="65" dirty="0">
                <a:solidFill>
                  <a:srgbClr val="0070C0"/>
                </a:solidFill>
                <a:latin typeface="Cambria"/>
                <a:cs typeface="Cambria"/>
              </a:rPr>
              <a:t> </a:t>
            </a:r>
            <a:r>
              <a:rPr lang="en-US" sz="2000" spc="55" dirty="0">
                <a:solidFill>
                  <a:srgbClr val="0070C0"/>
                </a:solidFill>
                <a:latin typeface="Cambria"/>
                <a:cs typeface="Cambria"/>
              </a:rPr>
              <a:t>of</a:t>
            </a:r>
            <a:r>
              <a:rPr lang="en-US" sz="2000" spc="60" dirty="0">
                <a:solidFill>
                  <a:srgbClr val="0070C0"/>
                </a:solidFill>
                <a:latin typeface="Cambria"/>
                <a:cs typeface="Cambria"/>
              </a:rPr>
              <a:t> </a:t>
            </a:r>
            <a:r>
              <a:rPr lang="en-US" sz="2000" dirty="0">
                <a:solidFill>
                  <a:srgbClr val="0070C0"/>
                </a:solidFill>
                <a:latin typeface="Cambria"/>
                <a:cs typeface="Cambria"/>
              </a:rPr>
              <a:t>current</a:t>
            </a:r>
            <a:r>
              <a:rPr lang="en-US" sz="2000" spc="620" dirty="0">
                <a:solidFill>
                  <a:srgbClr val="0070C0"/>
                </a:solidFill>
                <a:latin typeface="Cambria"/>
                <a:cs typeface="Cambria"/>
              </a:rPr>
              <a:t> </a:t>
            </a:r>
            <a:r>
              <a:rPr lang="en-US" sz="2000" spc="5" dirty="0">
                <a:solidFill>
                  <a:srgbClr val="0070C0"/>
                </a:solidFill>
                <a:latin typeface="Cambria"/>
                <a:cs typeface="Cambria"/>
              </a:rPr>
              <a:t>transformers </a:t>
            </a:r>
            <a:r>
              <a:rPr lang="en-US" sz="2000" spc="-605" dirty="0">
                <a:solidFill>
                  <a:srgbClr val="0070C0"/>
                </a:solidFill>
                <a:latin typeface="Cambria"/>
                <a:cs typeface="Cambria"/>
              </a:rPr>
              <a:t> </a:t>
            </a:r>
            <a:r>
              <a:rPr lang="en-US" sz="2000" spc="25" dirty="0">
                <a:solidFill>
                  <a:srgbClr val="0070C0"/>
                </a:solidFill>
                <a:latin typeface="Cambria"/>
                <a:cs typeface="Cambria"/>
              </a:rPr>
              <a:t>cannot</a:t>
            </a:r>
            <a:r>
              <a:rPr lang="en-US" sz="2000" spc="50" dirty="0">
                <a:solidFill>
                  <a:srgbClr val="0070C0"/>
                </a:solidFill>
                <a:latin typeface="Cambria"/>
                <a:cs typeface="Cambria"/>
              </a:rPr>
              <a:t> </a:t>
            </a:r>
            <a:r>
              <a:rPr lang="en-US" sz="2000" spc="-10" dirty="0">
                <a:solidFill>
                  <a:srgbClr val="0070C0"/>
                </a:solidFill>
                <a:latin typeface="Cambria"/>
                <a:cs typeface="Cambria"/>
              </a:rPr>
              <a:t>be</a:t>
            </a:r>
            <a:r>
              <a:rPr lang="en-US" sz="2000" spc="80" dirty="0">
                <a:solidFill>
                  <a:srgbClr val="0070C0"/>
                </a:solidFill>
                <a:latin typeface="Cambria"/>
                <a:cs typeface="Cambria"/>
              </a:rPr>
              <a:t> </a:t>
            </a:r>
            <a:r>
              <a:rPr lang="en-US" sz="2000" spc="55" dirty="0">
                <a:solidFill>
                  <a:srgbClr val="0070C0"/>
                </a:solidFill>
                <a:latin typeface="Cambria"/>
                <a:cs typeface="Cambria"/>
              </a:rPr>
              <a:t>achieved</a:t>
            </a:r>
            <a:r>
              <a:rPr lang="en-US" sz="2000" spc="60" dirty="0">
                <a:solidFill>
                  <a:srgbClr val="0070C0"/>
                </a:solidFill>
                <a:latin typeface="Cambria"/>
                <a:cs typeface="Cambria"/>
              </a:rPr>
              <a:t> </a:t>
            </a:r>
            <a:r>
              <a:rPr lang="en-US" sz="2000" spc="85" dirty="0">
                <a:solidFill>
                  <a:srgbClr val="0070C0"/>
                </a:solidFill>
                <a:latin typeface="Cambria"/>
                <a:cs typeface="Cambria"/>
              </a:rPr>
              <a:t>due </a:t>
            </a:r>
            <a:r>
              <a:rPr lang="en-US" sz="2000" spc="-5" dirty="0">
                <a:solidFill>
                  <a:srgbClr val="0070C0"/>
                </a:solidFill>
                <a:latin typeface="Cambria"/>
                <a:cs typeface="Cambria"/>
              </a:rPr>
              <a:t>to</a:t>
            </a:r>
            <a:r>
              <a:rPr lang="en-US" sz="2000" spc="85" dirty="0">
                <a:solidFill>
                  <a:srgbClr val="0070C0"/>
                </a:solidFill>
                <a:latin typeface="Cambria"/>
                <a:cs typeface="Cambria"/>
              </a:rPr>
              <a:t> </a:t>
            </a:r>
            <a:r>
              <a:rPr lang="en-US" sz="2000" spc="40" dirty="0">
                <a:solidFill>
                  <a:srgbClr val="0070C0"/>
                </a:solidFill>
                <a:latin typeface="Cambria"/>
                <a:cs typeface="Cambria"/>
              </a:rPr>
              <a:t>pilot</a:t>
            </a:r>
            <a:r>
              <a:rPr lang="en-US" sz="2000" spc="75" dirty="0">
                <a:solidFill>
                  <a:srgbClr val="0070C0"/>
                </a:solidFill>
                <a:latin typeface="Cambria"/>
                <a:cs typeface="Cambria"/>
              </a:rPr>
              <a:t> </a:t>
            </a:r>
            <a:r>
              <a:rPr lang="en-US" sz="2000" spc="15" dirty="0">
                <a:solidFill>
                  <a:srgbClr val="0070C0"/>
                </a:solidFill>
                <a:latin typeface="Cambria"/>
                <a:cs typeface="Cambria"/>
              </a:rPr>
              <a:t>circuit</a:t>
            </a:r>
            <a:r>
              <a:rPr lang="en-US" sz="2000" spc="75" dirty="0">
                <a:solidFill>
                  <a:srgbClr val="0070C0"/>
                </a:solidFill>
                <a:latin typeface="Cambria"/>
                <a:cs typeface="Cambria"/>
              </a:rPr>
              <a:t> </a:t>
            </a:r>
            <a:r>
              <a:rPr lang="en-US" sz="2000" spc="50" dirty="0">
                <a:solidFill>
                  <a:srgbClr val="0070C0"/>
                </a:solidFill>
                <a:latin typeface="Cambria"/>
                <a:cs typeface="Cambria"/>
              </a:rPr>
              <a:t>impedance</a:t>
            </a:r>
            <a:endParaRPr lang="en-US" sz="2000" dirty="0">
              <a:latin typeface="Cambria"/>
              <a:cs typeface="Cambria"/>
            </a:endParaRPr>
          </a:p>
          <a:p>
            <a:endParaRPr lang="en-IN" dirty="0"/>
          </a:p>
        </p:txBody>
      </p:sp>
      <p:sp>
        <p:nvSpPr>
          <p:cNvPr id="9" name="TextBox 8">
            <a:extLst>
              <a:ext uri="{FF2B5EF4-FFF2-40B4-BE49-F238E27FC236}">
                <a16:creationId xmlns:a16="http://schemas.microsoft.com/office/drawing/2014/main" id="{E6EBF020-F215-4DD2-9233-CC03D92DD69F}"/>
              </a:ext>
            </a:extLst>
          </p:cNvPr>
          <p:cNvSpPr txBox="1"/>
          <p:nvPr/>
        </p:nvSpPr>
        <p:spPr>
          <a:xfrm>
            <a:off x="1301467" y="1013438"/>
            <a:ext cx="6094520" cy="646331"/>
          </a:xfrm>
          <a:prstGeom prst="rect">
            <a:avLst/>
          </a:prstGeom>
          <a:noFill/>
        </p:spPr>
        <p:txBody>
          <a:bodyPr wrap="square">
            <a:spAutoFit/>
          </a:bodyPr>
          <a:lstStyle/>
          <a:p>
            <a:r>
              <a:rPr lang="en-US" sz="3600" spc="-140" dirty="0">
                <a:solidFill>
                  <a:srgbClr val="FF0000"/>
                </a:solidFill>
                <a:cs typeface="Times New Roman"/>
              </a:rPr>
              <a:t>D</a:t>
            </a:r>
            <a:r>
              <a:rPr lang="en-IN" sz="3600" spc="-140" dirty="0" err="1">
                <a:solidFill>
                  <a:srgbClr val="FF0000"/>
                </a:solidFill>
                <a:cs typeface="Times New Roman"/>
              </a:rPr>
              <a:t>ifferential</a:t>
            </a:r>
            <a:r>
              <a:rPr lang="en-IN" sz="3600" spc="-140" dirty="0">
                <a:solidFill>
                  <a:srgbClr val="FF0000"/>
                </a:solidFill>
                <a:cs typeface="Times New Roman"/>
              </a:rPr>
              <a:t> Relays</a:t>
            </a:r>
            <a:endParaRPr lang="en-IN" sz="3200" b="1" dirty="0"/>
          </a:p>
        </p:txBody>
      </p:sp>
      <p:pic>
        <p:nvPicPr>
          <p:cNvPr id="5" name="Picture 4">
            <a:extLst>
              <a:ext uri="{FF2B5EF4-FFF2-40B4-BE49-F238E27FC236}">
                <a16:creationId xmlns:a16="http://schemas.microsoft.com/office/drawing/2014/main" id="{C7BF2940-7E53-47D4-8B63-4A8658A910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19795049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A9F79F9-620A-454C-B44A-099229A02D1C}" type="slidenum">
              <a:rPr lang="en-IN" smtClean="0"/>
              <a:pPr/>
              <a:t>64</a:t>
            </a:fld>
            <a:endParaRPr lang="en-IN"/>
          </a:p>
        </p:txBody>
      </p:sp>
      <p:sp>
        <p:nvSpPr>
          <p:cNvPr id="2" name="Content Placeholder 1">
            <a:extLst>
              <a:ext uri="{FF2B5EF4-FFF2-40B4-BE49-F238E27FC236}">
                <a16:creationId xmlns:a16="http://schemas.microsoft.com/office/drawing/2014/main" id="{56284B20-D425-45FC-AAFA-C2BE0129D99B}"/>
              </a:ext>
            </a:extLst>
          </p:cNvPr>
          <p:cNvSpPr>
            <a:spLocks noGrp="1"/>
          </p:cNvSpPr>
          <p:nvPr>
            <p:ph sz="half" idx="2"/>
          </p:nvPr>
        </p:nvSpPr>
        <p:spPr>
          <a:xfrm>
            <a:off x="1008503" y="1943142"/>
            <a:ext cx="9662455" cy="4004897"/>
          </a:xfrm>
        </p:spPr>
        <p:txBody>
          <a:bodyPr>
            <a:normAutofit fontScale="85000" lnSpcReduction="20000"/>
          </a:bodyPr>
          <a:lstStyle/>
          <a:p>
            <a:pPr marL="12700" marR="104139">
              <a:lnSpc>
                <a:spcPct val="100000"/>
              </a:lnSpc>
              <a:spcBef>
                <a:spcPts val="95"/>
              </a:spcBef>
              <a:buSzPct val="96428"/>
              <a:buFont typeface="Wingdings"/>
              <a:buChar char=""/>
              <a:tabLst>
                <a:tab pos="330200" algn="l"/>
              </a:tabLst>
            </a:pPr>
            <a:r>
              <a:rPr lang="en-US" sz="2000" spc="-5" dirty="0">
                <a:latin typeface="Arial MT"/>
                <a:cs typeface="Arial MT"/>
              </a:rPr>
              <a:t>In</a:t>
            </a:r>
            <a:r>
              <a:rPr lang="en-US" sz="2000" spc="-20" dirty="0">
                <a:latin typeface="Arial MT"/>
                <a:cs typeface="Arial MT"/>
              </a:rPr>
              <a:t> </a:t>
            </a:r>
            <a:r>
              <a:rPr lang="en-US" sz="2000" spc="-5" dirty="0">
                <a:latin typeface="Arial MT"/>
                <a:cs typeface="Arial MT"/>
              </a:rPr>
              <a:t>this </a:t>
            </a:r>
            <a:r>
              <a:rPr lang="en-US" sz="2000" dirty="0">
                <a:latin typeface="Arial MT"/>
                <a:cs typeface="Arial MT"/>
              </a:rPr>
              <a:t>scheme</a:t>
            </a:r>
            <a:r>
              <a:rPr lang="en-US" sz="2000" spc="15" dirty="0">
                <a:latin typeface="Arial MT"/>
                <a:cs typeface="Arial MT"/>
              </a:rPr>
              <a:t> </a:t>
            </a:r>
            <a:r>
              <a:rPr lang="en-US" sz="2000" dirty="0">
                <a:latin typeface="Arial MT"/>
                <a:cs typeface="Arial MT"/>
              </a:rPr>
              <a:t>of</a:t>
            </a:r>
            <a:r>
              <a:rPr lang="en-US" sz="2000" spc="-10" dirty="0">
                <a:latin typeface="Arial MT"/>
                <a:cs typeface="Arial MT"/>
              </a:rPr>
              <a:t> </a:t>
            </a:r>
            <a:r>
              <a:rPr lang="en-US" sz="2000" dirty="0">
                <a:latin typeface="Arial MT"/>
                <a:cs typeface="Arial MT"/>
              </a:rPr>
              <a:t>protection,</a:t>
            </a:r>
            <a:r>
              <a:rPr lang="en-US" sz="2000" spc="-10" dirty="0">
                <a:latin typeface="Arial MT"/>
                <a:cs typeface="Arial MT"/>
              </a:rPr>
              <a:t> </a:t>
            </a:r>
            <a:r>
              <a:rPr lang="en-US" sz="2000" spc="-5" dirty="0">
                <a:solidFill>
                  <a:srgbClr val="C00000"/>
                </a:solidFill>
                <a:latin typeface="Arial MT"/>
                <a:cs typeface="Arial MT"/>
              </a:rPr>
              <a:t>two</a:t>
            </a:r>
            <a:r>
              <a:rPr lang="en-US" sz="2000" spc="15" dirty="0">
                <a:solidFill>
                  <a:srgbClr val="C00000"/>
                </a:solidFill>
                <a:latin typeface="Arial MT"/>
                <a:cs typeface="Arial MT"/>
              </a:rPr>
              <a:t> </a:t>
            </a:r>
            <a:r>
              <a:rPr lang="en-US" sz="2000" spc="-5" dirty="0">
                <a:solidFill>
                  <a:srgbClr val="C00000"/>
                </a:solidFill>
                <a:latin typeface="Arial MT"/>
                <a:cs typeface="Arial MT"/>
              </a:rPr>
              <a:t>similar</a:t>
            </a:r>
            <a:r>
              <a:rPr lang="en-US" sz="2000" spc="5" dirty="0">
                <a:solidFill>
                  <a:srgbClr val="C00000"/>
                </a:solidFill>
                <a:latin typeface="Arial MT"/>
                <a:cs typeface="Arial MT"/>
              </a:rPr>
              <a:t> </a:t>
            </a:r>
            <a:r>
              <a:rPr lang="en-US" sz="2000" dirty="0">
                <a:solidFill>
                  <a:srgbClr val="C00000"/>
                </a:solidFill>
                <a:latin typeface="Arial MT"/>
                <a:cs typeface="Arial MT"/>
              </a:rPr>
              <a:t>current </a:t>
            </a:r>
            <a:r>
              <a:rPr lang="en-US" sz="2000" spc="5" dirty="0">
                <a:solidFill>
                  <a:srgbClr val="C00000"/>
                </a:solidFill>
                <a:latin typeface="Arial MT"/>
                <a:cs typeface="Arial MT"/>
              </a:rPr>
              <a:t> </a:t>
            </a:r>
            <a:r>
              <a:rPr lang="en-US" sz="2000" dirty="0">
                <a:solidFill>
                  <a:srgbClr val="C00000"/>
                </a:solidFill>
                <a:latin typeface="Arial MT"/>
                <a:cs typeface="Arial MT"/>
              </a:rPr>
              <a:t>transformers are connected at either end of the </a:t>
            </a:r>
            <a:r>
              <a:rPr lang="en-US" sz="2000" spc="5" dirty="0">
                <a:solidFill>
                  <a:srgbClr val="C00000"/>
                </a:solidFill>
                <a:latin typeface="Arial MT"/>
                <a:cs typeface="Arial MT"/>
              </a:rPr>
              <a:t> </a:t>
            </a:r>
            <a:r>
              <a:rPr lang="en-US" sz="2000" dirty="0">
                <a:solidFill>
                  <a:srgbClr val="C00000"/>
                </a:solidFill>
                <a:latin typeface="Arial MT"/>
                <a:cs typeface="Arial MT"/>
              </a:rPr>
              <a:t>element </a:t>
            </a:r>
            <a:r>
              <a:rPr lang="en-US" sz="2000" spc="-5" dirty="0">
                <a:solidFill>
                  <a:srgbClr val="C00000"/>
                </a:solidFill>
                <a:latin typeface="Arial MT"/>
                <a:cs typeface="Arial MT"/>
              </a:rPr>
              <a:t>to be </a:t>
            </a:r>
            <a:r>
              <a:rPr lang="en-US" sz="2000" dirty="0">
                <a:solidFill>
                  <a:srgbClr val="C00000"/>
                </a:solidFill>
                <a:latin typeface="Arial MT"/>
                <a:cs typeface="Arial MT"/>
              </a:rPr>
              <a:t>protected </a:t>
            </a:r>
            <a:r>
              <a:rPr lang="en-US" sz="2000" dirty="0">
                <a:latin typeface="Arial MT"/>
                <a:cs typeface="Arial MT"/>
              </a:rPr>
              <a:t>(e.g. </a:t>
            </a:r>
            <a:r>
              <a:rPr lang="en-US" sz="2000" spc="-5" dirty="0">
                <a:latin typeface="Arial MT"/>
                <a:cs typeface="Arial MT"/>
              </a:rPr>
              <a:t>an </a:t>
            </a:r>
            <a:r>
              <a:rPr lang="en-US" sz="2000" dirty="0">
                <a:latin typeface="Arial MT"/>
                <a:cs typeface="Arial MT"/>
              </a:rPr>
              <a:t>alternator winding) </a:t>
            </a:r>
            <a:r>
              <a:rPr lang="en-US" sz="2000" spc="-765" dirty="0">
                <a:latin typeface="Arial MT"/>
                <a:cs typeface="Arial MT"/>
              </a:rPr>
              <a:t> </a:t>
            </a:r>
            <a:r>
              <a:rPr lang="en-US" sz="2000" dirty="0">
                <a:solidFill>
                  <a:srgbClr val="00B050"/>
                </a:solidFill>
                <a:latin typeface="Arial MT"/>
                <a:cs typeface="Arial MT"/>
              </a:rPr>
              <a:t>by</a:t>
            </a:r>
            <a:r>
              <a:rPr lang="en-US" sz="2000" spc="-25" dirty="0">
                <a:solidFill>
                  <a:srgbClr val="00B050"/>
                </a:solidFill>
                <a:latin typeface="Arial MT"/>
                <a:cs typeface="Arial MT"/>
              </a:rPr>
              <a:t> </a:t>
            </a:r>
            <a:r>
              <a:rPr lang="en-US" sz="2000" dirty="0">
                <a:solidFill>
                  <a:srgbClr val="00B050"/>
                </a:solidFill>
                <a:latin typeface="Arial MT"/>
                <a:cs typeface="Arial MT"/>
              </a:rPr>
              <a:t>means</a:t>
            </a:r>
            <a:r>
              <a:rPr lang="en-US" sz="2000" spc="15" dirty="0">
                <a:solidFill>
                  <a:srgbClr val="00B050"/>
                </a:solidFill>
                <a:latin typeface="Arial MT"/>
                <a:cs typeface="Arial MT"/>
              </a:rPr>
              <a:t> </a:t>
            </a:r>
            <a:r>
              <a:rPr lang="en-US" sz="2000" dirty="0">
                <a:solidFill>
                  <a:srgbClr val="00B050"/>
                </a:solidFill>
                <a:latin typeface="Arial MT"/>
                <a:cs typeface="Arial MT"/>
              </a:rPr>
              <a:t>of</a:t>
            </a:r>
            <a:r>
              <a:rPr lang="en-US" sz="2000" spc="5" dirty="0">
                <a:solidFill>
                  <a:srgbClr val="00B050"/>
                </a:solidFill>
                <a:latin typeface="Arial MT"/>
                <a:cs typeface="Arial MT"/>
              </a:rPr>
              <a:t> </a:t>
            </a:r>
            <a:r>
              <a:rPr lang="en-US" sz="2000" dirty="0">
                <a:solidFill>
                  <a:srgbClr val="00B050"/>
                </a:solidFill>
                <a:latin typeface="Arial MT"/>
                <a:cs typeface="Arial MT"/>
              </a:rPr>
              <a:t>pilot</a:t>
            </a:r>
            <a:r>
              <a:rPr lang="en-US" sz="2000" spc="-15" dirty="0">
                <a:solidFill>
                  <a:srgbClr val="00B050"/>
                </a:solidFill>
                <a:latin typeface="Arial MT"/>
                <a:cs typeface="Arial MT"/>
              </a:rPr>
              <a:t> </a:t>
            </a:r>
            <a:r>
              <a:rPr lang="en-US" sz="2000" dirty="0">
                <a:solidFill>
                  <a:srgbClr val="00B050"/>
                </a:solidFill>
                <a:latin typeface="Arial MT"/>
                <a:cs typeface="Arial MT"/>
              </a:rPr>
              <a:t>of</a:t>
            </a:r>
            <a:r>
              <a:rPr lang="en-US" sz="2000" spc="5" dirty="0">
                <a:solidFill>
                  <a:srgbClr val="00B050"/>
                </a:solidFill>
                <a:latin typeface="Arial MT"/>
                <a:cs typeface="Arial MT"/>
              </a:rPr>
              <a:t> </a:t>
            </a:r>
            <a:r>
              <a:rPr lang="en-US" sz="2000" spc="-5" dirty="0">
                <a:solidFill>
                  <a:srgbClr val="00B050"/>
                </a:solidFill>
                <a:latin typeface="Arial MT"/>
                <a:cs typeface="Arial MT"/>
              </a:rPr>
              <a:t>wires</a:t>
            </a:r>
            <a:r>
              <a:rPr lang="en-US" sz="2000" spc="-5" dirty="0">
                <a:latin typeface="Arial MT"/>
                <a:cs typeface="Arial MT"/>
              </a:rPr>
              <a:t>.</a:t>
            </a:r>
            <a:endParaRPr lang="en-US" sz="2000" dirty="0">
              <a:latin typeface="Arial MT"/>
              <a:cs typeface="Arial MT"/>
            </a:endParaRPr>
          </a:p>
          <a:p>
            <a:pPr>
              <a:lnSpc>
                <a:spcPct val="100000"/>
              </a:lnSpc>
              <a:spcBef>
                <a:spcPts val="25"/>
              </a:spcBef>
              <a:buFont typeface="Wingdings"/>
              <a:buChar char=""/>
            </a:pPr>
            <a:endParaRPr lang="en-US" sz="2400" dirty="0">
              <a:latin typeface="Arial MT"/>
              <a:cs typeface="Arial MT"/>
            </a:endParaRPr>
          </a:p>
          <a:p>
            <a:pPr marL="12700" marR="5080">
              <a:lnSpc>
                <a:spcPct val="100000"/>
              </a:lnSpc>
              <a:buSzPct val="96428"/>
              <a:buFont typeface="Wingdings"/>
              <a:buChar char=""/>
              <a:tabLst>
                <a:tab pos="330200" algn="l"/>
              </a:tabLst>
            </a:pPr>
            <a:r>
              <a:rPr lang="en-US" sz="2000" spc="-5" dirty="0">
                <a:latin typeface="Arial MT"/>
                <a:cs typeface="Arial MT"/>
              </a:rPr>
              <a:t>The</a:t>
            </a:r>
            <a:r>
              <a:rPr lang="en-US" sz="2000" dirty="0">
                <a:latin typeface="Arial MT"/>
                <a:cs typeface="Arial MT"/>
              </a:rPr>
              <a:t> secondary</a:t>
            </a:r>
            <a:r>
              <a:rPr lang="en-US" sz="2000" spc="-5" dirty="0">
                <a:latin typeface="Arial MT"/>
                <a:cs typeface="Arial MT"/>
              </a:rPr>
              <a:t> </a:t>
            </a:r>
            <a:r>
              <a:rPr lang="en-US" sz="2000" dirty="0">
                <a:latin typeface="Arial MT"/>
                <a:cs typeface="Arial MT"/>
              </a:rPr>
              <a:t>of current</a:t>
            </a:r>
            <a:r>
              <a:rPr lang="en-US" sz="2000" spc="5" dirty="0">
                <a:latin typeface="Arial MT"/>
                <a:cs typeface="Arial MT"/>
              </a:rPr>
              <a:t> </a:t>
            </a:r>
            <a:r>
              <a:rPr lang="en-US" sz="2000" dirty="0">
                <a:latin typeface="Arial MT"/>
                <a:cs typeface="Arial MT"/>
              </a:rPr>
              <a:t>transformers</a:t>
            </a:r>
            <a:r>
              <a:rPr lang="en-US" sz="2000" spc="5" dirty="0">
                <a:latin typeface="Arial MT"/>
                <a:cs typeface="Arial MT"/>
              </a:rPr>
              <a:t> </a:t>
            </a:r>
            <a:r>
              <a:rPr lang="en-US" sz="2000" dirty="0">
                <a:latin typeface="Arial MT"/>
                <a:cs typeface="Arial MT"/>
              </a:rPr>
              <a:t>are </a:t>
            </a:r>
            <a:r>
              <a:rPr lang="en-US" sz="2000" spc="5" dirty="0">
                <a:latin typeface="Arial MT"/>
                <a:cs typeface="Arial MT"/>
              </a:rPr>
              <a:t> </a:t>
            </a:r>
            <a:r>
              <a:rPr lang="en-US" sz="2000" dirty="0">
                <a:latin typeface="Arial MT"/>
                <a:cs typeface="Arial MT"/>
              </a:rPr>
              <a:t>connected</a:t>
            </a:r>
            <a:r>
              <a:rPr lang="en-US" sz="2000" spc="-10" dirty="0">
                <a:latin typeface="Arial MT"/>
                <a:cs typeface="Arial MT"/>
              </a:rPr>
              <a:t> </a:t>
            </a:r>
            <a:r>
              <a:rPr lang="en-US" sz="2000" spc="-5" dirty="0">
                <a:latin typeface="Arial MT"/>
                <a:cs typeface="Arial MT"/>
              </a:rPr>
              <a:t>in</a:t>
            </a:r>
            <a:r>
              <a:rPr lang="en-US" sz="2000" spc="5" dirty="0">
                <a:latin typeface="Arial MT"/>
                <a:cs typeface="Arial MT"/>
              </a:rPr>
              <a:t> </a:t>
            </a:r>
            <a:r>
              <a:rPr lang="en-US" sz="2000" dirty="0">
                <a:latin typeface="Arial MT"/>
                <a:cs typeface="Arial MT"/>
              </a:rPr>
              <a:t>series</a:t>
            </a:r>
            <a:r>
              <a:rPr lang="en-US" sz="2000" spc="-10" dirty="0">
                <a:latin typeface="Arial MT"/>
                <a:cs typeface="Arial MT"/>
              </a:rPr>
              <a:t> </a:t>
            </a:r>
            <a:r>
              <a:rPr lang="en-US" sz="2000" spc="-5" dirty="0">
                <a:latin typeface="Arial MT"/>
                <a:cs typeface="Arial MT"/>
              </a:rPr>
              <a:t>with</a:t>
            </a:r>
            <a:r>
              <a:rPr lang="en-US" sz="2000" spc="5" dirty="0">
                <a:latin typeface="Arial MT"/>
                <a:cs typeface="Arial MT"/>
              </a:rPr>
              <a:t> </a:t>
            </a:r>
            <a:r>
              <a:rPr lang="en-US" sz="2000" spc="-5" dirty="0">
                <a:latin typeface="Arial MT"/>
                <a:cs typeface="Arial MT"/>
              </a:rPr>
              <a:t>a</a:t>
            </a:r>
            <a:r>
              <a:rPr lang="en-US" sz="2000" dirty="0">
                <a:latin typeface="Arial MT"/>
                <a:cs typeface="Arial MT"/>
              </a:rPr>
              <a:t> relay</a:t>
            </a:r>
            <a:r>
              <a:rPr lang="en-US" sz="2000" spc="5" dirty="0">
                <a:latin typeface="Arial MT"/>
                <a:cs typeface="Arial MT"/>
              </a:rPr>
              <a:t> </a:t>
            </a:r>
            <a:r>
              <a:rPr lang="en-US" sz="2000" spc="-5" dirty="0">
                <a:latin typeface="Arial MT"/>
                <a:cs typeface="Arial MT"/>
              </a:rPr>
              <a:t>in</a:t>
            </a:r>
            <a:r>
              <a:rPr lang="en-US" sz="2000" dirty="0">
                <a:latin typeface="Arial MT"/>
                <a:cs typeface="Arial MT"/>
              </a:rPr>
              <a:t> such</a:t>
            </a:r>
            <a:r>
              <a:rPr lang="en-US" sz="2000" spc="-5" dirty="0">
                <a:latin typeface="Arial MT"/>
                <a:cs typeface="Arial MT"/>
              </a:rPr>
              <a:t> a</a:t>
            </a:r>
            <a:r>
              <a:rPr lang="en-US" sz="2000" dirty="0">
                <a:latin typeface="Arial MT"/>
                <a:cs typeface="Arial MT"/>
              </a:rPr>
              <a:t> </a:t>
            </a:r>
            <a:r>
              <a:rPr lang="en-US" sz="2000" spc="-5" dirty="0">
                <a:latin typeface="Arial MT"/>
                <a:cs typeface="Arial MT"/>
              </a:rPr>
              <a:t>way</a:t>
            </a:r>
            <a:r>
              <a:rPr lang="en-US" sz="2000" spc="5" dirty="0">
                <a:latin typeface="Arial MT"/>
                <a:cs typeface="Arial MT"/>
              </a:rPr>
              <a:t> </a:t>
            </a:r>
            <a:r>
              <a:rPr lang="en-US" sz="2000" dirty="0">
                <a:latin typeface="Arial MT"/>
                <a:cs typeface="Arial MT"/>
              </a:rPr>
              <a:t>that </a:t>
            </a:r>
            <a:r>
              <a:rPr lang="en-US" sz="2000" spc="5" dirty="0">
                <a:latin typeface="Arial MT"/>
                <a:cs typeface="Arial MT"/>
              </a:rPr>
              <a:t> </a:t>
            </a:r>
            <a:r>
              <a:rPr lang="en-US" sz="2000" dirty="0">
                <a:solidFill>
                  <a:srgbClr val="C00000"/>
                </a:solidFill>
                <a:latin typeface="Arial MT"/>
                <a:cs typeface="Arial MT"/>
              </a:rPr>
              <a:t>under normal</a:t>
            </a:r>
            <a:r>
              <a:rPr lang="en-US" sz="2000" spc="10" dirty="0">
                <a:solidFill>
                  <a:srgbClr val="C00000"/>
                </a:solidFill>
                <a:latin typeface="Arial MT"/>
                <a:cs typeface="Arial MT"/>
              </a:rPr>
              <a:t> </a:t>
            </a:r>
            <a:r>
              <a:rPr lang="en-US" sz="2000" dirty="0">
                <a:solidFill>
                  <a:srgbClr val="C00000"/>
                </a:solidFill>
                <a:latin typeface="Arial MT"/>
                <a:cs typeface="Arial MT"/>
              </a:rPr>
              <a:t>conditions</a:t>
            </a:r>
            <a:r>
              <a:rPr lang="en-US" sz="2000" dirty="0">
                <a:latin typeface="Arial MT"/>
                <a:cs typeface="Arial MT"/>
              </a:rPr>
              <a:t>,</a:t>
            </a:r>
            <a:r>
              <a:rPr lang="en-US" sz="2000" spc="-10" dirty="0">
                <a:latin typeface="Arial MT"/>
                <a:cs typeface="Arial MT"/>
              </a:rPr>
              <a:t> </a:t>
            </a:r>
            <a:r>
              <a:rPr lang="en-US" sz="2000" dirty="0">
                <a:solidFill>
                  <a:srgbClr val="00B050"/>
                </a:solidFill>
                <a:latin typeface="Arial MT"/>
                <a:cs typeface="Arial MT"/>
              </a:rPr>
              <a:t>their induced</a:t>
            </a:r>
            <a:r>
              <a:rPr lang="en-US" sz="2000" spc="5" dirty="0">
                <a:solidFill>
                  <a:srgbClr val="00B050"/>
                </a:solidFill>
                <a:latin typeface="Arial MT"/>
                <a:cs typeface="Arial MT"/>
              </a:rPr>
              <a:t> </a:t>
            </a:r>
            <a:r>
              <a:rPr lang="en-US" sz="2000" spc="-5" dirty="0" err="1">
                <a:solidFill>
                  <a:srgbClr val="00B050"/>
                </a:solidFill>
                <a:latin typeface="Arial MT"/>
                <a:cs typeface="Arial MT"/>
              </a:rPr>
              <a:t>e.m.f’s</a:t>
            </a:r>
            <a:r>
              <a:rPr lang="en-US" sz="2000" spc="-10" dirty="0">
                <a:solidFill>
                  <a:srgbClr val="00B050"/>
                </a:solidFill>
                <a:latin typeface="Arial MT"/>
                <a:cs typeface="Arial MT"/>
              </a:rPr>
              <a:t> </a:t>
            </a:r>
            <a:r>
              <a:rPr lang="en-US" sz="2000" dirty="0">
                <a:solidFill>
                  <a:srgbClr val="00B050"/>
                </a:solidFill>
                <a:latin typeface="Arial MT"/>
                <a:cs typeface="Arial MT"/>
              </a:rPr>
              <a:t>are</a:t>
            </a:r>
            <a:r>
              <a:rPr lang="en-US" sz="2000" spc="5" dirty="0">
                <a:solidFill>
                  <a:srgbClr val="00B050"/>
                </a:solidFill>
                <a:latin typeface="Arial MT"/>
                <a:cs typeface="Arial MT"/>
              </a:rPr>
              <a:t> </a:t>
            </a:r>
            <a:r>
              <a:rPr lang="en-US" sz="2000" spc="-5" dirty="0">
                <a:solidFill>
                  <a:srgbClr val="00B050"/>
                </a:solidFill>
                <a:latin typeface="Arial MT"/>
                <a:cs typeface="Arial MT"/>
              </a:rPr>
              <a:t>in </a:t>
            </a:r>
            <a:r>
              <a:rPr lang="en-US" sz="2000" spc="-765" dirty="0">
                <a:solidFill>
                  <a:srgbClr val="00B050"/>
                </a:solidFill>
                <a:latin typeface="Arial MT"/>
                <a:cs typeface="Arial MT"/>
              </a:rPr>
              <a:t> </a:t>
            </a:r>
            <a:r>
              <a:rPr lang="en-US" sz="2000" dirty="0">
                <a:solidFill>
                  <a:srgbClr val="00B050"/>
                </a:solidFill>
                <a:latin typeface="Arial MT"/>
                <a:cs typeface="Arial MT"/>
              </a:rPr>
              <a:t>opposition</a:t>
            </a:r>
            <a:endParaRPr lang="en-US" sz="2000" dirty="0">
              <a:latin typeface="Arial MT"/>
              <a:cs typeface="Arial MT"/>
            </a:endParaRPr>
          </a:p>
          <a:p>
            <a:pPr marL="12700">
              <a:lnSpc>
                <a:spcPct val="100000"/>
              </a:lnSpc>
              <a:spcBef>
                <a:spcPts val="95"/>
              </a:spcBef>
            </a:pPr>
            <a:br>
              <a:rPr lang="en-US" sz="2000" b="1" spc="-5" dirty="0">
                <a:solidFill>
                  <a:srgbClr val="C00000"/>
                </a:solidFill>
                <a:latin typeface="Arial"/>
                <a:cs typeface="Arial"/>
              </a:rPr>
            </a:br>
            <a:r>
              <a:rPr lang="en-US" sz="2000" b="1" spc="-5" dirty="0">
                <a:solidFill>
                  <a:srgbClr val="C00000"/>
                </a:solidFill>
                <a:latin typeface="Arial"/>
                <a:cs typeface="Arial"/>
              </a:rPr>
              <a:t>Disadvantages</a:t>
            </a:r>
            <a:endParaRPr lang="en-US" sz="2000" dirty="0">
              <a:latin typeface="Arial"/>
              <a:cs typeface="Arial"/>
            </a:endParaRPr>
          </a:p>
          <a:p>
            <a:pPr marL="12700" marR="1292860">
              <a:lnSpc>
                <a:spcPct val="100000"/>
              </a:lnSpc>
            </a:pPr>
            <a:r>
              <a:rPr lang="en-US" sz="2000" spc="-5" dirty="0">
                <a:latin typeface="Arial MT"/>
                <a:cs typeface="Arial MT"/>
              </a:rPr>
              <a:t>The </a:t>
            </a:r>
            <a:r>
              <a:rPr lang="en-US" sz="2000" dirty="0">
                <a:latin typeface="Arial MT"/>
                <a:cs typeface="Arial MT"/>
              </a:rPr>
              <a:t>voltage balance system </a:t>
            </a:r>
            <a:r>
              <a:rPr lang="en-US" sz="2000" spc="-10" dirty="0">
                <a:latin typeface="Arial MT"/>
                <a:cs typeface="Arial MT"/>
              </a:rPr>
              <a:t>suffers </a:t>
            </a:r>
            <a:r>
              <a:rPr lang="en-US" sz="2000" dirty="0">
                <a:latin typeface="Arial MT"/>
                <a:cs typeface="Arial MT"/>
              </a:rPr>
              <a:t>from the </a:t>
            </a:r>
            <a:r>
              <a:rPr lang="en-US" sz="2000" spc="-765" dirty="0">
                <a:latin typeface="Arial MT"/>
                <a:cs typeface="Arial MT"/>
              </a:rPr>
              <a:t> </a:t>
            </a:r>
            <a:r>
              <a:rPr lang="en-US" sz="2000" spc="-5" dirty="0">
                <a:latin typeface="Arial MT"/>
                <a:cs typeface="Arial MT"/>
              </a:rPr>
              <a:t>following</a:t>
            </a:r>
            <a:r>
              <a:rPr lang="en-US" sz="2000" dirty="0">
                <a:latin typeface="Arial MT"/>
                <a:cs typeface="Arial MT"/>
              </a:rPr>
              <a:t> drawbacks</a:t>
            </a:r>
          </a:p>
          <a:p>
            <a:pPr>
              <a:lnSpc>
                <a:spcPct val="100000"/>
              </a:lnSpc>
              <a:spcBef>
                <a:spcPts val="25"/>
              </a:spcBef>
            </a:pPr>
            <a:endParaRPr lang="en-US" sz="2400" dirty="0">
              <a:latin typeface="Arial MT"/>
              <a:cs typeface="Arial MT"/>
            </a:endParaRPr>
          </a:p>
          <a:p>
            <a:pPr marL="583565" marR="36830" indent="-571500">
              <a:lnSpc>
                <a:spcPct val="100000"/>
              </a:lnSpc>
              <a:buFont typeface="Wingdings"/>
              <a:buChar char=""/>
              <a:tabLst>
                <a:tab pos="583565" algn="l"/>
                <a:tab pos="584200" algn="l"/>
              </a:tabLst>
            </a:pPr>
            <a:r>
              <a:rPr lang="en-US" sz="2000" spc="-5" dirty="0">
                <a:solidFill>
                  <a:srgbClr val="C00000"/>
                </a:solidFill>
                <a:latin typeface="Arial MT"/>
                <a:cs typeface="Arial MT"/>
              </a:rPr>
              <a:t>A </a:t>
            </a:r>
            <a:r>
              <a:rPr lang="en-US" sz="2000" dirty="0">
                <a:solidFill>
                  <a:srgbClr val="C00000"/>
                </a:solidFill>
                <a:latin typeface="Arial MT"/>
                <a:cs typeface="Arial MT"/>
              </a:rPr>
              <a:t>multi-gap transformer construction </a:t>
            </a:r>
            <a:r>
              <a:rPr lang="en-US" sz="2000" spc="-5" dirty="0">
                <a:solidFill>
                  <a:srgbClr val="C00000"/>
                </a:solidFill>
                <a:latin typeface="Arial MT"/>
                <a:cs typeface="Arial MT"/>
              </a:rPr>
              <a:t>is </a:t>
            </a:r>
            <a:r>
              <a:rPr lang="en-US" sz="2000" dirty="0">
                <a:solidFill>
                  <a:srgbClr val="C00000"/>
                </a:solidFill>
                <a:latin typeface="Arial MT"/>
                <a:cs typeface="Arial MT"/>
              </a:rPr>
              <a:t>required </a:t>
            </a:r>
            <a:r>
              <a:rPr lang="en-US" sz="2000" spc="5" dirty="0">
                <a:solidFill>
                  <a:srgbClr val="C00000"/>
                </a:solidFill>
                <a:latin typeface="Arial MT"/>
                <a:cs typeface="Arial MT"/>
              </a:rPr>
              <a:t> </a:t>
            </a:r>
            <a:r>
              <a:rPr lang="en-US" sz="2000" spc="-5" dirty="0">
                <a:solidFill>
                  <a:srgbClr val="C00000"/>
                </a:solidFill>
                <a:latin typeface="Arial MT"/>
                <a:cs typeface="Arial MT"/>
              </a:rPr>
              <a:t>to</a:t>
            </a:r>
            <a:r>
              <a:rPr lang="en-US" sz="2000" spc="-20" dirty="0">
                <a:solidFill>
                  <a:srgbClr val="C00000"/>
                </a:solidFill>
                <a:latin typeface="Arial MT"/>
                <a:cs typeface="Arial MT"/>
              </a:rPr>
              <a:t> </a:t>
            </a:r>
            <a:r>
              <a:rPr lang="en-US" sz="2000" dirty="0">
                <a:solidFill>
                  <a:srgbClr val="C00000"/>
                </a:solidFill>
                <a:latin typeface="Arial MT"/>
                <a:cs typeface="Arial MT"/>
              </a:rPr>
              <a:t>achieve</a:t>
            </a:r>
            <a:r>
              <a:rPr lang="en-US" sz="2000" spc="5" dirty="0">
                <a:solidFill>
                  <a:srgbClr val="C00000"/>
                </a:solidFill>
                <a:latin typeface="Arial MT"/>
                <a:cs typeface="Arial MT"/>
              </a:rPr>
              <a:t> </a:t>
            </a:r>
            <a:r>
              <a:rPr lang="en-US" sz="2000" spc="-5" dirty="0">
                <a:solidFill>
                  <a:srgbClr val="C00000"/>
                </a:solidFill>
                <a:latin typeface="Arial MT"/>
                <a:cs typeface="Arial MT"/>
              </a:rPr>
              <a:t>the</a:t>
            </a:r>
            <a:r>
              <a:rPr lang="en-US" sz="2000" spc="5" dirty="0">
                <a:solidFill>
                  <a:srgbClr val="C00000"/>
                </a:solidFill>
                <a:latin typeface="Arial MT"/>
                <a:cs typeface="Arial MT"/>
              </a:rPr>
              <a:t> </a:t>
            </a:r>
            <a:r>
              <a:rPr lang="en-US" sz="2000" dirty="0">
                <a:solidFill>
                  <a:srgbClr val="C00000"/>
                </a:solidFill>
                <a:latin typeface="Arial MT"/>
                <a:cs typeface="Arial MT"/>
              </a:rPr>
              <a:t>accurate</a:t>
            </a:r>
            <a:r>
              <a:rPr lang="en-US" sz="2000" spc="-5" dirty="0">
                <a:solidFill>
                  <a:srgbClr val="C00000"/>
                </a:solidFill>
                <a:latin typeface="Arial MT"/>
                <a:cs typeface="Arial MT"/>
              </a:rPr>
              <a:t> </a:t>
            </a:r>
            <a:r>
              <a:rPr lang="en-US" sz="2000" dirty="0">
                <a:solidFill>
                  <a:srgbClr val="C00000"/>
                </a:solidFill>
                <a:latin typeface="Arial MT"/>
                <a:cs typeface="Arial MT"/>
              </a:rPr>
              <a:t>balance</a:t>
            </a:r>
            <a:r>
              <a:rPr lang="en-US" sz="2000" spc="15" dirty="0">
                <a:solidFill>
                  <a:srgbClr val="C00000"/>
                </a:solidFill>
                <a:latin typeface="Arial MT"/>
                <a:cs typeface="Arial MT"/>
              </a:rPr>
              <a:t> </a:t>
            </a:r>
            <a:r>
              <a:rPr lang="en-US" sz="2000" spc="-5" dirty="0">
                <a:solidFill>
                  <a:srgbClr val="C00000"/>
                </a:solidFill>
                <a:latin typeface="Arial MT"/>
                <a:cs typeface="Arial MT"/>
              </a:rPr>
              <a:t>between</a:t>
            </a:r>
            <a:r>
              <a:rPr lang="en-US" sz="2000" spc="20" dirty="0">
                <a:solidFill>
                  <a:srgbClr val="C00000"/>
                </a:solidFill>
                <a:latin typeface="Arial MT"/>
                <a:cs typeface="Arial MT"/>
              </a:rPr>
              <a:t> </a:t>
            </a:r>
            <a:r>
              <a:rPr lang="en-US" sz="2000" dirty="0">
                <a:solidFill>
                  <a:srgbClr val="C00000"/>
                </a:solidFill>
                <a:latin typeface="Arial MT"/>
                <a:cs typeface="Arial MT"/>
              </a:rPr>
              <a:t>current </a:t>
            </a:r>
            <a:r>
              <a:rPr lang="en-US" sz="2000" spc="-765" dirty="0">
                <a:solidFill>
                  <a:srgbClr val="C00000"/>
                </a:solidFill>
                <a:latin typeface="Arial MT"/>
                <a:cs typeface="Arial MT"/>
              </a:rPr>
              <a:t> </a:t>
            </a:r>
            <a:r>
              <a:rPr lang="en-US" sz="2000" dirty="0">
                <a:solidFill>
                  <a:srgbClr val="C00000"/>
                </a:solidFill>
                <a:latin typeface="Arial MT"/>
                <a:cs typeface="Arial MT"/>
              </a:rPr>
              <a:t>transformer</a:t>
            </a:r>
            <a:r>
              <a:rPr lang="en-US" sz="2000" spc="-10" dirty="0">
                <a:solidFill>
                  <a:srgbClr val="C00000"/>
                </a:solidFill>
                <a:latin typeface="Arial MT"/>
                <a:cs typeface="Arial MT"/>
              </a:rPr>
              <a:t> </a:t>
            </a:r>
            <a:r>
              <a:rPr lang="en-US" sz="2000" dirty="0">
                <a:solidFill>
                  <a:srgbClr val="C00000"/>
                </a:solidFill>
                <a:latin typeface="Arial MT"/>
                <a:cs typeface="Arial MT"/>
              </a:rPr>
              <a:t>pairs</a:t>
            </a:r>
            <a:r>
              <a:rPr lang="en-US" sz="2000" dirty="0">
                <a:latin typeface="Arial MT"/>
                <a:cs typeface="Arial MT"/>
              </a:rPr>
              <a:t>.</a:t>
            </a:r>
          </a:p>
          <a:p>
            <a:pPr>
              <a:lnSpc>
                <a:spcPct val="100000"/>
              </a:lnSpc>
              <a:spcBef>
                <a:spcPts val="25"/>
              </a:spcBef>
              <a:buChar char=""/>
            </a:pPr>
            <a:endParaRPr lang="en-US" sz="2400" dirty="0">
              <a:latin typeface="Arial MT"/>
              <a:cs typeface="Arial MT"/>
            </a:endParaRPr>
          </a:p>
          <a:p>
            <a:pPr marL="12700" marR="5080">
              <a:lnSpc>
                <a:spcPct val="100000"/>
              </a:lnSpc>
              <a:buFont typeface="Wingdings"/>
              <a:buChar char=""/>
              <a:tabLst>
                <a:tab pos="681355" algn="l"/>
                <a:tab pos="681990" algn="l"/>
              </a:tabLst>
            </a:pPr>
            <a:r>
              <a:rPr lang="en-US" sz="2000" spc="-5" dirty="0">
                <a:solidFill>
                  <a:srgbClr val="002060"/>
                </a:solidFill>
                <a:latin typeface="Arial MT"/>
                <a:cs typeface="Arial MT"/>
              </a:rPr>
              <a:t>The </a:t>
            </a:r>
            <a:r>
              <a:rPr lang="en-US" sz="2000" dirty="0">
                <a:solidFill>
                  <a:srgbClr val="002060"/>
                </a:solidFill>
                <a:latin typeface="Arial MT"/>
                <a:cs typeface="Arial MT"/>
              </a:rPr>
              <a:t>system </a:t>
            </a:r>
            <a:r>
              <a:rPr lang="en-US" sz="2000" spc="-5" dirty="0">
                <a:solidFill>
                  <a:srgbClr val="002060"/>
                </a:solidFill>
                <a:latin typeface="Arial MT"/>
                <a:cs typeface="Arial MT"/>
              </a:rPr>
              <a:t>is </a:t>
            </a:r>
            <a:r>
              <a:rPr lang="en-US" sz="2000" dirty="0">
                <a:solidFill>
                  <a:srgbClr val="002060"/>
                </a:solidFill>
                <a:latin typeface="Arial MT"/>
                <a:cs typeface="Arial MT"/>
              </a:rPr>
              <a:t>suitable for protection of cables of </a:t>
            </a:r>
            <a:r>
              <a:rPr lang="en-US" sz="2000" spc="-765" dirty="0">
                <a:solidFill>
                  <a:srgbClr val="002060"/>
                </a:solidFill>
                <a:latin typeface="Arial MT"/>
                <a:cs typeface="Arial MT"/>
              </a:rPr>
              <a:t> </a:t>
            </a:r>
            <a:r>
              <a:rPr lang="en-US" sz="2000" dirty="0">
                <a:solidFill>
                  <a:srgbClr val="002060"/>
                </a:solidFill>
                <a:latin typeface="Arial MT"/>
                <a:cs typeface="Arial MT"/>
              </a:rPr>
              <a:t>relatively short, lengths due </a:t>
            </a:r>
            <a:r>
              <a:rPr lang="en-US" sz="2000" spc="-5" dirty="0">
                <a:solidFill>
                  <a:srgbClr val="002060"/>
                </a:solidFill>
                <a:latin typeface="Arial MT"/>
                <a:cs typeface="Arial MT"/>
              </a:rPr>
              <a:t>to the </a:t>
            </a:r>
            <a:r>
              <a:rPr lang="en-US" sz="2000" dirty="0">
                <a:solidFill>
                  <a:srgbClr val="002060"/>
                </a:solidFill>
                <a:latin typeface="Arial MT"/>
                <a:cs typeface="Arial MT"/>
              </a:rPr>
              <a:t>capacitance of </a:t>
            </a:r>
            <a:r>
              <a:rPr lang="en-US" sz="2000" spc="5" dirty="0">
                <a:solidFill>
                  <a:srgbClr val="002060"/>
                </a:solidFill>
                <a:latin typeface="Arial MT"/>
                <a:cs typeface="Arial MT"/>
              </a:rPr>
              <a:t> </a:t>
            </a:r>
            <a:r>
              <a:rPr lang="en-US" sz="2000" dirty="0">
                <a:solidFill>
                  <a:srgbClr val="002060"/>
                </a:solidFill>
                <a:latin typeface="Arial MT"/>
                <a:cs typeface="Arial MT"/>
              </a:rPr>
              <a:t>pilot</a:t>
            </a:r>
            <a:r>
              <a:rPr lang="en-US" sz="2000" spc="-15" dirty="0">
                <a:solidFill>
                  <a:srgbClr val="002060"/>
                </a:solidFill>
                <a:latin typeface="Arial MT"/>
                <a:cs typeface="Arial MT"/>
              </a:rPr>
              <a:t> </a:t>
            </a:r>
            <a:r>
              <a:rPr lang="en-US" sz="2000" dirty="0">
                <a:solidFill>
                  <a:srgbClr val="002060"/>
                </a:solidFill>
                <a:latin typeface="Arial MT"/>
                <a:cs typeface="Arial MT"/>
              </a:rPr>
              <a:t>wires.</a:t>
            </a:r>
            <a:endParaRPr lang="en-US" sz="2000" dirty="0">
              <a:latin typeface="Arial MT"/>
              <a:cs typeface="Arial MT"/>
            </a:endParaRPr>
          </a:p>
          <a:p>
            <a:endParaRPr lang="en-IN" dirty="0"/>
          </a:p>
        </p:txBody>
      </p:sp>
      <p:sp>
        <p:nvSpPr>
          <p:cNvPr id="9" name="TextBox 8">
            <a:extLst>
              <a:ext uri="{FF2B5EF4-FFF2-40B4-BE49-F238E27FC236}">
                <a16:creationId xmlns:a16="http://schemas.microsoft.com/office/drawing/2014/main" id="{E6EBF020-F215-4DD2-9233-CC03D92DD69F}"/>
              </a:ext>
            </a:extLst>
          </p:cNvPr>
          <p:cNvSpPr txBox="1"/>
          <p:nvPr/>
        </p:nvSpPr>
        <p:spPr>
          <a:xfrm>
            <a:off x="1301467" y="1013438"/>
            <a:ext cx="6094520" cy="646331"/>
          </a:xfrm>
          <a:prstGeom prst="rect">
            <a:avLst/>
          </a:prstGeom>
          <a:noFill/>
        </p:spPr>
        <p:txBody>
          <a:bodyPr wrap="square">
            <a:spAutoFit/>
          </a:bodyPr>
          <a:lstStyle/>
          <a:p>
            <a:r>
              <a:rPr lang="en-US" sz="3600" spc="-140" dirty="0">
                <a:solidFill>
                  <a:srgbClr val="FF0000"/>
                </a:solidFill>
                <a:cs typeface="Times New Roman"/>
              </a:rPr>
              <a:t>Voltage D</a:t>
            </a:r>
            <a:r>
              <a:rPr lang="en-IN" sz="3600" spc="-140" dirty="0" err="1">
                <a:solidFill>
                  <a:srgbClr val="FF0000"/>
                </a:solidFill>
                <a:cs typeface="Times New Roman"/>
              </a:rPr>
              <a:t>ifferential</a:t>
            </a:r>
            <a:r>
              <a:rPr lang="en-IN" sz="3600" spc="-140" dirty="0">
                <a:solidFill>
                  <a:srgbClr val="FF0000"/>
                </a:solidFill>
                <a:cs typeface="Times New Roman"/>
              </a:rPr>
              <a:t> Relays</a:t>
            </a:r>
            <a:endParaRPr lang="en-IN" sz="3200" b="1" dirty="0"/>
          </a:p>
        </p:txBody>
      </p:sp>
      <p:pic>
        <p:nvPicPr>
          <p:cNvPr id="5" name="Picture 4">
            <a:extLst>
              <a:ext uri="{FF2B5EF4-FFF2-40B4-BE49-F238E27FC236}">
                <a16:creationId xmlns:a16="http://schemas.microsoft.com/office/drawing/2014/main" id="{A5BBB38B-9071-4D08-BB3B-1F59D4622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34393024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A9F79F9-620A-454C-B44A-099229A02D1C}" type="slidenum">
              <a:rPr lang="en-IN" smtClean="0"/>
              <a:pPr/>
              <a:t>65</a:t>
            </a:fld>
            <a:endParaRPr lang="en-IN"/>
          </a:p>
        </p:txBody>
      </p:sp>
      <p:sp>
        <p:nvSpPr>
          <p:cNvPr id="2" name="Content Placeholder 1">
            <a:extLst>
              <a:ext uri="{FF2B5EF4-FFF2-40B4-BE49-F238E27FC236}">
                <a16:creationId xmlns:a16="http://schemas.microsoft.com/office/drawing/2014/main" id="{56284B20-D425-45FC-AAFA-C2BE0129D99B}"/>
              </a:ext>
            </a:extLst>
          </p:cNvPr>
          <p:cNvSpPr>
            <a:spLocks noGrp="1"/>
          </p:cNvSpPr>
          <p:nvPr>
            <p:ph sz="half" idx="2"/>
          </p:nvPr>
        </p:nvSpPr>
        <p:spPr>
          <a:xfrm>
            <a:off x="1008503" y="1943142"/>
            <a:ext cx="9662455" cy="4004897"/>
          </a:xfrm>
        </p:spPr>
        <p:txBody>
          <a:bodyPr>
            <a:normAutofit/>
          </a:bodyPr>
          <a:lstStyle/>
          <a:p>
            <a:pPr marL="12700" marR="240665" indent="-635">
              <a:lnSpc>
                <a:spcPct val="100000"/>
              </a:lnSpc>
              <a:spcBef>
                <a:spcPts val="100"/>
              </a:spcBef>
              <a:buSzPct val="94444"/>
              <a:buFont typeface="Wingdings"/>
              <a:buChar char=""/>
              <a:tabLst>
                <a:tab pos="194945" algn="l"/>
              </a:tabLst>
            </a:pPr>
            <a:r>
              <a:rPr lang="en-US" sz="2000" spc="20" dirty="0">
                <a:latin typeface="Cambria"/>
                <a:cs typeface="Cambria"/>
              </a:rPr>
              <a:t>The</a:t>
            </a:r>
            <a:r>
              <a:rPr lang="en-US" sz="2000" spc="50" dirty="0">
                <a:latin typeface="Cambria"/>
                <a:cs typeface="Cambria"/>
              </a:rPr>
              <a:t> </a:t>
            </a:r>
            <a:r>
              <a:rPr lang="en-US" sz="2000" spc="20" dirty="0">
                <a:latin typeface="Cambria"/>
                <a:cs typeface="Cambria"/>
              </a:rPr>
              <a:t>biased</a:t>
            </a:r>
            <a:r>
              <a:rPr lang="en-US" sz="2000" spc="40" dirty="0">
                <a:latin typeface="Cambria"/>
                <a:cs typeface="Cambria"/>
              </a:rPr>
              <a:t> </a:t>
            </a:r>
            <a:r>
              <a:rPr lang="en-US" sz="2000" spc="25" dirty="0">
                <a:latin typeface="Cambria"/>
                <a:cs typeface="Cambria"/>
              </a:rPr>
              <a:t>beam</a:t>
            </a:r>
            <a:r>
              <a:rPr lang="en-US" sz="2000" spc="55" dirty="0">
                <a:latin typeface="Cambria"/>
                <a:cs typeface="Cambria"/>
              </a:rPr>
              <a:t> </a:t>
            </a:r>
            <a:r>
              <a:rPr lang="en-US" sz="2000" spc="15" dirty="0">
                <a:latin typeface="Cambria"/>
                <a:cs typeface="Cambria"/>
              </a:rPr>
              <a:t>relay</a:t>
            </a:r>
            <a:r>
              <a:rPr lang="en-US" sz="2000" spc="60" dirty="0">
                <a:latin typeface="Cambria"/>
                <a:cs typeface="Cambria"/>
              </a:rPr>
              <a:t> </a:t>
            </a:r>
            <a:r>
              <a:rPr lang="en-US" sz="2000" spc="15" dirty="0">
                <a:solidFill>
                  <a:srgbClr val="00B050"/>
                </a:solidFill>
                <a:latin typeface="Cambria"/>
                <a:cs typeface="Cambria"/>
              </a:rPr>
              <a:t>also</a:t>
            </a:r>
            <a:r>
              <a:rPr lang="en-US" sz="2000" spc="55" dirty="0">
                <a:solidFill>
                  <a:srgbClr val="00B050"/>
                </a:solidFill>
                <a:latin typeface="Cambria"/>
                <a:cs typeface="Cambria"/>
              </a:rPr>
              <a:t> </a:t>
            </a:r>
            <a:r>
              <a:rPr lang="en-US" sz="2000" spc="30" dirty="0">
                <a:solidFill>
                  <a:srgbClr val="00B050"/>
                </a:solidFill>
                <a:latin typeface="Cambria"/>
                <a:cs typeface="Cambria"/>
              </a:rPr>
              <a:t>called</a:t>
            </a:r>
            <a:r>
              <a:rPr lang="en-US" sz="2000" spc="40" dirty="0">
                <a:solidFill>
                  <a:srgbClr val="00B050"/>
                </a:solidFill>
                <a:latin typeface="Cambria"/>
                <a:cs typeface="Cambria"/>
              </a:rPr>
              <a:t> </a:t>
            </a:r>
            <a:r>
              <a:rPr lang="en-US" sz="2000" spc="10" dirty="0">
                <a:solidFill>
                  <a:srgbClr val="C00000"/>
                </a:solidFill>
                <a:latin typeface="Cambria"/>
                <a:cs typeface="Cambria"/>
              </a:rPr>
              <a:t>percentage</a:t>
            </a:r>
            <a:r>
              <a:rPr lang="en-US" sz="2000" spc="70" dirty="0">
                <a:solidFill>
                  <a:srgbClr val="C00000"/>
                </a:solidFill>
                <a:latin typeface="Cambria"/>
                <a:cs typeface="Cambria"/>
              </a:rPr>
              <a:t> </a:t>
            </a:r>
            <a:r>
              <a:rPr lang="en-US" sz="2000" spc="20" dirty="0">
                <a:solidFill>
                  <a:srgbClr val="C00000"/>
                </a:solidFill>
                <a:latin typeface="Cambria"/>
                <a:cs typeface="Cambria"/>
              </a:rPr>
              <a:t>differential</a:t>
            </a:r>
            <a:r>
              <a:rPr lang="en-US" sz="2000" spc="55" dirty="0">
                <a:solidFill>
                  <a:srgbClr val="C00000"/>
                </a:solidFill>
                <a:latin typeface="Cambria"/>
                <a:cs typeface="Cambria"/>
              </a:rPr>
              <a:t> </a:t>
            </a:r>
            <a:r>
              <a:rPr lang="en-US" sz="2000" spc="15" dirty="0">
                <a:solidFill>
                  <a:srgbClr val="C00000"/>
                </a:solidFill>
                <a:latin typeface="Cambria"/>
                <a:cs typeface="Cambria"/>
              </a:rPr>
              <a:t>relay</a:t>
            </a:r>
            <a:r>
              <a:rPr lang="en-US" sz="2000" spc="60" dirty="0">
                <a:solidFill>
                  <a:srgbClr val="C00000"/>
                </a:solidFill>
                <a:latin typeface="Cambria"/>
                <a:cs typeface="Cambria"/>
              </a:rPr>
              <a:t> </a:t>
            </a:r>
            <a:r>
              <a:rPr lang="en-US" sz="2000" spc="5" dirty="0">
                <a:latin typeface="Cambria"/>
                <a:cs typeface="Cambria"/>
              </a:rPr>
              <a:t>is</a:t>
            </a:r>
            <a:r>
              <a:rPr lang="en-US" sz="2000" spc="55" dirty="0">
                <a:latin typeface="Cambria"/>
                <a:cs typeface="Cambria"/>
              </a:rPr>
              <a:t> </a:t>
            </a:r>
            <a:r>
              <a:rPr lang="en-US" sz="2000" spc="40" dirty="0">
                <a:latin typeface="Cambria"/>
                <a:cs typeface="Cambria"/>
              </a:rPr>
              <a:t>designed </a:t>
            </a:r>
            <a:r>
              <a:rPr lang="en-US" sz="2000" dirty="0">
                <a:latin typeface="Cambria"/>
                <a:cs typeface="Cambria"/>
              </a:rPr>
              <a:t>to </a:t>
            </a:r>
            <a:r>
              <a:rPr lang="en-US" sz="2000" spc="5" dirty="0">
                <a:latin typeface="Cambria"/>
                <a:cs typeface="Cambria"/>
              </a:rPr>
              <a:t> </a:t>
            </a:r>
            <a:r>
              <a:rPr lang="en-US" sz="2000" spc="25" dirty="0">
                <a:latin typeface="Cambria"/>
                <a:cs typeface="Cambria"/>
              </a:rPr>
              <a:t>respond</a:t>
            </a:r>
            <a:r>
              <a:rPr lang="en-US" sz="2000" spc="55" dirty="0">
                <a:latin typeface="Cambria"/>
                <a:cs typeface="Cambria"/>
              </a:rPr>
              <a:t> </a:t>
            </a:r>
            <a:r>
              <a:rPr lang="en-US" sz="2000" dirty="0">
                <a:latin typeface="Cambria"/>
                <a:cs typeface="Cambria"/>
              </a:rPr>
              <a:t>to</a:t>
            </a:r>
            <a:r>
              <a:rPr lang="en-US" sz="2000" spc="65" dirty="0">
                <a:latin typeface="Cambria"/>
                <a:cs typeface="Cambria"/>
              </a:rPr>
              <a:t> </a:t>
            </a:r>
            <a:r>
              <a:rPr lang="en-US" sz="2000" dirty="0">
                <a:latin typeface="Cambria"/>
                <a:cs typeface="Cambria"/>
              </a:rPr>
              <a:t>the</a:t>
            </a:r>
            <a:r>
              <a:rPr lang="en-US" sz="2000" spc="65" dirty="0">
                <a:latin typeface="Cambria"/>
                <a:cs typeface="Cambria"/>
              </a:rPr>
              <a:t> </a:t>
            </a:r>
            <a:r>
              <a:rPr lang="en-US" sz="2000" spc="20" dirty="0">
                <a:latin typeface="Cambria"/>
                <a:cs typeface="Cambria"/>
              </a:rPr>
              <a:t>differential</a:t>
            </a:r>
            <a:r>
              <a:rPr lang="en-US" sz="2000" spc="55" dirty="0">
                <a:latin typeface="Cambria"/>
                <a:cs typeface="Cambria"/>
              </a:rPr>
              <a:t> </a:t>
            </a:r>
            <a:r>
              <a:rPr lang="en-US" sz="2000" dirty="0">
                <a:latin typeface="Cambria"/>
                <a:cs typeface="Cambria"/>
              </a:rPr>
              <a:t>current</a:t>
            </a:r>
            <a:r>
              <a:rPr lang="en-US" sz="2000" spc="75" dirty="0">
                <a:latin typeface="Cambria"/>
                <a:cs typeface="Cambria"/>
              </a:rPr>
              <a:t> </a:t>
            </a:r>
            <a:r>
              <a:rPr lang="en-US" sz="2000" spc="30" dirty="0">
                <a:latin typeface="Cambria"/>
                <a:cs typeface="Cambria"/>
              </a:rPr>
              <a:t>in</a:t>
            </a:r>
            <a:r>
              <a:rPr lang="en-US" sz="2000" spc="60" dirty="0">
                <a:latin typeface="Cambria"/>
                <a:cs typeface="Cambria"/>
              </a:rPr>
              <a:t> </a:t>
            </a:r>
            <a:r>
              <a:rPr lang="en-US" sz="2000" spc="-5" dirty="0">
                <a:latin typeface="Cambria"/>
                <a:cs typeface="Cambria"/>
              </a:rPr>
              <a:t>terms</a:t>
            </a:r>
            <a:r>
              <a:rPr lang="en-US" sz="2000" spc="55" dirty="0">
                <a:latin typeface="Cambria"/>
                <a:cs typeface="Cambria"/>
              </a:rPr>
              <a:t> </a:t>
            </a:r>
            <a:r>
              <a:rPr lang="en-US" sz="2000" spc="40" dirty="0">
                <a:latin typeface="Cambria"/>
                <a:cs typeface="Cambria"/>
              </a:rPr>
              <a:t>of</a:t>
            </a:r>
            <a:r>
              <a:rPr lang="en-US" sz="2000" spc="65" dirty="0">
                <a:latin typeface="Cambria"/>
                <a:cs typeface="Cambria"/>
              </a:rPr>
              <a:t> </a:t>
            </a:r>
            <a:r>
              <a:rPr lang="en-US" sz="2000" spc="-5" dirty="0">
                <a:latin typeface="Cambria"/>
                <a:cs typeface="Cambria"/>
              </a:rPr>
              <a:t>its</a:t>
            </a:r>
            <a:r>
              <a:rPr lang="en-US" sz="2000" spc="55" dirty="0">
                <a:latin typeface="Cambria"/>
                <a:cs typeface="Cambria"/>
              </a:rPr>
              <a:t> </a:t>
            </a:r>
            <a:r>
              <a:rPr lang="en-US" sz="2000" spc="15" dirty="0">
                <a:latin typeface="Cambria"/>
                <a:cs typeface="Cambria"/>
              </a:rPr>
              <a:t>fractional</a:t>
            </a:r>
            <a:r>
              <a:rPr lang="en-US" sz="2000" spc="55" dirty="0">
                <a:latin typeface="Cambria"/>
                <a:cs typeface="Cambria"/>
              </a:rPr>
              <a:t> </a:t>
            </a:r>
            <a:r>
              <a:rPr lang="en-US" sz="2000" spc="5" dirty="0">
                <a:latin typeface="Cambria"/>
                <a:cs typeface="Cambria"/>
              </a:rPr>
              <a:t>relation</a:t>
            </a:r>
            <a:r>
              <a:rPr lang="en-US" sz="2000" spc="60" dirty="0">
                <a:latin typeface="Cambria"/>
                <a:cs typeface="Cambria"/>
              </a:rPr>
              <a:t> </a:t>
            </a:r>
            <a:r>
              <a:rPr lang="en-US" sz="2000" dirty="0">
                <a:latin typeface="Cambria"/>
                <a:cs typeface="Cambria"/>
              </a:rPr>
              <a:t>to</a:t>
            </a:r>
            <a:r>
              <a:rPr lang="en-US" sz="2000" spc="65" dirty="0">
                <a:latin typeface="Cambria"/>
                <a:cs typeface="Cambria"/>
              </a:rPr>
              <a:t> </a:t>
            </a:r>
            <a:r>
              <a:rPr lang="en-US" sz="2000" dirty="0">
                <a:latin typeface="Cambria"/>
                <a:cs typeface="Cambria"/>
              </a:rPr>
              <a:t>the</a:t>
            </a:r>
            <a:r>
              <a:rPr lang="en-US" sz="2000" spc="65" dirty="0">
                <a:latin typeface="Cambria"/>
                <a:cs typeface="Cambria"/>
              </a:rPr>
              <a:t> </a:t>
            </a:r>
            <a:r>
              <a:rPr lang="en-US" sz="2000" dirty="0">
                <a:latin typeface="Cambria"/>
                <a:cs typeface="Cambria"/>
              </a:rPr>
              <a:t>current </a:t>
            </a:r>
            <a:r>
              <a:rPr lang="en-US" sz="2000" spc="-380" dirty="0">
                <a:latin typeface="Cambria"/>
                <a:cs typeface="Cambria"/>
              </a:rPr>
              <a:t> </a:t>
            </a:r>
            <a:r>
              <a:rPr lang="en-US" sz="2000" spc="55" dirty="0">
                <a:latin typeface="Cambria"/>
                <a:cs typeface="Cambria"/>
              </a:rPr>
              <a:t>flowing</a:t>
            </a:r>
            <a:r>
              <a:rPr lang="en-US" sz="2000" spc="35" dirty="0">
                <a:latin typeface="Cambria"/>
                <a:cs typeface="Cambria"/>
              </a:rPr>
              <a:t> through</a:t>
            </a:r>
            <a:r>
              <a:rPr lang="en-US" sz="2000" spc="80" dirty="0">
                <a:latin typeface="Cambria"/>
                <a:cs typeface="Cambria"/>
              </a:rPr>
              <a:t> </a:t>
            </a:r>
            <a:r>
              <a:rPr lang="en-US" sz="2000" dirty="0">
                <a:latin typeface="Cambria"/>
                <a:cs typeface="Cambria"/>
              </a:rPr>
              <a:t>the</a:t>
            </a:r>
            <a:r>
              <a:rPr lang="en-US" sz="2000" spc="60" dirty="0">
                <a:latin typeface="Cambria"/>
                <a:cs typeface="Cambria"/>
              </a:rPr>
              <a:t> </a:t>
            </a:r>
            <a:r>
              <a:rPr lang="en-US" sz="2000" spc="10" dirty="0">
                <a:latin typeface="Cambria"/>
                <a:cs typeface="Cambria"/>
              </a:rPr>
              <a:t>protected</a:t>
            </a:r>
            <a:r>
              <a:rPr lang="en-US" sz="2000" spc="60" dirty="0">
                <a:latin typeface="Cambria"/>
                <a:cs typeface="Cambria"/>
              </a:rPr>
              <a:t> </a:t>
            </a:r>
            <a:r>
              <a:rPr lang="en-US" sz="2000" spc="15" dirty="0">
                <a:latin typeface="Cambria"/>
                <a:cs typeface="Cambria"/>
              </a:rPr>
              <a:t>section.</a:t>
            </a:r>
            <a:endParaRPr lang="en-US" sz="2000" dirty="0">
              <a:latin typeface="Cambria"/>
              <a:cs typeface="Cambria"/>
            </a:endParaRPr>
          </a:p>
          <a:p>
            <a:pPr>
              <a:lnSpc>
                <a:spcPct val="100000"/>
              </a:lnSpc>
              <a:spcBef>
                <a:spcPts val="45"/>
              </a:spcBef>
              <a:buFont typeface="Wingdings"/>
              <a:buChar char=""/>
            </a:pPr>
            <a:endParaRPr lang="en-US" sz="2000" dirty="0">
              <a:latin typeface="Cambria"/>
              <a:cs typeface="Cambria"/>
            </a:endParaRPr>
          </a:p>
          <a:p>
            <a:pPr marL="12700" marR="115570" indent="-635">
              <a:lnSpc>
                <a:spcPct val="100000"/>
              </a:lnSpc>
              <a:spcBef>
                <a:spcPts val="5"/>
              </a:spcBef>
              <a:buSzPct val="94444"/>
              <a:buFont typeface="Wingdings"/>
              <a:buChar char=""/>
              <a:tabLst>
                <a:tab pos="194945" algn="l"/>
              </a:tabLst>
            </a:pPr>
            <a:r>
              <a:rPr lang="en-US" sz="2000" spc="20" dirty="0">
                <a:latin typeface="Cambria"/>
                <a:cs typeface="Cambria"/>
              </a:rPr>
              <a:t>It’s</a:t>
            </a:r>
            <a:r>
              <a:rPr lang="en-US" sz="2000" spc="45" dirty="0">
                <a:latin typeface="Cambria"/>
                <a:cs typeface="Cambria"/>
              </a:rPr>
              <a:t> </a:t>
            </a:r>
            <a:r>
              <a:rPr lang="en-US" sz="2000" spc="30" dirty="0">
                <a:latin typeface="Cambria"/>
                <a:cs typeface="Cambria"/>
              </a:rPr>
              <a:t>called</a:t>
            </a:r>
            <a:r>
              <a:rPr lang="en-US" sz="2000" spc="45" dirty="0">
                <a:latin typeface="Cambria"/>
                <a:cs typeface="Cambria"/>
              </a:rPr>
              <a:t> </a:t>
            </a:r>
            <a:r>
              <a:rPr lang="en-US" sz="2000" spc="10" dirty="0">
                <a:latin typeface="Cambria"/>
                <a:cs typeface="Cambria"/>
              </a:rPr>
              <a:t>percentage</a:t>
            </a:r>
            <a:r>
              <a:rPr lang="en-US" sz="2000" spc="80" dirty="0">
                <a:latin typeface="Cambria"/>
                <a:cs typeface="Cambria"/>
              </a:rPr>
              <a:t> </a:t>
            </a:r>
            <a:r>
              <a:rPr lang="en-US" sz="2000" spc="20" dirty="0">
                <a:latin typeface="Cambria"/>
                <a:cs typeface="Cambria"/>
              </a:rPr>
              <a:t>differential</a:t>
            </a:r>
            <a:r>
              <a:rPr lang="en-US" sz="2000" spc="60" dirty="0">
                <a:latin typeface="Cambria"/>
                <a:cs typeface="Cambria"/>
              </a:rPr>
              <a:t> </a:t>
            </a:r>
            <a:r>
              <a:rPr lang="en-US" sz="2000" spc="15" dirty="0">
                <a:latin typeface="Cambria"/>
                <a:cs typeface="Cambria"/>
              </a:rPr>
              <a:t>relay</a:t>
            </a:r>
            <a:r>
              <a:rPr lang="en-US" sz="2000" spc="50" dirty="0">
                <a:latin typeface="Cambria"/>
                <a:cs typeface="Cambria"/>
              </a:rPr>
              <a:t> </a:t>
            </a:r>
            <a:r>
              <a:rPr lang="en-US" sz="2000" spc="10" dirty="0">
                <a:latin typeface="Cambria"/>
                <a:cs typeface="Cambria"/>
              </a:rPr>
              <a:t>because</a:t>
            </a:r>
            <a:r>
              <a:rPr lang="en-US" sz="2000" spc="70" dirty="0">
                <a:latin typeface="Cambria"/>
                <a:cs typeface="Cambria"/>
              </a:rPr>
              <a:t> </a:t>
            </a:r>
            <a:r>
              <a:rPr lang="en-US" sz="2000" dirty="0">
                <a:latin typeface="Cambria"/>
                <a:cs typeface="Cambria"/>
              </a:rPr>
              <a:t>the</a:t>
            </a:r>
            <a:r>
              <a:rPr lang="en-US" sz="2000" spc="70" dirty="0">
                <a:latin typeface="Cambria"/>
                <a:cs typeface="Cambria"/>
              </a:rPr>
              <a:t> </a:t>
            </a:r>
            <a:r>
              <a:rPr lang="en-US" sz="2000" dirty="0">
                <a:latin typeface="Cambria"/>
                <a:cs typeface="Cambria"/>
              </a:rPr>
              <a:t>ratio</a:t>
            </a:r>
            <a:r>
              <a:rPr lang="en-US" sz="2000" spc="60" dirty="0">
                <a:latin typeface="Cambria"/>
                <a:cs typeface="Cambria"/>
              </a:rPr>
              <a:t> </a:t>
            </a:r>
            <a:r>
              <a:rPr lang="en-US" sz="2000" spc="40" dirty="0">
                <a:latin typeface="Cambria"/>
                <a:cs typeface="Cambria"/>
              </a:rPr>
              <a:t>of</a:t>
            </a:r>
            <a:r>
              <a:rPr lang="en-US" sz="2000" spc="65" dirty="0">
                <a:latin typeface="Cambria"/>
                <a:cs typeface="Cambria"/>
              </a:rPr>
              <a:t> </a:t>
            </a:r>
            <a:r>
              <a:rPr lang="en-US" sz="2000" spc="20" dirty="0">
                <a:latin typeface="Cambria"/>
                <a:cs typeface="Cambria"/>
              </a:rPr>
              <a:t>differential</a:t>
            </a:r>
            <a:r>
              <a:rPr lang="en-US" sz="2000" spc="60" dirty="0">
                <a:latin typeface="Cambria"/>
                <a:cs typeface="Cambria"/>
              </a:rPr>
              <a:t> </a:t>
            </a:r>
            <a:r>
              <a:rPr lang="en-US" sz="2000" spc="20" dirty="0">
                <a:latin typeface="Cambria"/>
                <a:cs typeface="Cambria"/>
              </a:rPr>
              <a:t>operating </a:t>
            </a:r>
            <a:r>
              <a:rPr lang="en-US" sz="2000" spc="-380" dirty="0">
                <a:latin typeface="Cambria"/>
                <a:cs typeface="Cambria"/>
              </a:rPr>
              <a:t> </a:t>
            </a:r>
            <a:r>
              <a:rPr lang="en-US" sz="2000" dirty="0">
                <a:latin typeface="Cambria"/>
                <a:cs typeface="Cambria"/>
              </a:rPr>
              <a:t>current</a:t>
            </a:r>
            <a:r>
              <a:rPr lang="en-US" sz="2000" spc="55" dirty="0">
                <a:latin typeface="Cambria"/>
                <a:cs typeface="Cambria"/>
              </a:rPr>
              <a:t> </a:t>
            </a:r>
            <a:r>
              <a:rPr lang="en-US" sz="2000" dirty="0">
                <a:latin typeface="Cambria"/>
                <a:cs typeface="Cambria"/>
              </a:rPr>
              <a:t>to</a:t>
            </a:r>
            <a:r>
              <a:rPr lang="en-US" sz="2000" spc="60" dirty="0">
                <a:latin typeface="Cambria"/>
                <a:cs typeface="Cambria"/>
              </a:rPr>
              <a:t> </a:t>
            </a:r>
            <a:r>
              <a:rPr lang="en-US" sz="2000" spc="25" dirty="0">
                <a:latin typeface="Cambria"/>
                <a:cs typeface="Cambria"/>
              </a:rPr>
              <a:t>average</a:t>
            </a:r>
            <a:r>
              <a:rPr lang="en-US" sz="2000" spc="50" dirty="0">
                <a:latin typeface="Cambria"/>
                <a:cs typeface="Cambria"/>
              </a:rPr>
              <a:t> </a:t>
            </a:r>
            <a:r>
              <a:rPr lang="en-US" sz="2000" spc="10" dirty="0">
                <a:latin typeface="Cambria"/>
                <a:cs typeface="Cambria"/>
              </a:rPr>
              <a:t>restraining</a:t>
            </a:r>
            <a:r>
              <a:rPr lang="en-US" sz="2000" spc="50" dirty="0">
                <a:latin typeface="Cambria"/>
                <a:cs typeface="Cambria"/>
              </a:rPr>
              <a:t> </a:t>
            </a:r>
            <a:r>
              <a:rPr lang="en-US" sz="2000" dirty="0">
                <a:latin typeface="Cambria"/>
                <a:cs typeface="Cambria"/>
              </a:rPr>
              <a:t>current</a:t>
            </a:r>
            <a:r>
              <a:rPr lang="en-US" sz="2000" spc="70" dirty="0">
                <a:latin typeface="Cambria"/>
                <a:cs typeface="Cambria"/>
              </a:rPr>
              <a:t> </a:t>
            </a:r>
            <a:r>
              <a:rPr lang="en-US" sz="2000" spc="5" dirty="0">
                <a:latin typeface="Cambria"/>
                <a:cs typeface="Cambria"/>
              </a:rPr>
              <a:t>is</a:t>
            </a:r>
            <a:r>
              <a:rPr lang="en-US" sz="2000" spc="50" dirty="0">
                <a:latin typeface="Cambria"/>
                <a:cs typeface="Cambria"/>
              </a:rPr>
              <a:t> </a:t>
            </a:r>
            <a:r>
              <a:rPr lang="en-US" sz="2000" spc="20" dirty="0">
                <a:latin typeface="Cambria"/>
                <a:cs typeface="Cambria"/>
              </a:rPr>
              <a:t>a</a:t>
            </a:r>
            <a:r>
              <a:rPr lang="en-US" sz="2000" spc="55" dirty="0">
                <a:latin typeface="Cambria"/>
                <a:cs typeface="Cambria"/>
              </a:rPr>
              <a:t> </a:t>
            </a:r>
            <a:r>
              <a:rPr lang="en-US" sz="2000" spc="40" dirty="0">
                <a:latin typeface="Cambria"/>
                <a:cs typeface="Cambria"/>
              </a:rPr>
              <a:t>fixed</a:t>
            </a:r>
            <a:r>
              <a:rPr lang="en-US" sz="2000" spc="35" dirty="0">
                <a:latin typeface="Cambria"/>
                <a:cs typeface="Cambria"/>
              </a:rPr>
              <a:t> </a:t>
            </a:r>
            <a:r>
              <a:rPr lang="en-US" sz="2000" spc="20" dirty="0">
                <a:latin typeface="Cambria"/>
                <a:cs typeface="Cambria"/>
              </a:rPr>
              <a:t>percentage.</a:t>
            </a:r>
            <a:endParaRPr lang="en-US" sz="2000" dirty="0">
              <a:latin typeface="Cambria"/>
              <a:cs typeface="Cambria"/>
            </a:endParaRPr>
          </a:p>
          <a:p>
            <a:pPr>
              <a:lnSpc>
                <a:spcPct val="100000"/>
              </a:lnSpc>
              <a:spcBef>
                <a:spcPts val="45"/>
              </a:spcBef>
              <a:buFont typeface="Wingdings"/>
              <a:buChar char=""/>
            </a:pPr>
            <a:endParaRPr lang="en-US" sz="2000" dirty="0">
              <a:latin typeface="Cambria"/>
              <a:cs typeface="Cambria"/>
            </a:endParaRPr>
          </a:p>
          <a:p>
            <a:pPr marL="12700" marR="5080">
              <a:lnSpc>
                <a:spcPct val="100000"/>
              </a:lnSpc>
              <a:spcBef>
                <a:spcPts val="5"/>
              </a:spcBef>
              <a:buSzPct val="94444"/>
              <a:buFont typeface="Wingdings"/>
              <a:buChar char=""/>
              <a:tabLst>
                <a:tab pos="194945" algn="l"/>
              </a:tabLst>
            </a:pPr>
            <a:r>
              <a:rPr lang="en-US" sz="2000" spc="20" dirty="0">
                <a:latin typeface="Cambria"/>
                <a:cs typeface="Cambria"/>
              </a:rPr>
              <a:t>It’s</a:t>
            </a:r>
            <a:r>
              <a:rPr lang="en-US" sz="2000" spc="40" dirty="0">
                <a:latin typeface="Cambria"/>
                <a:cs typeface="Cambria"/>
              </a:rPr>
              <a:t> </a:t>
            </a:r>
            <a:r>
              <a:rPr lang="en-US" sz="2000" spc="30" dirty="0">
                <a:latin typeface="Cambria"/>
                <a:cs typeface="Cambria"/>
              </a:rPr>
              <a:t>called</a:t>
            </a:r>
            <a:r>
              <a:rPr lang="en-US" sz="2000" spc="40" dirty="0">
                <a:latin typeface="Cambria"/>
                <a:cs typeface="Cambria"/>
              </a:rPr>
              <a:t> </a:t>
            </a:r>
            <a:r>
              <a:rPr lang="en-US" sz="2000" spc="10" dirty="0">
                <a:latin typeface="Cambria"/>
                <a:cs typeface="Cambria"/>
              </a:rPr>
              <a:t>bias</a:t>
            </a:r>
            <a:r>
              <a:rPr lang="en-US" sz="2000" spc="50" dirty="0">
                <a:latin typeface="Cambria"/>
                <a:cs typeface="Cambria"/>
              </a:rPr>
              <a:t> </a:t>
            </a:r>
            <a:r>
              <a:rPr lang="en-US" sz="2000" spc="20" dirty="0">
                <a:latin typeface="Cambria"/>
                <a:cs typeface="Cambria"/>
              </a:rPr>
              <a:t>relay</a:t>
            </a:r>
            <a:r>
              <a:rPr lang="en-US" sz="2000" spc="45" dirty="0">
                <a:latin typeface="Cambria"/>
                <a:cs typeface="Cambria"/>
              </a:rPr>
              <a:t> </a:t>
            </a:r>
            <a:r>
              <a:rPr lang="en-US" sz="2000" spc="10" dirty="0">
                <a:latin typeface="Cambria"/>
                <a:cs typeface="Cambria"/>
              </a:rPr>
              <a:t>because</a:t>
            </a:r>
            <a:r>
              <a:rPr lang="en-US" sz="2000" spc="55" dirty="0">
                <a:latin typeface="Cambria"/>
                <a:cs typeface="Cambria"/>
              </a:rPr>
              <a:t> </a:t>
            </a:r>
            <a:r>
              <a:rPr lang="en-US" sz="2000" spc="10" dirty="0">
                <a:latin typeface="Cambria"/>
                <a:cs typeface="Cambria"/>
              </a:rPr>
              <a:t>restraining</a:t>
            </a:r>
            <a:r>
              <a:rPr lang="en-US" sz="2000" spc="70" dirty="0">
                <a:latin typeface="Cambria"/>
                <a:cs typeface="Cambria"/>
              </a:rPr>
              <a:t> </a:t>
            </a:r>
            <a:r>
              <a:rPr lang="en-US" sz="2000" spc="50" dirty="0">
                <a:latin typeface="Cambria"/>
                <a:cs typeface="Cambria"/>
              </a:rPr>
              <a:t>known</a:t>
            </a:r>
            <a:r>
              <a:rPr lang="en-US" sz="2000" spc="70" dirty="0">
                <a:latin typeface="Cambria"/>
                <a:cs typeface="Cambria"/>
              </a:rPr>
              <a:t> </a:t>
            </a:r>
            <a:r>
              <a:rPr lang="en-US" sz="2000" spc="5" dirty="0">
                <a:latin typeface="Cambria"/>
                <a:cs typeface="Cambria"/>
              </a:rPr>
              <a:t>as</a:t>
            </a:r>
            <a:r>
              <a:rPr lang="en-US" sz="2000" spc="45" dirty="0">
                <a:latin typeface="Cambria"/>
                <a:cs typeface="Cambria"/>
              </a:rPr>
              <a:t> </a:t>
            </a:r>
            <a:r>
              <a:rPr lang="en-US" sz="2000" spc="20" dirty="0">
                <a:latin typeface="Cambria"/>
                <a:cs typeface="Cambria"/>
              </a:rPr>
              <a:t>biased</a:t>
            </a:r>
            <a:r>
              <a:rPr lang="en-US" sz="2000" spc="55" dirty="0">
                <a:latin typeface="Cambria"/>
                <a:cs typeface="Cambria"/>
              </a:rPr>
              <a:t> </a:t>
            </a:r>
            <a:r>
              <a:rPr lang="en-US" sz="2000" spc="20" dirty="0">
                <a:latin typeface="Cambria"/>
                <a:cs typeface="Cambria"/>
              </a:rPr>
              <a:t>coil</a:t>
            </a:r>
            <a:r>
              <a:rPr lang="en-US" sz="2000" spc="55" dirty="0">
                <a:latin typeface="Cambria"/>
                <a:cs typeface="Cambria"/>
              </a:rPr>
              <a:t> </a:t>
            </a:r>
            <a:r>
              <a:rPr lang="en-US" sz="2000" spc="25" dirty="0">
                <a:latin typeface="Cambria"/>
                <a:cs typeface="Cambria"/>
              </a:rPr>
              <a:t>produces</a:t>
            </a:r>
            <a:r>
              <a:rPr lang="en-US" sz="2000" spc="70" dirty="0">
                <a:latin typeface="Cambria"/>
                <a:cs typeface="Cambria"/>
              </a:rPr>
              <a:t> </a:t>
            </a:r>
            <a:r>
              <a:rPr lang="en-US" sz="2000" dirty="0">
                <a:latin typeface="Cambria"/>
                <a:cs typeface="Cambria"/>
              </a:rPr>
              <a:t>the</a:t>
            </a:r>
            <a:r>
              <a:rPr lang="en-US" sz="2000" spc="60" dirty="0">
                <a:latin typeface="Cambria"/>
                <a:cs typeface="Cambria"/>
              </a:rPr>
              <a:t> </a:t>
            </a:r>
            <a:r>
              <a:rPr lang="en-US" sz="2000" spc="10" dirty="0">
                <a:latin typeface="Cambria"/>
                <a:cs typeface="Cambria"/>
              </a:rPr>
              <a:t>bias </a:t>
            </a:r>
            <a:r>
              <a:rPr lang="en-US" sz="2000" spc="15" dirty="0">
                <a:latin typeface="Cambria"/>
                <a:cs typeface="Cambria"/>
              </a:rPr>
              <a:t> force.</a:t>
            </a:r>
            <a:r>
              <a:rPr lang="en-US" sz="2000" spc="40" dirty="0">
                <a:latin typeface="Cambria"/>
                <a:cs typeface="Cambria"/>
              </a:rPr>
              <a:t> </a:t>
            </a:r>
            <a:r>
              <a:rPr lang="en-US" sz="2000" spc="50" dirty="0">
                <a:latin typeface="Cambria"/>
                <a:cs typeface="Cambria"/>
              </a:rPr>
              <a:t>Fig </a:t>
            </a:r>
            <a:r>
              <a:rPr lang="en-US" sz="2000" spc="-100" dirty="0">
                <a:latin typeface="Cambria"/>
                <a:cs typeface="Cambria"/>
              </a:rPr>
              <a:t>17</a:t>
            </a:r>
            <a:r>
              <a:rPr lang="en-US" sz="2000" spc="60" dirty="0">
                <a:latin typeface="Cambria"/>
                <a:cs typeface="Cambria"/>
              </a:rPr>
              <a:t> </a:t>
            </a:r>
            <a:r>
              <a:rPr lang="en-US" sz="2000" spc="50" dirty="0">
                <a:latin typeface="Cambria"/>
                <a:cs typeface="Cambria"/>
              </a:rPr>
              <a:t>a, </a:t>
            </a:r>
            <a:r>
              <a:rPr lang="en-US" sz="2000" spc="30" dirty="0">
                <a:latin typeface="Cambria"/>
                <a:cs typeface="Cambria"/>
              </a:rPr>
              <a:t>shows</a:t>
            </a:r>
            <a:r>
              <a:rPr lang="en-US" sz="2000" spc="50" dirty="0">
                <a:latin typeface="Cambria"/>
                <a:cs typeface="Cambria"/>
              </a:rPr>
              <a:t> </a:t>
            </a:r>
            <a:r>
              <a:rPr lang="en-US" sz="2000" dirty="0">
                <a:latin typeface="Cambria"/>
                <a:cs typeface="Cambria"/>
              </a:rPr>
              <a:t>the</a:t>
            </a:r>
            <a:r>
              <a:rPr lang="en-US" sz="2000" spc="65" dirty="0">
                <a:latin typeface="Cambria"/>
                <a:cs typeface="Cambria"/>
              </a:rPr>
              <a:t> </a:t>
            </a:r>
            <a:r>
              <a:rPr lang="en-US" sz="2000" spc="15" dirty="0">
                <a:latin typeface="Cambria"/>
                <a:cs typeface="Cambria"/>
              </a:rPr>
              <a:t>schematic</a:t>
            </a:r>
            <a:r>
              <a:rPr lang="en-US" sz="2000" spc="50" dirty="0">
                <a:latin typeface="Cambria"/>
                <a:cs typeface="Cambria"/>
              </a:rPr>
              <a:t> </a:t>
            </a:r>
            <a:r>
              <a:rPr lang="en-US" sz="2000" spc="10" dirty="0">
                <a:latin typeface="Cambria"/>
                <a:cs typeface="Cambria"/>
              </a:rPr>
              <a:t>arrangements</a:t>
            </a:r>
            <a:r>
              <a:rPr lang="en-US" sz="2000" spc="80" dirty="0">
                <a:latin typeface="Cambria"/>
                <a:cs typeface="Cambria"/>
              </a:rPr>
              <a:t> </a:t>
            </a:r>
            <a:r>
              <a:rPr lang="en-US" sz="2000" spc="40" dirty="0">
                <a:latin typeface="Cambria"/>
                <a:cs typeface="Cambria"/>
              </a:rPr>
              <a:t>of</a:t>
            </a:r>
            <a:r>
              <a:rPr lang="en-US" sz="2000" spc="55" dirty="0">
                <a:latin typeface="Cambria"/>
                <a:cs typeface="Cambria"/>
              </a:rPr>
              <a:t> </a:t>
            </a:r>
            <a:r>
              <a:rPr lang="en-US" sz="2000" spc="20" dirty="0">
                <a:latin typeface="Cambria"/>
                <a:cs typeface="Cambria"/>
              </a:rPr>
              <a:t>biased</a:t>
            </a:r>
            <a:r>
              <a:rPr lang="en-US" sz="2000" spc="35" dirty="0">
                <a:latin typeface="Cambria"/>
                <a:cs typeface="Cambria"/>
              </a:rPr>
              <a:t> </a:t>
            </a:r>
            <a:r>
              <a:rPr lang="en-US" sz="2000" spc="25" dirty="0">
                <a:latin typeface="Cambria"/>
                <a:cs typeface="Cambria"/>
              </a:rPr>
              <a:t>beam</a:t>
            </a:r>
            <a:r>
              <a:rPr lang="en-US" sz="2000" spc="55" dirty="0">
                <a:latin typeface="Cambria"/>
                <a:cs typeface="Cambria"/>
              </a:rPr>
              <a:t> </a:t>
            </a:r>
            <a:r>
              <a:rPr lang="en-US" sz="2000" spc="25" dirty="0">
                <a:latin typeface="Cambria"/>
                <a:cs typeface="Cambria"/>
              </a:rPr>
              <a:t>relay.</a:t>
            </a:r>
            <a:r>
              <a:rPr lang="en-US" sz="2000" spc="60" dirty="0">
                <a:latin typeface="Cambria"/>
                <a:cs typeface="Cambria"/>
              </a:rPr>
              <a:t> </a:t>
            </a:r>
            <a:r>
              <a:rPr lang="en-US" sz="2000" dirty="0">
                <a:latin typeface="Cambria"/>
                <a:cs typeface="Cambria"/>
              </a:rPr>
              <a:t>It</a:t>
            </a:r>
            <a:r>
              <a:rPr lang="en-US" sz="2000" spc="50" dirty="0">
                <a:latin typeface="Cambria"/>
                <a:cs typeface="Cambria"/>
              </a:rPr>
              <a:t> </a:t>
            </a:r>
            <a:r>
              <a:rPr lang="en-US" sz="2000" spc="5" dirty="0">
                <a:latin typeface="Cambria"/>
                <a:cs typeface="Cambria"/>
              </a:rPr>
              <a:t>is </a:t>
            </a:r>
            <a:r>
              <a:rPr lang="en-US" sz="2000" spc="10" dirty="0">
                <a:latin typeface="Cambria"/>
                <a:cs typeface="Cambria"/>
              </a:rPr>
              <a:t> </a:t>
            </a:r>
            <a:r>
              <a:rPr lang="en-US" sz="2000" spc="15" dirty="0">
                <a:latin typeface="Cambria"/>
                <a:cs typeface="Cambria"/>
              </a:rPr>
              <a:t>essentially </a:t>
            </a:r>
            <a:r>
              <a:rPr lang="en-US" sz="2000" spc="30" dirty="0">
                <a:latin typeface="Cambria"/>
                <a:cs typeface="Cambria"/>
              </a:rPr>
              <a:t>an</a:t>
            </a:r>
            <a:r>
              <a:rPr lang="en-US" sz="2000" spc="55" dirty="0">
                <a:latin typeface="Cambria"/>
                <a:cs typeface="Cambria"/>
              </a:rPr>
              <a:t> </a:t>
            </a:r>
            <a:r>
              <a:rPr lang="en-US" sz="2000" spc="20" dirty="0">
                <a:latin typeface="Cambria"/>
                <a:cs typeface="Cambria"/>
              </a:rPr>
              <a:t>over</a:t>
            </a:r>
            <a:r>
              <a:rPr lang="en-US" sz="2000" spc="60" dirty="0">
                <a:latin typeface="Cambria"/>
                <a:cs typeface="Cambria"/>
              </a:rPr>
              <a:t> </a:t>
            </a:r>
            <a:r>
              <a:rPr lang="en-US" sz="2000" dirty="0">
                <a:latin typeface="Cambria"/>
                <a:cs typeface="Cambria"/>
              </a:rPr>
              <a:t>current</a:t>
            </a:r>
            <a:r>
              <a:rPr lang="en-US" sz="2000" spc="75" dirty="0">
                <a:latin typeface="Cambria"/>
                <a:cs typeface="Cambria"/>
              </a:rPr>
              <a:t> </a:t>
            </a:r>
            <a:r>
              <a:rPr lang="en-US" sz="2000" spc="25" dirty="0">
                <a:latin typeface="Cambria"/>
                <a:cs typeface="Cambria"/>
              </a:rPr>
              <a:t>balanced</a:t>
            </a:r>
            <a:r>
              <a:rPr lang="en-US" sz="2000" spc="55" dirty="0">
                <a:latin typeface="Cambria"/>
                <a:cs typeface="Cambria"/>
              </a:rPr>
              <a:t> </a:t>
            </a:r>
            <a:r>
              <a:rPr lang="en-US" sz="2000" spc="25" dirty="0">
                <a:latin typeface="Cambria"/>
                <a:cs typeface="Cambria"/>
              </a:rPr>
              <a:t>beam</a:t>
            </a:r>
            <a:r>
              <a:rPr lang="en-US" sz="2000" spc="55" dirty="0">
                <a:latin typeface="Cambria"/>
                <a:cs typeface="Cambria"/>
              </a:rPr>
              <a:t> </a:t>
            </a:r>
            <a:r>
              <a:rPr lang="en-US" sz="2000" spc="30" dirty="0">
                <a:latin typeface="Cambria"/>
                <a:cs typeface="Cambria"/>
              </a:rPr>
              <a:t>type</a:t>
            </a:r>
            <a:r>
              <a:rPr lang="en-US" sz="2000" spc="65" dirty="0">
                <a:latin typeface="Cambria"/>
                <a:cs typeface="Cambria"/>
              </a:rPr>
              <a:t> </a:t>
            </a:r>
            <a:r>
              <a:rPr lang="en-US" sz="2000" spc="15" dirty="0">
                <a:latin typeface="Cambria"/>
                <a:cs typeface="Cambria"/>
              </a:rPr>
              <a:t>relay</a:t>
            </a:r>
            <a:r>
              <a:rPr lang="en-US" sz="2000" spc="55" dirty="0">
                <a:latin typeface="Cambria"/>
                <a:cs typeface="Cambria"/>
              </a:rPr>
              <a:t> </a:t>
            </a:r>
            <a:r>
              <a:rPr lang="en-US" sz="2000" spc="35" dirty="0">
                <a:latin typeface="Cambria"/>
                <a:cs typeface="Cambria"/>
              </a:rPr>
              <a:t>with</a:t>
            </a:r>
            <a:r>
              <a:rPr lang="en-US" sz="2000" spc="60" dirty="0">
                <a:latin typeface="Cambria"/>
                <a:cs typeface="Cambria"/>
              </a:rPr>
              <a:t> </a:t>
            </a:r>
            <a:r>
              <a:rPr lang="en-US" sz="2000" spc="30" dirty="0">
                <a:latin typeface="Cambria"/>
                <a:cs typeface="Cambria"/>
              </a:rPr>
              <a:t>an</a:t>
            </a:r>
            <a:r>
              <a:rPr lang="en-US" sz="2000" spc="50" dirty="0">
                <a:latin typeface="Cambria"/>
                <a:cs typeface="Cambria"/>
              </a:rPr>
              <a:t> </a:t>
            </a:r>
            <a:r>
              <a:rPr lang="en-US" sz="2000" spc="35" dirty="0">
                <a:latin typeface="Cambria"/>
                <a:cs typeface="Cambria"/>
              </a:rPr>
              <a:t>additional</a:t>
            </a:r>
            <a:r>
              <a:rPr lang="en-US" sz="2000" spc="55" dirty="0">
                <a:latin typeface="Cambria"/>
                <a:cs typeface="Cambria"/>
              </a:rPr>
              <a:t> </a:t>
            </a:r>
            <a:r>
              <a:rPr lang="en-US" sz="2000" spc="10" dirty="0">
                <a:latin typeface="Cambria"/>
                <a:cs typeface="Cambria"/>
              </a:rPr>
              <a:t>restraining </a:t>
            </a:r>
            <a:r>
              <a:rPr lang="en-US" sz="2000" spc="-380" dirty="0">
                <a:latin typeface="Cambria"/>
                <a:cs typeface="Cambria"/>
              </a:rPr>
              <a:t> </a:t>
            </a:r>
            <a:r>
              <a:rPr lang="en-US" sz="2000" spc="35" dirty="0">
                <a:latin typeface="Cambria"/>
                <a:cs typeface="Cambria"/>
              </a:rPr>
              <a:t>coil.</a:t>
            </a:r>
            <a:r>
              <a:rPr lang="en-US" sz="2000" spc="25" dirty="0">
                <a:latin typeface="Cambria"/>
                <a:cs typeface="Cambria"/>
              </a:rPr>
              <a:t> </a:t>
            </a:r>
            <a:r>
              <a:rPr lang="en-US" sz="2000" spc="20" dirty="0">
                <a:latin typeface="Cambria"/>
                <a:cs typeface="Cambria"/>
              </a:rPr>
              <a:t>The</a:t>
            </a:r>
            <a:r>
              <a:rPr lang="en-US" sz="2000" spc="65" dirty="0">
                <a:latin typeface="Cambria"/>
                <a:cs typeface="Cambria"/>
              </a:rPr>
              <a:t> </a:t>
            </a:r>
            <a:r>
              <a:rPr lang="en-US" sz="2000" spc="10" dirty="0">
                <a:latin typeface="Cambria"/>
                <a:cs typeface="Cambria"/>
              </a:rPr>
              <a:t>restraining</a:t>
            </a:r>
            <a:r>
              <a:rPr lang="en-US" sz="2000" spc="50" dirty="0">
                <a:latin typeface="Cambria"/>
                <a:cs typeface="Cambria"/>
              </a:rPr>
              <a:t> </a:t>
            </a:r>
            <a:r>
              <a:rPr lang="en-US" sz="2000" spc="20" dirty="0">
                <a:latin typeface="Cambria"/>
                <a:cs typeface="Cambria"/>
              </a:rPr>
              <a:t>coil</a:t>
            </a:r>
            <a:r>
              <a:rPr lang="en-US" sz="2000" spc="55" dirty="0">
                <a:latin typeface="Cambria"/>
                <a:cs typeface="Cambria"/>
              </a:rPr>
              <a:t> </a:t>
            </a:r>
            <a:r>
              <a:rPr lang="en-US" sz="2000" spc="25" dirty="0">
                <a:latin typeface="Cambria"/>
                <a:cs typeface="Cambria"/>
              </a:rPr>
              <a:t>produces</a:t>
            </a:r>
            <a:r>
              <a:rPr lang="en-US" sz="2000" spc="80" dirty="0">
                <a:latin typeface="Cambria"/>
                <a:cs typeface="Cambria"/>
              </a:rPr>
              <a:t> </a:t>
            </a:r>
            <a:r>
              <a:rPr lang="en-US" sz="2000" spc="20" dirty="0">
                <a:latin typeface="Cambria"/>
                <a:cs typeface="Cambria"/>
              </a:rPr>
              <a:t>a</a:t>
            </a:r>
            <a:r>
              <a:rPr lang="en-US" sz="2000" spc="45" dirty="0">
                <a:latin typeface="Cambria"/>
                <a:cs typeface="Cambria"/>
              </a:rPr>
              <a:t> </a:t>
            </a:r>
            <a:r>
              <a:rPr lang="en-US" sz="2000" spc="10" dirty="0">
                <a:latin typeface="Cambria"/>
                <a:cs typeface="Cambria"/>
              </a:rPr>
              <a:t>bias</a:t>
            </a:r>
            <a:r>
              <a:rPr lang="en-US" sz="2000" spc="55" dirty="0">
                <a:latin typeface="Cambria"/>
                <a:cs typeface="Cambria"/>
              </a:rPr>
              <a:t> </a:t>
            </a:r>
            <a:r>
              <a:rPr lang="en-US" sz="2000" spc="5" dirty="0">
                <a:latin typeface="Cambria"/>
                <a:cs typeface="Cambria"/>
              </a:rPr>
              <a:t>force</a:t>
            </a:r>
            <a:r>
              <a:rPr lang="en-US" sz="2000" spc="65" dirty="0">
                <a:latin typeface="Cambria"/>
                <a:cs typeface="Cambria"/>
              </a:rPr>
              <a:t> </a:t>
            </a:r>
            <a:r>
              <a:rPr lang="en-US" sz="2000" spc="30" dirty="0">
                <a:latin typeface="Cambria"/>
                <a:cs typeface="Cambria"/>
              </a:rPr>
              <a:t>in</a:t>
            </a:r>
            <a:r>
              <a:rPr lang="en-US" sz="2000" spc="55" dirty="0">
                <a:latin typeface="Cambria"/>
                <a:cs typeface="Cambria"/>
              </a:rPr>
              <a:t> </a:t>
            </a:r>
            <a:r>
              <a:rPr lang="en-US" sz="2000" dirty="0">
                <a:latin typeface="Cambria"/>
                <a:cs typeface="Cambria"/>
              </a:rPr>
              <a:t>the</a:t>
            </a:r>
            <a:r>
              <a:rPr lang="en-US" sz="2000" spc="65" dirty="0">
                <a:latin typeface="Cambria"/>
                <a:cs typeface="Cambria"/>
              </a:rPr>
              <a:t> </a:t>
            </a:r>
            <a:r>
              <a:rPr lang="en-US" sz="2000" spc="20" dirty="0">
                <a:latin typeface="Cambria"/>
                <a:cs typeface="Cambria"/>
              </a:rPr>
              <a:t>opposite</a:t>
            </a:r>
            <a:r>
              <a:rPr lang="en-US" sz="2000" spc="65" dirty="0">
                <a:latin typeface="Cambria"/>
                <a:cs typeface="Cambria"/>
              </a:rPr>
              <a:t> </a:t>
            </a:r>
            <a:r>
              <a:rPr lang="en-US" sz="2000" spc="15" dirty="0">
                <a:latin typeface="Cambria"/>
                <a:cs typeface="Cambria"/>
              </a:rPr>
              <a:t>direction</a:t>
            </a:r>
            <a:r>
              <a:rPr lang="en-US" sz="2000" spc="40" dirty="0">
                <a:latin typeface="Cambria"/>
                <a:cs typeface="Cambria"/>
              </a:rPr>
              <a:t> </a:t>
            </a:r>
            <a:r>
              <a:rPr lang="en-US" sz="2000" dirty="0">
                <a:latin typeface="Cambria"/>
                <a:cs typeface="Cambria"/>
              </a:rPr>
              <a:t>to</a:t>
            </a:r>
            <a:r>
              <a:rPr lang="en-US" sz="2000" spc="65" dirty="0">
                <a:latin typeface="Cambria"/>
                <a:cs typeface="Cambria"/>
              </a:rPr>
              <a:t> </a:t>
            </a:r>
            <a:r>
              <a:rPr lang="en-US" sz="2000" dirty="0">
                <a:latin typeface="Cambria"/>
                <a:cs typeface="Cambria"/>
              </a:rPr>
              <a:t>the </a:t>
            </a:r>
            <a:r>
              <a:rPr lang="en-US" sz="2000" spc="5" dirty="0">
                <a:latin typeface="Cambria"/>
                <a:cs typeface="Cambria"/>
              </a:rPr>
              <a:t> </a:t>
            </a:r>
            <a:r>
              <a:rPr lang="en-US" sz="2000" spc="20" dirty="0">
                <a:latin typeface="Cambria"/>
                <a:cs typeface="Cambria"/>
              </a:rPr>
              <a:t>operating</a:t>
            </a:r>
            <a:r>
              <a:rPr lang="en-US" sz="2000" spc="45" dirty="0">
                <a:latin typeface="Cambria"/>
                <a:cs typeface="Cambria"/>
              </a:rPr>
              <a:t> </a:t>
            </a:r>
            <a:r>
              <a:rPr lang="en-US" sz="2000" spc="15" dirty="0">
                <a:latin typeface="Cambria"/>
                <a:cs typeface="Cambria"/>
              </a:rPr>
              <a:t>force.</a:t>
            </a:r>
            <a:endParaRPr lang="en-US" sz="2000" dirty="0">
              <a:latin typeface="Cambria"/>
              <a:cs typeface="Cambria"/>
            </a:endParaRPr>
          </a:p>
          <a:p>
            <a:endParaRPr lang="en-IN" dirty="0"/>
          </a:p>
        </p:txBody>
      </p:sp>
      <p:sp>
        <p:nvSpPr>
          <p:cNvPr id="9" name="TextBox 8">
            <a:extLst>
              <a:ext uri="{FF2B5EF4-FFF2-40B4-BE49-F238E27FC236}">
                <a16:creationId xmlns:a16="http://schemas.microsoft.com/office/drawing/2014/main" id="{E6EBF020-F215-4DD2-9233-CC03D92DD69F}"/>
              </a:ext>
            </a:extLst>
          </p:cNvPr>
          <p:cNvSpPr txBox="1"/>
          <p:nvPr/>
        </p:nvSpPr>
        <p:spPr>
          <a:xfrm>
            <a:off x="1008503" y="1200563"/>
            <a:ext cx="7558448" cy="461665"/>
          </a:xfrm>
          <a:prstGeom prst="rect">
            <a:avLst/>
          </a:prstGeom>
          <a:noFill/>
        </p:spPr>
        <p:txBody>
          <a:bodyPr wrap="square">
            <a:spAutoFit/>
          </a:bodyPr>
          <a:lstStyle/>
          <a:p>
            <a:r>
              <a:rPr lang="en-US" sz="2400" spc="-5" dirty="0">
                <a:solidFill>
                  <a:srgbClr val="FF0000"/>
                </a:solidFill>
                <a:uFill>
                  <a:solidFill>
                    <a:srgbClr val="FF0000"/>
                  </a:solidFill>
                </a:uFill>
                <a:latin typeface="Arial"/>
                <a:cs typeface="Arial"/>
              </a:rPr>
              <a:t>Biased</a:t>
            </a:r>
            <a:r>
              <a:rPr lang="en-US" sz="2400" dirty="0">
                <a:solidFill>
                  <a:srgbClr val="FF0000"/>
                </a:solidFill>
                <a:uFill>
                  <a:solidFill>
                    <a:srgbClr val="FF0000"/>
                  </a:solidFill>
                </a:uFill>
                <a:latin typeface="Arial"/>
                <a:cs typeface="Arial"/>
              </a:rPr>
              <a:t> </a:t>
            </a:r>
            <a:r>
              <a:rPr lang="en-US" sz="2400" spc="-5" dirty="0">
                <a:solidFill>
                  <a:srgbClr val="FF0000"/>
                </a:solidFill>
                <a:uFill>
                  <a:solidFill>
                    <a:srgbClr val="FF0000"/>
                  </a:solidFill>
                </a:uFill>
                <a:latin typeface="Arial"/>
                <a:cs typeface="Arial"/>
              </a:rPr>
              <a:t>beam</a:t>
            </a:r>
            <a:r>
              <a:rPr lang="en-US" sz="2400" spc="15" dirty="0">
                <a:solidFill>
                  <a:srgbClr val="FF0000"/>
                </a:solidFill>
                <a:uFill>
                  <a:solidFill>
                    <a:srgbClr val="FF0000"/>
                  </a:solidFill>
                </a:uFill>
                <a:latin typeface="Arial"/>
                <a:cs typeface="Arial"/>
              </a:rPr>
              <a:t> </a:t>
            </a:r>
            <a:r>
              <a:rPr lang="en-US" sz="2000" spc="-5" dirty="0">
                <a:solidFill>
                  <a:srgbClr val="FF0000"/>
                </a:solidFill>
                <a:uFill>
                  <a:solidFill>
                    <a:srgbClr val="FF0000"/>
                  </a:solidFill>
                </a:uFill>
                <a:latin typeface="Arial"/>
                <a:cs typeface="Arial"/>
              </a:rPr>
              <a:t>relay</a:t>
            </a:r>
            <a:r>
              <a:rPr lang="en-US" sz="2400" dirty="0">
                <a:solidFill>
                  <a:srgbClr val="FF0000"/>
                </a:solidFill>
                <a:uFill>
                  <a:solidFill>
                    <a:srgbClr val="FF0000"/>
                  </a:solidFill>
                </a:uFill>
                <a:latin typeface="Arial"/>
                <a:cs typeface="Arial"/>
              </a:rPr>
              <a:t> </a:t>
            </a:r>
            <a:r>
              <a:rPr lang="en-US" sz="2400" spc="-5" dirty="0">
                <a:solidFill>
                  <a:srgbClr val="FF0000"/>
                </a:solidFill>
                <a:uFill>
                  <a:solidFill>
                    <a:srgbClr val="FF0000"/>
                  </a:solidFill>
                </a:uFill>
                <a:latin typeface="Arial"/>
                <a:cs typeface="Arial"/>
              </a:rPr>
              <a:t>or percentage</a:t>
            </a:r>
            <a:r>
              <a:rPr lang="en-US" sz="2400" spc="5" dirty="0">
                <a:solidFill>
                  <a:srgbClr val="FF0000"/>
                </a:solidFill>
                <a:uFill>
                  <a:solidFill>
                    <a:srgbClr val="FF0000"/>
                  </a:solidFill>
                </a:uFill>
                <a:latin typeface="Arial"/>
                <a:cs typeface="Arial"/>
              </a:rPr>
              <a:t> </a:t>
            </a:r>
            <a:r>
              <a:rPr lang="en-US" sz="2400" spc="-5" dirty="0">
                <a:solidFill>
                  <a:srgbClr val="FF0000"/>
                </a:solidFill>
                <a:uFill>
                  <a:solidFill>
                    <a:srgbClr val="FF0000"/>
                  </a:solidFill>
                </a:uFill>
                <a:latin typeface="Arial"/>
                <a:cs typeface="Arial"/>
              </a:rPr>
              <a:t>differential</a:t>
            </a:r>
            <a:r>
              <a:rPr lang="en-US" sz="2400" spc="-30" dirty="0">
                <a:solidFill>
                  <a:srgbClr val="FF0000"/>
                </a:solidFill>
                <a:uFill>
                  <a:solidFill>
                    <a:srgbClr val="FF0000"/>
                  </a:solidFill>
                </a:uFill>
                <a:latin typeface="Arial"/>
                <a:cs typeface="Arial"/>
              </a:rPr>
              <a:t> </a:t>
            </a:r>
            <a:r>
              <a:rPr lang="en-US" sz="2400" spc="-5" dirty="0">
                <a:solidFill>
                  <a:srgbClr val="FF0000"/>
                </a:solidFill>
                <a:uFill>
                  <a:solidFill>
                    <a:srgbClr val="FF0000"/>
                  </a:solidFill>
                </a:uFill>
                <a:latin typeface="Arial"/>
                <a:cs typeface="Arial"/>
              </a:rPr>
              <a:t>relay</a:t>
            </a:r>
            <a:endParaRPr lang="en-IN" sz="2000" b="1" dirty="0"/>
          </a:p>
        </p:txBody>
      </p:sp>
      <p:pic>
        <p:nvPicPr>
          <p:cNvPr id="5" name="Picture 4">
            <a:extLst>
              <a:ext uri="{FF2B5EF4-FFF2-40B4-BE49-F238E27FC236}">
                <a16:creationId xmlns:a16="http://schemas.microsoft.com/office/drawing/2014/main" id="{2C7C3EE4-0919-4DA0-8BA1-AC5E1D9268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8243099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A9F79F9-620A-454C-B44A-099229A02D1C}" type="slidenum">
              <a:rPr lang="en-IN" smtClean="0"/>
              <a:pPr/>
              <a:t>66</a:t>
            </a:fld>
            <a:endParaRPr lang="en-IN"/>
          </a:p>
        </p:txBody>
      </p:sp>
      <p:sp>
        <p:nvSpPr>
          <p:cNvPr id="2" name="Content Placeholder 1">
            <a:extLst>
              <a:ext uri="{FF2B5EF4-FFF2-40B4-BE49-F238E27FC236}">
                <a16:creationId xmlns:a16="http://schemas.microsoft.com/office/drawing/2014/main" id="{56284B20-D425-45FC-AAFA-C2BE0129D99B}"/>
              </a:ext>
            </a:extLst>
          </p:cNvPr>
          <p:cNvSpPr>
            <a:spLocks noGrp="1"/>
          </p:cNvSpPr>
          <p:nvPr>
            <p:ph sz="half" idx="2"/>
          </p:nvPr>
        </p:nvSpPr>
        <p:spPr>
          <a:xfrm>
            <a:off x="1008503" y="1943142"/>
            <a:ext cx="9662455" cy="4004897"/>
          </a:xfrm>
        </p:spPr>
        <p:txBody>
          <a:bodyPr>
            <a:normAutofit/>
          </a:bodyPr>
          <a:lstStyle/>
          <a:p>
            <a:pPr marL="355600" marR="5080" indent="-343535">
              <a:lnSpc>
                <a:spcPts val="3350"/>
              </a:lnSpc>
              <a:spcBef>
                <a:spcPts val="215"/>
              </a:spcBef>
              <a:buFont typeface="Arial MT"/>
              <a:buChar char="•"/>
              <a:tabLst>
                <a:tab pos="354965" algn="l"/>
                <a:tab pos="355600" algn="l"/>
              </a:tabLst>
            </a:pPr>
            <a:r>
              <a:rPr lang="en-US" sz="2000" spc="35" dirty="0">
                <a:latin typeface="Cambria"/>
                <a:cs typeface="Cambria"/>
              </a:rPr>
              <a:t>The</a:t>
            </a:r>
            <a:r>
              <a:rPr lang="en-US" sz="2000" spc="55" dirty="0">
                <a:latin typeface="Cambria"/>
                <a:cs typeface="Cambria"/>
              </a:rPr>
              <a:t> </a:t>
            </a:r>
            <a:r>
              <a:rPr lang="en-US" sz="2000" b="1" u="heavy" spc="-60" dirty="0">
                <a:uFill>
                  <a:solidFill>
                    <a:srgbClr val="000000"/>
                  </a:solidFill>
                </a:uFill>
                <a:latin typeface="Cambria"/>
                <a:cs typeface="Cambria"/>
              </a:rPr>
              <a:t>static</a:t>
            </a:r>
            <a:r>
              <a:rPr lang="en-US" sz="2000" b="1" u="heavy" spc="90" dirty="0">
                <a:uFill>
                  <a:solidFill>
                    <a:srgbClr val="000000"/>
                  </a:solidFill>
                </a:uFill>
                <a:latin typeface="Cambria"/>
                <a:cs typeface="Cambria"/>
              </a:rPr>
              <a:t> </a:t>
            </a:r>
            <a:r>
              <a:rPr lang="en-US" sz="2000" b="1" u="heavy" spc="-50" dirty="0">
                <a:uFill>
                  <a:solidFill>
                    <a:srgbClr val="000000"/>
                  </a:solidFill>
                </a:uFill>
                <a:latin typeface="Cambria"/>
                <a:cs typeface="Cambria"/>
              </a:rPr>
              <a:t>relay</a:t>
            </a:r>
            <a:r>
              <a:rPr lang="en-US" sz="2000" b="1" spc="65" dirty="0">
                <a:latin typeface="Cambria"/>
                <a:cs typeface="Cambria"/>
              </a:rPr>
              <a:t> </a:t>
            </a:r>
            <a:r>
              <a:rPr lang="en-US" sz="2000" spc="5" dirty="0">
                <a:latin typeface="Cambria"/>
                <a:cs typeface="Cambria"/>
              </a:rPr>
              <a:t>is</a:t>
            </a:r>
            <a:r>
              <a:rPr lang="en-US" sz="2000" spc="85" dirty="0">
                <a:latin typeface="Cambria"/>
                <a:cs typeface="Cambria"/>
              </a:rPr>
              <a:t> </a:t>
            </a:r>
            <a:r>
              <a:rPr lang="en-US" sz="2000" spc="5" dirty="0">
                <a:latin typeface="Cambria"/>
                <a:cs typeface="Cambria"/>
              </a:rPr>
              <a:t>the</a:t>
            </a:r>
            <a:r>
              <a:rPr lang="en-US" sz="2000" spc="70" dirty="0">
                <a:latin typeface="Cambria"/>
                <a:cs typeface="Cambria"/>
              </a:rPr>
              <a:t> </a:t>
            </a:r>
            <a:r>
              <a:rPr lang="en-US" sz="2000" spc="20" dirty="0">
                <a:latin typeface="Cambria"/>
                <a:cs typeface="Cambria"/>
              </a:rPr>
              <a:t>next</a:t>
            </a:r>
            <a:r>
              <a:rPr lang="en-US" sz="2000" spc="95" dirty="0">
                <a:latin typeface="Cambria"/>
                <a:cs typeface="Cambria"/>
              </a:rPr>
              <a:t> </a:t>
            </a:r>
            <a:r>
              <a:rPr lang="en-US" sz="2000" spc="25" dirty="0">
                <a:latin typeface="Cambria"/>
                <a:cs typeface="Cambria"/>
              </a:rPr>
              <a:t>generation</a:t>
            </a:r>
            <a:r>
              <a:rPr lang="en-US" sz="2000" spc="50" dirty="0">
                <a:latin typeface="Cambria"/>
                <a:cs typeface="Cambria"/>
              </a:rPr>
              <a:t> </a:t>
            </a:r>
            <a:r>
              <a:rPr lang="en-US" sz="2000" spc="30" dirty="0">
                <a:latin typeface="Cambria"/>
                <a:cs typeface="Cambria"/>
              </a:rPr>
              <a:t>relay</a:t>
            </a:r>
            <a:r>
              <a:rPr lang="en-US" sz="2000" spc="70" dirty="0">
                <a:latin typeface="Cambria"/>
                <a:cs typeface="Cambria"/>
              </a:rPr>
              <a:t> </a:t>
            </a:r>
            <a:r>
              <a:rPr lang="en-US" sz="2000" dirty="0">
                <a:latin typeface="Cambria"/>
                <a:cs typeface="Cambria"/>
              </a:rPr>
              <a:t>after </a:t>
            </a:r>
            <a:r>
              <a:rPr lang="en-US" sz="2000" spc="-600" dirty="0">
                <a:latin typeface="Cambria"/>
                <a:cs typeface="Cambria"/>
              </a:rPr>
              <a:t> </a:t>
            </a:r>
            <a:r>
              <a:rPr lang="en-US" sz="2000" spc="20" dirty="0">
                <a:latin typeface="Cambria"/>
                <a:cs typeface="Cambria"/>
              </a:rPr>
              <a:t>electromechanical</a:t>
            </a:r>
            <a:r>
              <a:rPr lang="en-US" sz="2000" spc="25" dirty="0">
                <a:latin typeface="Cambria"/>
                <a:cs typeface="Cambria"/>
              </a:rPr>
              <a:t> </a:t>
            </a:r>
            <a:r>
              <a:rPr lang="en-US" sz="2000" spc="65" dirty="0">
                <a:latin typeface="Cambria"/>
                <a:cs typeface="Cambria"/>
              </a:rPr>
              <a:t>type.</a:t>
            </a:r>
            <a:endParaRPr lang="en-US" sz="2000" dirty="0">
              <a:latin typeface="Cambria"/>
              <a:cs typeface="Cambria"/>
            </a:endParaRPr>
          </a:p>
          <a:p>
            <a:pPr marL="355600" marR="469900" indent="-343535">
              <a:lnSpc>
                <a:spcPct val="99800"/>
              </a:lnSpc>
              <a:spcBef>
                <a:spcPts val="565"/>
              </a:spcBef>
              <a:buFont typeface="Arial MT"/>
              <a:buChar char="•"/>
              <a:tabLst>
                <a:tab pos="355600" algn="l"/>
                <a:tab pos="356235" algn="l"/>
              </a:tabLst>
            </a:pPr>
            <a:r>
              <a:rPr lang="en-US" sz="2000" spc="35" dirty="0">
                <a:latin typeface="Cambria"/>
                <a:cs typeface="Cambria"/>
              </a:rPr>
              <a:t>The</a:t>
            </a:r>
            <a:r>
              <a:rPr lang="en-US" sz="2000" spc="50" dirty="0">
                <a:latin typeface="Cambria"/>
                <a:cs typeface="Cambria"/>
              </a:rPr>
              <a:t> </a:t>
            </a:r>
            <a:r>
              <a:rPr lang="en-US" sz="2000" spc="70" dirty="0">
                <a:latin typeface="Cambria"/>
                <a:cs typeface="Cambria"/>
              </a:rPr>
              <a:t>Solid</a:t>
            </a:r>
            <a:r>
              <a:rPr lang="en-US" sz="2000" spc="85" dirty="0">
                <a:latin typeface="Cambria"/>
                <a:cs typeface="Cambria"/>
              </a:rPr>
              <a:t> </a:t>
            </a:r>
            <a:r>
              <a:rPr lang="en-US" sz="2000" spc="10" dirty="0">
                <a:latin typeface="Cambria"/>
                <a:cs typeface="Cambria"/>
              </a:rPr>
              <a:t>Static</a:t>
            </a:r>
            <a:r>
              <a:rPr lang="en-US" sz="2000" spc="80" dirty="0">
                <a:latin typeface="Cambria"/>
                <a:cs typeface="Cambria"/>
              </a:rPr>
              <a:t> </a:t>
            </a:r>
            <a:r>
              <a:rPr lang="en-US" sz="2000" spc="20" dirty="0">
                <a:latin typeface="Cambria"/>
                <a:cs typeface="Cambria"/>
              </a:rPr>
              <a:t>relays</a:t>
            </a:r>
            <a:r>
              <a:rPr lang="en-US" sz="2000" spc="70" dirty="0">
                <a:latin typeface="Cambria"/>
                <a:cs typeface="Cambria"/>
              </a:rPr>
              <a:t> </a:t>
            </a:r>
            <a:r>
              <a:rPr lang="en-US" sz="2000" spc="55" dirty="0">
                <a:latin typeface="Cambria"/>
                <a:cs typeface="Cambria"/>
              </a:rPr>
              <a:t>was</a:t>
            </a:r>
            <a:r>
              <a:rPr lang="en-US" sz="2000" spc="85" dirty="0">
                <a:latin typeface="Cambria"/>
                <a:cs typeface="Cambria"/>
              </a:rPr>
              <a:t> </a:t>
            </a:r>
            <a:r>
              <a:rPr lang="en-US" sz="2000" dirty="0">
                <a:latin typeface="Cambria"/>
                <a:cs typeface="Cambria"/>
              </a:rPr>
              <a:t>first</a:t>
            </a:r>
            <a:r>
              <a:rPr lang="en-US" sz="2000" spc="75" dirty="0">
                <a:latin typeface="Cambria"/>
                <a:cs typeface="Cambria"/>
              </a:rPr>
              <a:t> </a:t>
            </a:r>
            <a:r>
              <a:rPr lang="en-US" sz="2000" spc="45" dirty="0">
                <a:latin typeface="Cambria"/>
                <a:cs typeface="Cambria"/>
              </a:rPr>
              <a:t>introduced</a:t>
            </a:r>
            <a:r>
              <a:rPr lang="en-US" sz="2000" spc="65" dirty="0">
                <a:latin typeface="Cambria"/>
                <a:cs typeface="Cambria"/>
              </a:rPr>
              <a:t> </a:t>
            </a:r>
            <a:r>
              <a:rPr lang="en-US" sz="2000" spc="50" dirty="0">
                <a:latin typeface="Cambria"/>
                <a:cs typeface="Cambria"/>
              </a:rPr>
              <a:t>in </a:t>
            </a:r>
            <a:r>
              <a:rPr lang="en-US" sz="2000" spc="-600" dirty="0">
                <a:latin typeface="Cambria"/>
                <a:cs typeface="Cambria"/>
              </a:rPr>
              <a:t> </a:t>
            </a:r>
            <a:r>
              <a:rPr lang="en-US" sz="2000" spc="-50" dirty="0">
                <a:latin typeface="Cambria"/>
                <a:cs typeface="Cambria"/>
              </a:rPr>
              <a:t>1960’s.</a:t>
            </a:r>
            <a:r>
              <a:rPr lang="en-US" sz="2000" spc="135" dirty="0">
                <a:latin typeface="Cambria"/>
                <a:cs typeface="Cambria"/>
              </a:rPr>
              <a:t> </a:t>
            </a:r>
            <a:r>
              <a:rPr lang="en-US" sz="2000" spc="35" dirty="0">
                <a:latin typeface="Cambria"/>
                <a:cs typeface="Cambria"/>
              </a:rPr>
              <a:t>The</a:t>
            </a:r>
            <a:r>
              <a:rPr lang="en-US" sz="2000" spc="160" dirty="0">
                <a:latin typeface="Cambria"/>
                <a:cs typeface="Cambria"/>
              </a:rPr>
              <a:t> </a:t>
            </a:r>
            <a:r>
              <a:rPr lang="en-US" sz="2000" spc="5" dirty="0">
                <a:latin typeface="Cambria"/>
                <a:cs typeface="Cambria"/>
              </a:rPr>
              <a:t>term</a:t>
            </a:r>
            <a:r>
              <a:rPr lang="en-US" sz="2000" spc="165" dirty="0">
                <a:latin typeface="Cambria"/>
                <a:cs typeface="Cambria"/>
              </a:rPr>
              <a:t> </a:t>
            </a:r>
            <a:r>
              <a:rPr lang="en-US" sz="2000" spc="35" dirty="0">
                <a:latin typeface="Cambria"/>
                <a:cs typeface="Cambria"/>
              </a:rPr>
              <a:t>‘</a:t>
            </a:r>
            <a:r>
              <a:rPr lang="en-US" sz="2000" b="1" i="1" spc="35" dirty="0">
                <a:latin typeface="Palatino Linotype"/>
                <a:cs typeface="Palatino Linotype"/>
              </a:rPr>
              <a:t>static</a:t>
            </a:r>
            <a:r>
              <a:rPr lang="en-US" sz="2000" spc="35" dirty="0">
                <a:latin typeface="Cambria"/>
                <a:cs typeface="Cambria"/>
              </a:rPr>
              <a:t>’</a:t>
            </a:r>
            <a:r>
              <a:rPr lang="en-US" sz="2000" spc="160" dirty="0">
                <a:latin typeface="Cambria"/>
                <a:cs typeface="Cambria"/>
              </a:rPr>
              <a:t> </a:t>
            </a:r>
            <a:r>
              <a:rPr lang="en-US" sz="2000" spc="45" dirty="0">
                <a:latin typeface="Cambria"/>
                <a:cs typeface="Cambria"/>
              </a:rPr>
              <a:t>implies</a:t>
            </a:r>
            <a:r>
              <a:rPr lang="en-US" sz="2000" spc="165" dirty="0">
                <a:latin typeface="Cambria"/>
                <a:cs typeface="Cambria"/>
              </a:rPr>
              <a:t> </a:t>
            </a:r>
            <a:r>
              <a:rPr lang="en-US" sz="2000" spc="10" dirty="0">
                <a:latin typeface="Cambria"/>
                <a:cs typeface="Cambria"/>
              </a:rPr>
              <a:t>that</a:t>
            </a:r>
            <a:r>
              <a:rPr lang="en-US" sz="2000" spc="155" dirty="0">
                <a:latin typeface="Cambria"/>
                <a:cs typeface="Cambria"/>
              </a:rPr>
              <a:t> </a:t>
            </a:r>
            <a:r>
              <a:rPr lang="en-US" sz="2000" spc="5" dirty="0">
                <a:latin typeface="Cambria"/>
                <a:cs typeface="Cambria"/>
              </a:rPr>
              <a:t>the </a:t>
            </a:r>
            <a:r>
              <a:rPr lang="en-US" sz="2000" spc="10" dirty="0">
                <a:latin typeface="Cambria"/>
                <a:cs typeface="Cambria"/>
              </a:rPr>
              <a:t> </a:t>
            </a:r>
            <a:r>
              <a:rPr lang="en-US" sz="2000" spc="30" dirty="0">
                <a:latin typeface="Cambria"/>
                <a:cs typeface="Cambria"/>
              </a:rPr>
              <a:t>relay</a:t>
            </a:r>
            <a:r>
              <a:rPr lang="en-US" sz="2000" spc="50" dirty="0">
                <a:latin typeface="Cambria"/>
                <a:cs typeface="Cambria"/>
              </a:rPr>
              <a:t> </a:t>
            </a:r>
            <a:r>
              <a:rPr lang="en-US" sz="2000" b="1" i="1" dirty="0">
                <a:latin typeface="Palatino Linotype"/>
                <a:cs typeface="Palatino Linotype"/>
              </a:rPr>
              <a:t>has</a:t>
            </a:r>
            <a:r>
              <a:rPr lang="en-US" sz="2000" b="1" i="1" spc="-5" dirty="0">
                <a:latin typeface="Palatino Linotype"/>
                <a:cs typeface="Palatino Linotype"/>
              </a:rPr>
              <a:t> no</a:t>
            </a:r>
            <a:r>
              <a:rPr lang="en-US" sz="2000" b="1" i="1" spc="5" dirty="0">
                <a:latin typeface="Palatino Linotype"/>
                <a:cs typeface="Palatino Linotype"/>
              </a:rPr>
              <a:t> </a:t>
            </a:r>
            <a:r>
              <a:rPr lang="en-US" sz="2000" b="1" i="1" spc="-5" dirty="0">
                <a:latin typeface="Palatino Linotype"/>
                <a:cs typeface="Palatino Linotype"/>
              </a:rPr>
              <a:t>moving</a:t>
            </a:r>
            <a:r>
              <a:rPr lang="en-US" sz="2000" b="1" i="1" spc="10" dirty="0">
                <a:latin typeface="Palatino Linotype"/>
                <a:cs typeface="Palatino Linotype"/>
              </a:rPr>
              <a:t> </a:t>
            </a:r>
            <a:r>
              <a:rPr lang="en-US" sz="2000" b="1" i="1" spc="-5" dirty="0">
                <a:latin typeface="Palatino Linotype"/>
                <a:cs typeface="Palatino Linotype"/>
              </a:rPr>
              <a:t>mechanical</a:t>
            </a:r>
            <a:r>
              <a:rPr lang="en-US" sz="2000" b="1" i="1" spc="30" dirty="0">
                <a:latin typeface="Palatino Linotype"/>
                <a:cs typeface="Palatino Linotype"/>
              </a:rPr>
              <a:t> </a:t>
            </a:r>
            <a:r>
              <a:rPr lang="en-US" sz="2000" b="1" i="1" dirty="0">
                <a:latin typeface="Palatino Linotype"/>
                <a:cs typeface="Palatino Linotype"/>
              </a:rPr>
              <a:t>parts</a:t>
            </a:r>
            <a:r>
              <a:rPr lang="en-US" sz="2000" b="1" i="1" spc="-10" dirty="0">
                <a:latin typeface="Palatino Linotype"/>
                <a:cs typeface="Palatino Linotype"/>
              </a:rPr>
              <a:t> </a:t>
            </a:r>
            <a:r>
              <a:rPr lang="en-US" sz="2000" spc="50" dirty="0">
                <a:latin typeface="Cambria"/>
                <a:cs typeface="Cambria"/>
              </a:rPr>
              <a:t>in</a:t>
            </a:r>
            <a:r>
              <a:rPr lang="en-US" sz="2000" spc="65" dirty="0">
                <a:latin typeface="Cambria"/>
                <a:cs typeface="Cambria"/>
              </a:rPr>
              <a:t> </a:t>
            </a:r>
            <a:r>
              <a:rPr lang="en-US" sz="2000" spc="40" dirty="0">
                <a:latin typeface="Cambria"/>
                <a:cs typeface="Cambria"/>
              </a:rPr>
              <a:t>it.</a:t>
            </a:r>
            <a:endParaRPr lang="en-US" sz="2000" dirty="0">
              <a:latin typeface="Cambria"/>
              <a:cs typeface="Cambria"/>
            </a:endParaRPr>
          </a:p>
          <a:p>
            <a:pPr marL="355600" marR="68580" indent="-343535">
              <a:lnSpc>
                <a:spcPct val="99800"/>
              </a:lnSpc>
              <a:spcBef>
                <a:spcPts val="690"/>
              </a:spcBef>
              <a:buFont typeface="Arial MT"/>
              <a:buChar char="•"/>
              <a:tabLst>
                <a:tab pos="355600" algn="l"/>
                <a:tab pos="356235" algn="l"/>
              </a:tabLst>
            </a:pPr>
            <a:r>
              <a:rPr lang="en-US" sz="2000" spc="100" dirty="0">
                <a:latin typeface="Cambria"/>
                <a:cs typeface="Cambria"/>
              </a:rPr>
              <a:t>Compared</a:t>
            </a:r>
            <a:r>
              <a:rPr lang="en-US" sz="2000" spc="70" dirty="0">
                <a:latin typeface="Cambria"/>
                <a:cs typeface="Cambria"/>
              </a:rPr>
              <a:t> </a:t>
            </a:r>
            <a:r>
              <a:rPr lang="en-US" sz="2000" spc="-5" dirty="0">
                <a:latin typeface="Cambria"/>
                <a:cs typeface="Cambria"/>
              </a:rPr>
              <a:t>to</a:t>
            </a:r>
            <a:r>
              <a:rPr lang="en-US" sz="2000" spc="85" dirty="0">
                <a:latin typeface="Cambria"/>
                <a:cs typeface="Cambria"/>
              </a:rPr>
              <a:t> </a:t>
            </a:r>
            <a:r>
              <a:rPr lang="en-US" sz="2000" spc="5" dirty="0">
                <a:latin typeface="Cambria"/>
                <a:cs typeface="Cambria"/>
              </a:rPr>
              <a:t>the</a:t>
            </a:r>
            <a:r>
              <a:rPr lang="en-US" sz="2000" spc="70" dirty="0">
                <a:latin typeface="Cambria"/>
                <a:cs typeface="Cambria"/>
              </a:rPr>
              <a:t> </a:t>
            </a:r>
            <a:r>
              <a:rPr lang="en-US" sz="2000" spc="25" dirty="0">
                <a:latin typeface="Cambria"/>
                <a:cs typeface="Cambria"/>
              </a:rPr>
              <a:t>Electromechanical</a:t>
            </a:r>
            <a:r>
              <a:rPr lang="en-US" sz="2000" spc="60" dirty="0">
                <a:latin typeface="Cambria"/>
                <a:cs typeface="Cambria"/>
              </a:rPr>
              <a:t> </a:t>
            </a:r>
            <a:r>
              <a:rPr lang="en-US" sz="2000" spc="75" dirty="0">
                <a:latin typeface="Cambria"/>
                <a:cs typeface="Cambria"/>
              </a:rPr>
              <a:t>Relay, </a:t>
            </a:r>
            <a:r>
              <a:rPr lang="en-US" sz="2000" spc="5" dirty="0">
                <a:latin typeface="Cambria"/>
                <a:cs typeface="Cambria"/>
              </a:rPr>
              <a:t>the </a:t>
            </a:r>
            <a:r>
              <a:rPr lang="en-US" sz="2000" spc="10" dirty="0">
                <a:latin typeface="Cambria"/>
                <a:cs typeface="Cambria"/>
              </a:rPr>
              <a:t> </a:t>
            </a:r>
            <a:r>
              <a:rPr lang="en-US" sz="2000" spc="70" dirty="0">
                <a:latin typeface="Cambria"/>
                <a:cs typeface="Cambria"/>
              </a:rPr>
              <a:t>Solid</a:t>
            </a:r>
            <a:r>
              <a:rPr lang="en-US" sz="2000" spc="65" dirty="0">
                <a:latin typeface="Cambria"/>
                <a:cs typeface="Cambria"/>
              </a:rPr>
              <a:t> </a:t>
            </a:r>
            <a:r>
              <a:rPr lang="en-US" sz="2000" spc="10" dirty="0">
                <a:latin typeface="Cambria"/>
                <a:cs typeface="Cambria"/>
              </a:rPr>
              <a:t>Static</a:t>
            </a:r>
            <a:r>
              <a:rPr lang="en-US" sz="2000" spc="85" dirty="0">
                <a:latin typeface="Cambria"/>
                <a:cs typeface="Cambria"/>
              </a:rPr>
              <a:t> </a:t>
            </a:r>
            <a:r>
              <a:rPr lang="en-US" sz="2000" spc="30" dirty="0">
                <a:latin typeface="Cambria"/>
                <a:cs typeface="Cambria"/>
              </a:rPr>
              <a:t>relay</a:t>
            </a:r>
            <a:r>
              <a:rPr lang="en-US" sz="2000" spc="70" dirty="0">
                <a:latin typeface="Cambria"/>
                <a:cs typeface="Cambria"/>
              </a:rPr>
              <a:t> </a:t>
            </a:r>
            <a:r>
              <a:rPr lang="en-US" sz="2000" spc="35" dirty="0">
                <a:latin typeface="Cambria"/>
                <a:cs typeface="Cambria"/>
              </a:rPr>
              <a:t>has</a:t>
            </a:r>
            <a:r>
              <a:rPr lang="en-US" sz="2000" spc="75" dirty="0">
                <a:latin typeface="Cambria"/>
                <a:cs typeface="Cambria"/>
              </a:rPr>
              <a:t> </a:t>
            </a:r>
            <a:r>
              <a:rPr lang="en-US" sz="2000" b="1" i="1" spc="-5" dirty="0">
                <a:latin typeface="Palatino Linotype"/>
                <a:cs typeface="Palatino Linotype"/>
              </a:rPr>
              <a:t>longer </a:t>
            </a:r>
            <a:r>
              <a:rPr lang="en-US" sz="2000" b="1" i="1" spc="10" dirty="0">
                <a:latin typeface="Palatino Linotype"/>
                <a:cs typeface="Palatino Linotype"/>
              </a:rPr>
              <a:t>life-span</a:t>
            </a:r>
            <a:r>
              <a:rPr lang="en-US" sz="2000" spc="10" dirty="0">
                <a:latin typeface="Cambria"/>
                <a:cs typeface="Cambria"/>
              </a:rPr>
              <a:t>,</a:t>
            </a:r>
            <a:r>
              <a:rPr lang="en-US" sz="2000" spc="95" dirty="0">
                <a:latin typeface="Cambria"/>
                <a:cs typeface="Cambria"/>
              </a:rPr>
              <a:t> </a:t>
            </a:r>
            <a:r>
              <a:rPr lang="en-US" sz="2000" b="1" i="1" spc="-10" dirty="0">
                <a:latin typeface="Palatino Linotype"/>
                <a:cs typeface="Palatino Linotype"/>
              </a:rPr>
              <a:t>decreased </a:t>
            </a:r>
            <a:r>
              <a:rPr lang="en-US" sz="2000" b="1" i="1" spc="-685" dirty="0">
                <a:latin typeface="Palatino Linotype"/>
                <a:cs typeface="Palatino Linotype"/>
              </a:rPr>
              <a:t> </a:t>
            </a:r>
            <a:r>
              <a:rPr lang="en-US" sz="2000" b="1" i="1" spc="-5" dirty="0">
                <a:latin typeface="Palatino Linotype"/>
                <a:cs typeface="Palatino Linotype"/>
              </a:rPr>
              <a:t>noise</a:t>
            </a:r>
            <a:r>
              <a:rPr lang="en-US" sz="2000" b="1" i="1" spc="-10" dirty="0">
                <a:latin typeface="Palatino Linotype"/>
                <a:cs typeface="Palatino Linotype"/>
              </a:rPr>
              <a:t> </a:t>
            </a:r>
            <a:r>
              <a:rPr lang="en-US" sz="2000" spc="70" dirty="0">
                <a:latin typeface="Cambria"/>
                <a:cs typeface="Cambria"/>
              </a:rPr>
              <a:t>when</a:t>
            </a:r>
            <a:r>
              <a:rPr lang="en-US" sz="2000" spc="90" dirty="0">
                <a:latin typeface="Cambria"/>
                <a:cs typeface="Cambria"/>
              </a:rPr>
              <a:t> </a:t>
            </a:r>
            <a:r>
              <a:rPr lang="en-US" sz="2000" dirty="0">
                <a:latin typeface="Cambria"/>
                <a:cs typeface="Cambria"/>
              </a:rPr>
              <a:t>operates</a:t>
            </a:r>
            <a:r>
              <a:rPr lang="en-US" sz="2000" spc="70" dirty="0">
                <a:latin typeface="Cambria"/>
                <a:cs typeface="Cambria"/>
              </a:rPr>
              <a:t> </a:t>
            </a:r>
            <a:r>
              <a:rPr lang="en-US" sz="2000" spc="85" dirty="0">
                <a:latin typeface="Cambria"/>
                <a:cs typeface="Cambria"/>
              </a:rPr>
              <a:t>and</a:t>
            </a:r>
            <a:r>
              <a:rPr lang="en-US" sz="2000" spc="75" dirty="0">
                <a:latin typeface="Cambria"/>
                <a:cs typeface="Cambria"/>
              </a:rPr>
              <a:t> </a:t>
            </a:r>
            <a:r>
              <a:rPr lang="en-US" sz="2000" spc="-5" dirty="0">
                <a:latin typeface="Cambria"/>
                <a:cs typeface="Cambria"/>
              </a:rPr>
              <a:t>faster</a:t>
            </a:r>
            <a:r>
              <a:rPr lang="en-US" sz="2000" spc="65" dirty="0">
                <a:latin typeface="Cambria"/>
                <a:cs typeface="Cambria"/>
              </a:rPr>
              <a:t> </a:t>
            </a:r>
            <a:r>
              <a:rPr lang="en-US" sz="2000" spc="40" dirty="0">
                <a:latin typeface="Cambria"/>
                <a:cs typeface="Cambria"/>
              </a:rPr>
              <a:t>respond</a:t>
            </a:r>
            <a:r>
              <a:rPr lang="en-US" sz="2000" spc="75" dirty="0">
                <a:latin typeface="Cambria"/>
                <a:cs typeface="Cambria"/>
              </a:rPr>
              <a:t> </a:t>
            </a:r>
            <a:r>
              <a:rPr lang="en-US" sz="2000" spc="50" dirty="0">
                <a:latin typeface="Cambria"/>
                <a:cs typeface="Cambria"/>
              </a:rPr>
              <a:t>speed.</a:t>
            </a:r>
            <a:endParaRPr lang="en-US" sz="2000" dirty="0">
              <a:latin typeface="Cambria"/>
              <a:cs typeface="Cambria"/>
            </a:endParaRPr>
          </a:p>
          <a:p>
            <a:pPr marL="356235" marR="234950" indent="-343535">
              <a:lnSpc>
                <a:spcPct val="100200"/>
              </a:lnSpc>
              <a:spcBef>
                <a:spcPts val="675"/>
              </a:spcBef>
              <a:buFont typeface="Arial MT"/>
              <a:buChar char="•"/>
              <a:tabLst>
                <a:tab pos="356235" algn="l"/>
                <a:tab pos="356870" algn="l"/>
              </a:tabLst>
            </a:pPr>
            <a:r>
              <a:rPr lang="en-US" sz="2000" spc="35" dirty="0">
                <a:latin typeface="Cambria"/>
                <a:cs typeface="Cambria"/>
              </a:rPr>
              <a:t>The</a:t>
            </a:r>
            <a:r>
              <a:rPr lang="en-US" sz="2000" spc="55" dirty="0">
                <a:latin typeface="Cambria"/>
                <a:cs typeface="Cambria"/>
              </a:rPr>
              <a:t> </a:t>
            </a:r>
            <a:r>
              <a:rPr lang="en-US" sz="2000" spc="-5" dirty="0">
                <a:latin typeface="Cambria"/>
                <a:cs typeface="Cambria"/>
              </a:rPr>
              <a:t>static</a:t>
            </a:r>
            <a:r>
              <a:rPr lang="en-US" sz="2000" spc="70" dirty="0">
                <a:latin typeface="Cambria"/>
                <a:cs typeface="Cambria"/>
              </a:rPr>
              <a:t> </a:t>
            </a:r>
            <a:r>
              <a:rPr lang="en-US" sz="2000" spc="20" dirty="0">
                <a:latin typeface="Cambria"/>
                <a:cs typeface="Cambria"/>
              </a:rPr>
              <a:t>relays</a:t>
            </a:r>
            <a:r>
              <a:rPr lang="en-US" sz="2000" spc="75" dirty="0">
                <a:latin typeface="Cambria"/>
                <a:cs typeface="Cambria"/>
              </a:rPr>
              <a:t> </a:t>
            </a:r>
            <a:r>
              <a:rPr lang="en-US" sz="2000" spc="65" dirty="0">
                <a:latin typeface="Cambria"/>
                <a:cs typeface="Cambria"/>
              </a:rPr>
              <a:t>have</a:t>
            </a:r>
            <a:r>
              <a:rPr lang="en-US" sz="2000" spc="70" dirty="0">
                <a:latin typeface="Cambria"/>
                <a:cs typeface="Cambria"/>
              </a:rPr>
              <a:t> </a:t>
            </a:r>
            <a:r>
              <a:rPr lang="en-US" sz="2000" spc="5" dirty="0">
                <a:latin typeface="Cambria"/>
                <a:cs typeface="Cambria"/>
              </a:rPr>
              <a:t>been</a:t>
            </a:r>
            <a:r>
              <a:rPr lang="en-US" sz="2000" spc="70" dirty="0">
                <a:latin typeface="Cambria"/>
                <a:cs typeface="Cambria"/>
              </a:rPr>
              <a:t> </a:t>
            </a:r>
            <a:r>
              <a:rPr lang="en-US" sz="2000" spc="65" dirty="0">
                <a:latin typeface="Cambria"/>
                <a:cs typeface="Cambria"/>
              </a:rPr>
              <a:t>designed</a:t>
            </a:r>
            <a:r>
              <a:rPr lang="en-US" sz="2000" spc="75" dirty="0">
                <a:latin typeface="Cambria"/>
                <a:cs typeface="Cambria"/>
              </a:rPr>
              <a:t> </a:t>
            </a:r>
            <a:r>
              <a:rPr lang="en-US" sz="2000" spc="-5" dirty="0">
                <a:latin typeface="Cambria"/>
                <a:cs typeface="Cambria"/>
              </a:rPr>
              <a:t>to</a:t>
            </a:r>
            <a:r>
              <a:rPr lang="en-US" sz="2000" spc="75" dirty="0">
                <a:latin typeface="Cambria"/>
                <a:cs typeface="Cambria"/>
              </a:rPr>
              <a:t> </a:t>
            </a:r>
            <a:r>
              <a:rPr lang="en-US" sz="2000" spc="10" dirty="0">
                <a:latin typeface="Cambria"/>
                <a:cs typeface="Cambria"/>
              </a:rPr>
              <a:t>replace </a:t>
            </a:r>
            <a:r>
              <a:rPr lang="en-US" sz="2000" spc="-600" dirty="0">
                <a:latin typeface="Cambria"/>
                <a:cs typeface="Cambria"/>
              </a:rPr>
              <a:t> </a:t>
            </a:r>
            <a:r>
              <a:rPr lang="en-US" sz="2000" spc="30" dirty="0">
                <a:latin typeface="Cambria"/>
                <a:cs typeface="Cambria"/>
              </a:rPr>
              <a:t>almost</a:t>
            </a:r>
            <a:r>
              <a:rPr lang="en-US" sz="2000" spc="65" dirty="0">
                <a:latin typeface="Cambria"/>
                <a:cs typeface="Cambria"/>
              </a:rPr>
              <a:t> </a:t>
            </a:r>
            <a:r>
              <a:rPr lang="en-US" sz="2000" spc="45" dirty="0">
                <a:latin typeface="Cambria"/>
                <a:cs typeface="Cambria"/>
              </a:rPr>
              <a:t>all</a:t>
            </a:r>
            <a:r>
              <a:rPr lang="en-US" sz="2000" spc="70" dirty="0">
                <a:latin typeface="Cambria"/>
                <a:cs typeface="Cambria"/>
              </a:rPr>
              <a:t> </a:t>
            </a:r>
            <a:r>
              <a:rPr lang="en-US" sz="2000" spc="5" dirty="0">
                <a:latin typeface="Cambria"/>
                <a:cs typeface="Cambria"/>
              </a:rPr>
              <a:t>the</a:t>
            </a:r>
            <a:r>
              <a:rPr lang="en-US" sz="2000" spc="85" dirty="0">
                <a:latin typeface="Cambria"/>
                <a:cs typeface="Cambria"/>
              </a:rPr>
              <a:t> </a:t>
            </a:r>
            <a:r>
              <a:rPr lang="en-US" sz="2000" spc="40" dirty="0">
                <a:latin typeface="Cambria"/>
                <a:cs typeface="Cambria"/>
              </a:rPr>
              <a:t>functions</a:t>
            </a:r>
            <a:r>
              <a:rPr lang="en-US" sz="2000" spc="70" dirty="0">
                <a:latin typeface="Cambria"/>
                <a:cs typeface="Cambria"/>
              </a:rPr>
              <a:t> which</a:t>
            </a:r>
            <a:r>
              <a:rPr lang="en-US" sz="2000" spc="75" dirty="0">
                <a:latin typeface="Cambria"/>
                <a:cs typeface="Cambria"/>
              </a:rPr>
              <a:t> </a:t>
            </a:r>
            <a:r>
              <a:rPr lang="en-US" sz="2000" spc="10" dirty="0">
                <a:latin typeface="Cambria"/>
                <a:cs typeface="Cambria"/>
              </a:rPr>
              <a:t>were</a:t>
            </a:r>
            <a:r>
              <a:rPr lang="en-US" sz="2000" spc="85" dirty="0">
                <a:latin typeface="Cambria"/>
                <a:cs typeface="Cambria"/>
              </a:rPr>
              <a:t> </a:t>
            </a:r>
            <a:r>
              <a:rPr lang="en-US" sz="2000" spc="50" dirty="0">
                <a:latin typeface="Cambria"/>
                <a:cs typeface="Cambria"/>
              </a:rPr>
              <a:t>being </a:t>
            </a:r>
            <a:r>
              <a:rPr lang="en-US" sz="2000" spc="55" dirty="0">
                <a:latin typeface="Cambria"/>
                <a:cs typeface="Cambria"/>
              </a:rPr>
              <a:t> achieved</a:t>
            </a:r>
            <a:r>
              <a:rPr lang="en-US" sz="2000" spc="45" dirty="0">
                <a:latin typeface="Cambria"/>
                <a:cs typeface="Cambria"/>
              </a:rPr>
              <a:t> </a:t>
            </a:r>
            <a:r>
              <a:rPr lang="en-US" sz="2000" spc="-5" dirty="0">
                <a:latin typeface="Cambria"/>
                <a:cs typeface="Cambria"/>
              </a:rPr>
              <a:t>earlier</a:t>
            </a:r>
            <a:r>
              <a:rPr lang="en-US" sz="2000" spc="50" dirty="0">
                <a:latin typeface="Cambria"/>
                <a:cs typeface="Cambria"/>
              </a:rPr>
              <a:t> </a:t>
            </a:r>
            <a:r>
              <a:rPr lang="en-US" sz="2000" spc="75" dirty="0">
                <a:latin typeface="Cambria"/>
                <a:cs typeface="Cambria"/>
              </a:rPr>
              <a:t>by</a:t>
            </a:r>
            <a:r>
              <a:rPr lang="en-US" sz="2000" spc="90" dirty="0">
                <a:latin typeface="Cambria"/>
                <a:cs typeface="Cambria"/>
              </a:rPr>
              <a:t> </a:t>
            </a:r>
            <a:r>
              <a:rPr lang="en-US" sz="2000" b="1" spc="-50" dirty="0">
                <a:latin typeface="Cambria"/>
                <a:cs typeface="Cambria"/>
              </a:rPr>
              <a:t>electromechanical</a:t>
            </a:r>
            <a:r>
              <a:rPr lang="en-US" sz="2000" b="1" spc="95" dirty="0">
                <a:latin typeface="Cambria"/>
                <a:cs typeface="Cambria"/>
              </a:rPr>
              <a:t> </a:t>
            </a:r>
            <a:r>
              <a:rPr lang="en-US" sz="2000" b="1" spc="-25" dirty="0">
                <a:latin typeface="Cambria"/>
                <a:cs typeface="Cambria"/>
              </a:rPr>
              <a:t>relays</a:t>
            </a:r>
            <a:r>
              <a:rPr lang="en-US" sz="2000" spc="-25" dirty="0">
                <a:latin typeface="Cambria"/>
                <a:cs typeface="Cambria"/>
              </a:rPr>
              <a:t>.</a:t>
            </a:r>
            <a:endParaRPr lang="en-US" sz="2000" dirty="0">
              <a:latin typeface="Cambria"/>
              <a:cs typeface="Cambria"/>
            </a:endParaRPr>
          </a:p>
          <a:p>
            <a:endParaRPr lang="en-IN" dirty="0"/>
          </a:p>
        </p:txBody>
      </p:sp>
      <p:sp>
        <p:nvSpPr>
          <p:cNvPr id="9" name="TextBox 8">
            <a:extLst>
              <a:ext uri="{FF2B5EF4-FFF2-40B4-BE49-F238E27FC236}">
                <a16:creationId xmlns:a16="http://schemas.microsoft.com/office/drawing/2014/main" id="{E6EBF020-F215-4DD2-9233-CC03D92DD69F}"/>
              </a:ext>
            </a:extLst>
          </p:cNvPr>
          <p:cNvSpPr txBox="1"/>
          <p:nvPr/>
        </p:nvSpPr>
        <p:spPr>
          <a:xfrm>
            <a:off x="1008503" y="1200563"/>
            <a:ext cx="7558448" cy="461665"/>
          </a:xfrm>
          <a:prstGeom prst="rect">
            <a:avLst/>
          </a:prstGeom>
          <a:noFill/>
        </p:spPr>
        <p:txBody>
          <a:bodyPr wrap="square">
            <a:spAutoFit/>
          </a:bodyPr>
          <a:lstStyle/>
          <a:p>
            <a:r>
              <a:rPr lang="en-US" sz="2400" spc="-5" dirty="0">
                <a:solidFill>
                  <a:srgbClr val="FF0000"/>
                </a:solidFill>
                <a:uFill>
                  <a:solidFill>
                    <a:srgbClr val="FF0000"/>
                  </a:solidFill>
                </a:uFill>
                <a:latin typeface="Arial"/>
                <a:cs typeface="Arial"/>
              </a:rPr>
              <a:t>Static</a:t>
            </a:r>
            <a:r>
              <a:rPr lang="en-US" sz="2400" spc="-30" dirty="0">
                <a:solidFill>
                  <a:srgbClr val="FF0000"/>
                </a:solidFill>
                <a:uFill>
                  <a:solidFill>
                    <a:srgbClr val="FF0000"/>
                  </a:solidFill>
                </a:uFill>
                <a:latin typeface="Arial"/>
                <a:cs typeface="Arial"/>
              </a:rPr>
              <a:t> </a:t>
            </a:r>
            <a:r>
              <a:rPr lang="en-US" sz="2400" spc="-5" dirty="0">
                <a:solidFill>
                  <a:srgbClr val="FF0000"/>
                </a:solidFill>
                <a:uFill>
                  <a:solidFill>
                    <a:srgbClr val="FF0000"/>
                  </a:solidFill>
                </a:uFill>
                <a:latin typeface="Arial"/>
                <a:cs typeface="Arial"/>
              </a:rPr>
              <a:t>relay</a:t>
            </a:r>
            <a:endParaRPr lang="en-IN" sz="2000" b="1" dirty="0"/>
          </a:p>
        </p:txBody>
      </p:sp>
      <p:pic>
        <p:nvPicPr>
          <p:cNvPr id="5" name="Picture 4">
            <a:extLst>
              <a:ext uri="{FF2B5EF4-FFF2-40B4-BE49-F238E27FC236}">
                <a16:creationId xmlns:a16="http://schemas.microsoft.com/office/drawing/2014/main" id="{B6762308-5BDF-46C7-B7EF-D686FA86F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11329331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A9F79F9-620A-454C-B44A-099229A02D1C}" type="slidenum">
              <a:rPr lang="en-IN" smtClean="0"/>
              <a:pPr/>
              <a:t>67</a:t>
            </a:fld>
            <a:endParaRPr lang="en-IN"/>
          </a:p>
        </p:txBody>
      </p:sp>
      <p:sp>
        <p:nvSpPr>
          <p:cNvPr id="2" name="Content Placeholder 1">
            <a:extLst>
              <a:ext uri="{FF2B5EF4-FFF2-40B4-BE49-F238E27FC236}">
                <a16:creationId xmlns:a16="http://schemas.microsoft.com/office/drawing/2014/main" id="{56284B20-D425-45FC-AAFA-C2BE0129D99B}"/>
              </a:ext>
            </a:extLst>
          </p:cNvPr>
          <p:cNvSpPr>
            <a:spLocks noGrp="1"/>
          </p:cNvSpPr>
          <p:nvPr>
            <p:ph sz="half" idx="2"/>
          </p:nvPr>
        </p:nvSpPr>
        <p:spPr>
          <a:xfrm>
            <a:off x="1008503" y="1943142"/>
            <a:ext cx="9662455" cy="4004897"/>
          </a:xfrm>
        </p:spPr>
        <p:txBody>
          <a:bodyPr>
            <a:normAutofit/>
          </a:bodyPr>
          <a:lstStyle/>
          <a:p>
            <a:pPr marL="355600" marR="5080" indent="-342900" algn="just">
              <a:lnSpc>
                <a:spcPct val="100000"/>
              </a:lnSpc>
              <a:spcBef>
                <a:spcPts val="100"/>
              </a:spcBef>
              <a:buFont typeface="Arial MT"/>
              <a:buChar char="•"/>
              <a:tabLst>
                <a:tab pos="355600" algn="l"/>
              </a:tabLst>
            </a:pPr>
            <a:r>
              <a:rPr lang="en-US" sz="2000" spc="30" dirty="0">
                <a:latin typeface="Cambria"/>
                <a:cs typeface="Cambria"/>
              </a:rPr>
              <a:t>The </a:t>
            </a:r>
            <a:r>
              <a:rPr lang="en-US" sz="2000" spc="5" dirty="0">
                <a:latin typeface="Cambria"/>
                <a:cs typeface="Cambria"/>
              </a:rPr>
              <a:t>essential </a:t>
            </a:r>
            <a:r>
              <a:rPr lang="en-US" sz="2000" spc="30" dirty="0">
                <a:latin typeface="Cambria"/>
                <a:cs typeface="Cambria"/>
              </a:rPr>
              <a:t>components </a:t>
            </a:r>
            <a:r>
              <a:rPr lang="en-US" sz="2000" spc="50" dirty="0">
                <a:latin typeface="Cambria"/>
                <a:cs typeface="Cambria"/>
              </a:rPr>
              <a:t>of </a:t>
            </a:r>
            <a:r>
              <a:rPr lang="en-US" sz="2000" spc="-5" dirty="0">
                <a:latin typeface="Cambria"/>
                <a:cs typeface="Cambria"/>
              </a:rPr>
              <a:t>static </a:t>
            </a:r>
            <a:r>
              <a:rPr lang="en-US" sz="2000" spc="15" dirty="0">
                <a:latin typeface="Cambria"/>
                <a:cs typeface="Cambria"/>
              </a:rPr>
              <a:t>relays </a:t>
            </a:r>
            <a:r>
              <a:rPr lang="en-US" sz="2000" spc="-15" dirty="0">
                <a:latin typeface="Cambria"/>
                <a:cs typeface="Cambria"/>
              </a:rPr>
              <a:t>are</a:t>
            </a:r>
            <a:r>
              <a:rPr lang="en-US" sz="2000" spc="-10" dirty="0">
                <a:latin typeface="Cambria"/>
                <a:cs typeface="Cambria"/>
              </a:rPr>
              <a:t> </a:t>
            </a:r>
            <a:r>
              <a:rPr lang="en-US" sz="2000" spc="55" dirty="0">
                <a:latin typeface="Cambria"/>
                <a:cs typeface="Cambria"/>
              </a:rPr>
              <a:t>shown </a:t>
            </a:r>
            <a:r>
              <a:rPr lang="en-US" sz="2000" spc="60" dirty="0">
                <a:latin typeface="Cambria"/>
                <a:cs typeface="Cambria"/>
              </a:rPr>
              <a:t>in </a:t>
            </a:r>
            <a:r>
              <a:rPr lang="en-US" sz="2000" spc="65" dirty="0">
                <a:latin typeface="Cambria"/>
                <a:cs typeface="Cambria"/>
              </a:rPr>
              <a:t> </a:t>
            </a:r>
            <a:r>
              <a:rPr lang="en-US" sz="2000" spc="45" dirty="0">
                <a:latin typeface="Cambria"/>
                <a:cs typeface="Cambria"/>
              </a:rPr>
              <a:t>figure </a:t>
            </a:r>
            <a:r>
              <a:rPr lang="en-US" sz="2000" spc="50" dirty="0">
                <a:latin typeface="Cambria"/>
                <a:cs typeface="Cambria"/>
              </a:rPr>
              <a:t>below. </a:t>
            </a:r>
            <a:r>
              <a:rPr lang="en-US" sz="2000" spc="30" dirty="0">
                <a:latin typeface="Cambria"/>
                <a:cs typeface="Cambria"/>
              </a:rPr>
              <a:t>The </a:t>
            </a:r>
            <a:r>
              <a:rPr lang="en-US" sz="2000" spc="50" dirty="0">
                <a:latin typeface="Cambria"/>
                <a:cs typeface="Cambria"/>
              </a:rPr>
              <a:t>output of </a:t>
            </a:r>
            <a:r>
              <a:rPr lang="en-US" sz="2000" spc="195" dirty="0">
                <a:latin typeface="Cambria"/>
                <a:cs typeface="Cambria"/>
              </a:rPr>
              <a:t>CT </a:t>
            </a:r>
            <a:r>
              <a:rPr lang="en-US" sz="2000" spc="70" dirty="0">
                <a:latin typeface="Cambria"/>
                <a:cs typeface="Cambria"/>
              </a:rPr>
              <a:t>and </a:t>
            </a:r>
            <a:r>
              <a:rPr lang="en-US" sz="2000" spc="65" dirty="0">
                <a:latin typeface="Cambria"/>
                <a:cs typeface="Cambria"/>
              </a:rPr>
              <a:t>PT </a:t>
            </a:r>
            <a:r>
              <a:rPr lang="en-US" sz="2000" spc="-15" dirty="0">
                <a:latin typeface="Cambria"/>
                <a:cs typeface="Cambria"/>
              </a:rPr>
              <a:t>are </a:t>
            </a:r>
            <a:r>
              <a:rPr lang="en-US" sz="2000" spc="20" dirty="0">
                <a:latin typeface="Cambria"/>
                <a:cs typeface="Cambria"/>
              </a:rPr>
              <a:t>not </a:t>
            </a:r>
            <a:r>
              <a:rPr lang="en-US" sz="2000" spc="15" dirty="0">
                <a:latin typeface="Cambria"/>
                <a:cs typeface="Cambria"/>
              </a:rPr>
              <a:t>suitable </a:t>
            </a:r>
            <a:r>
              <a:rPr lang="en-US" sz="2000" spc="20" dirty="0">
                <a:latin typeface="Cambria"/>
                <a:cs typeface="Cambria"/>
              </a:rPr>
              <a:t> </a:t>
            </a:r>
            <a:r>
              <a:rPr lang="en-US" sz="2000" spc="15" dirty="0">
                <a:latin typeface="Cambria"/>
                <a:cs typeface="Cambria"/>
              </a:rPr>
              <a:t>for</a:t>
            </a:r>
            <a:r>
              <a:rPr lang="en-US" sz="2000" spc="20" dirty="0">
                <a:latin typeface="Cambria"/>
                <a:cs typeface="Cambria"/>
              </a:rPr>
              <a:t> </a:t>
            </a:r>
            <a:r>
              <a:rPr lang="en-US" sz="2000" spc="-5" dirty="0">
                <a:latin typeface="Cambria"/>
                <a:cs typeface="Cambria"/>
              </a:rPr>
              <a:t>static</a:t>
            </a:r>
            <a:r>
              <a:rPr lang="en-US" sz="2000" dirty="0">
                <a:latin typeface="Cambria"/>
                <a:cs typeface="Cambria"/>
              </a:rPr>
              <a:t> </a:t>
            </a:r>
            <a:r>
              <a:rPr lang="en-US" sz="2000" spc="35" dirty="0">
                <a:latin typeface="Cambria"/>
                <a:cs typeface="Cambria"/>
              </a:rPr>
              <a:t>components</a:t>
            </a:r>
            <a:r>
              <a:rPr lang="en-US" sz="2000" spc="40" dirty="0">
                <a:latin typeface="Cambria"/>
                <a:cs typeface="Cambria"/>
              </a:rPr>
              <a:t> </a:t>
            </a:r>
            <a:r>
              <a:rPr lang="en-US" sz="2000" spc="10" dirty="0">
                <a:latin typeface="Cambria"/>
                <a:cs typeface="Cambria"/>
              </a:rPr>
              <a:t>so</a:t>
            </a:r>
            <a:r>
              <a:rPr lang="en-US" sz="2000" spc="15" dirty="0">
                <a:latin typeface="Cambria"/>
                <a:cs typeface="Cambria"/>
              </a:rPr>
              <a:t> </a:t>
            </a:r>
            <a:r>
              <a:rPr lang="en-US" sz="2000" spc="30" dirty="0">
                <a:latin typeface="Cambria"/>
                <a:cs typeface="Cambria"/>
              </a:rPr>
              <a:t>they</a:t>
            </a:r>
            <a:r>
              <a:rPr lang="en-US" sz="2000" spc="35" dirty="0">
                <a:latin typeface="Cambria"/>
                <a:cs typeface="Cambria"/>
              </a:rPr>
              <a:t> </a:t>
            </a:r>
            <a:r>
              <a:rPr lang="en-US" sz="2000" spc="-15" dirty="0">
                <a:latin typeface="Cambria"/>
                <a:cs typeface="Cambria"/>
              </a:rPr>
              <a:t>are</a:t>
            </a:r>
            <a:r>
              <a:rPr lang="en-US" sz="2000" spc="-10" dirty="0">
                <a:latin typeface="Cambria"/>
                <a:cs typeface="Cambria"/>
              </a:rPr>
              <a:t> </a:t>
            </a:r>
            <a:r>
              <a:rPr lang="en-US" sz="2000" spc="45" dirty="0">
                <a:latin typeface="Cambria"/>
                <a:cs typeface="Cambria"/>
              </a:rPr>
              <a:t>brought</a:t>
            </a:r>
            <a:r>
              <a:rPr lang="en-US" sz="2000" spc="50" dirty="0">
                <a:latin typeface="Cambria"/>
                <a:cs typeface="Cambria"/>
              </a:rPr>
              <a:t> </a:t>
            </a:r>
            <a:r>
              <a:rPr lang="en-US" sz="2000" spc="90" dirty="0">
                <a:latin typeface="Cambria"/>
                <a:cs typeface="Cambria"/>
              </a:rPr>
              <a:t>down</a:t>
            </a:r>
            <a:r>
              <a:rPr lang="en-US" sz="2000" spc="95" dirty="0">
                <a:latin typeface="Cambria"/>
                <a:cs typeface="Cambria"/>
              </a:rPr>
              <a:t> </a:t>
            </a:r>
            <a:r>
              <a:rPr lang="en-US" sz="2000" spc="-5" dirty="0">
                <a:latin typeface="Cambria"/>
                <a:cs typeface="Cambria"/>
              </a:rPr>
              <a:t>to </a:t>
            </a:r>
            <a:r>
              <a:rPr lang="en-US" sz="2000" dirty="0">
                <a:latin typeface="Cambria"/>
                <a:cs typeface="Cambria"/>
              </a:rPr>
              <a:t> </a:t>
            </a:r>
            <a:r>
              <a:rPr lang="en-US" sz="2000" spc="20" dirty="0">
                <a:latin typeface="Cambria"/>
                <a:cs typeface="Cambria"/>
              </a:rPr>
              <a:t>suitable </a:t>
            </a:r>
            <a:r>
              <a:rPr lang="en-US" sz="2000" spc="35" dirty="0">
                <a:latin typeface="Cambria"/>
                <a:cs typeface="Cambria"/>
              </a:rPr>
              <a:t>level </a:t>
            </a:r>
            <a:r>
              <a:rPr lang="en-US" sz="2000" spc="65" dirty="0">
                <a:latin typeface="Cambria"/>
                <a:cs typeface="Cambria"/>
              </a:rPr>
              <a:t>by </a:t>
            </a:r>
            <a:r>
              <a:rPr lang="en-US" sz="2000" spc="45" dirty="0">
                <a:latin typeface="Cambria"/>
                <a:cs typeface="Cambria"/>
              </a:rPr>
              <a:t>auxiliary </a:t>
            </a:r>
            <a:r>
              <a:rPr lang="en-US" sz="2000" spc="195" dirty="0">
                <a:latin typeface="Cambria"/>
                <a:cs typeface="Cambria"/>
              </a:rPr>
              <a:t>CT </a:t>
            </a:r>
            <a:r>
              <a:rPr lang="en-US" sz="2000" spc="75" dirty="0">
                <a:latin typeface="Cambria"/>
                <a:cs typeface="Cambria"/>
              </a:rPr>
              <a:t>and </a:t>
            </a:r>
            <a:r>
              <a:rPr lang="en-US" sz="2000" spc="80" dirty="0">
                <a:latin typeface="Cambria"/>
                <a:cs typeface="Cambria"/>
              </a:rPr>
              <a:t>PT. </a:t>
            </a:r>
            <a:r>
              <a:rPr lang="en-US" sz="2000" spc="35" dirty="0">
                <a:latin typeface="Cambria"/>
                <a:cs typeface="Cambria"/>
              </a:rPr>
              <a:t>Then </a:t>
            </a:r>
            <a:r>
              <a:rPr lang="en-US" sz="2000" spc="45" dirty="0">
                <a:latin typeface="Cambria"/>
                <a:cs typeface="Cambria"/>
              </a:rPr>
              <a:t>auxiliary </a:t>
            </a:r>
            <a:r>
              <a:rPr lang="en-US" sz="2000" spc="195" dirty="0">
                <a:latin typeface="Cambria"/>
                <a:cs typeface="Cambria"/>
              </a:rPr>
              <a:t>CT </a:t>
            </a:r>
            <a:r>
              <a:rPr lang="en-US" sz="2000" spc="200" dirty="0">
                <a:latin typeface="Cambria"/>
                <a:cs typeface="Cambria"/>
              </a:rPr>
              <a:t> </a:t>
            </a:r>
            <a:r>
              <a:rPr lang="en-US" sz="2000" spc="50" dirty="0">
                <a:latin typeface="Cambria"/>
                <a:cs typeface="Cambria"/>
              </a:rPr>
              <a:t>output</a:t>
            </a:r>
            <a:r>
              <a:rPr lang="en-US" sz="2000" spc="60" dirty="0">
                <a:latin typeface="Cambria"/>
                <a:cs typeface="Cambria"/>
              </a:rPr>
              <a:t> </a:t>
            </a:r>
            <a:r>
              <a:rPr lang="en-US" sz="2000" spc="5" dirty="0">
                <a:latin typeface="Cambria"/>
                <a:cs typeface="Cambria"/>
              </a:rPr>
              <a:t>is</a:t>
            </a:r>
            <a:r>
              <a:rPr lang="en-US" sz="2000" spc="70" dirty="0">
                <a:latin typeface="Cambria"/>
                <a:cs typeface="Cambria"/>
              </a:rPr>
              <a:t> </a:t>
            </a:r>
            <a:r>
              <a:rPr lang="en-US" sz="2000" spc="65" dirty="0">
                <a:latin typeface="Cambria"/>
                <a:cs typeface="Cambria"/>
              </a:rPr>
              <a:t>given</a:t>
            </a:r>
            <a:r>
              <a:rPr lang="en-US" sz="2000" spc="75" dirty="0">
                <a:latin typeface="Cambria"/>
                <a:cs typeface="Cambria"/>
              </a:rPr>
              <a:t> </a:t>
            </a:r>
            <a:r>
              <a:rPr lang="en-US" sz="2000" dirty="0">
                <a:latin typeface="Cambria"/>
                <a:cs typeface="Cambria"/>
              </a:rPr>
              <a:t>to</a:t>
            </a:r>
            <a:r>
              <a:rPr lang="en-US" sz="2000" spc="80" dirty="0">
                <a:latin typeface="Cambria"/>
                <a:cs typeface="Cambria"/>
              </a:rPr>
              <a:t> </a:t>
            </a:r>
            <a:r>
              <a:rPr lang="en-US" sz="2000" spc="5" dirty="0">
                <a:latin typeface="Cambria"/>
                <a:cs typeface="Cambria"/>
              </a:rPr>
              <a:t>rectifier.</a:t>
            </a:r>
            <a:endParaRPr lang="en-US" sz="2000" dirty="0">
              <a:latin typeface="Cambria"/>
              <a:cs typeface="Cambria"/>
            </a:endParaRPr>
          </a:p>
          <a:p>
            <a:pPr marL="355600" marR="6350" indent="-342900" algn="just">
              <a:lnSpc>
                <a:spcPct val="100000"/>
              </a:lnSpc>
              <a:spcBef>
                <a:spcPts val="575"/>
              </a:spcBef>
              <a:buFont typeface="Arial MT"/>
              <a:buChar char="•"/>
              <a:tabLst>
                <a:tab pos="355600" algn="l"/>
              </a:tabLst>
            </a:pPr>
            <a:r>
              <a:rPr lang="en-US" sz="2000" spc="10" dirty="0">
                <a:latin typeface="Cambria"/>
                <a:cs typeface="Cambria"/>
              </a:rPr>
              <a:t>Rectifier</a:t>
            </a:r>
            <a:r>
              <a:rPr lang="en-US" sz="2000" spc="15" dirty="0">
                <a:latin typeface="Cambria"/>
                <a:cs typeface="Cambria"/>
              </a:rPr>
              <a:t> </a:t>
            </a:r>
            <a:r>
              <a:rPr lang="en-US" sz="2000" spc="-5" dirty="0">
                <a:latin typeface="Cambria"/>
                <a:cs typeface="Cambria"/>
              </a:rPr>
              <a:t>rectifies</a:t>
            </a:r>
            <a:r>
              <a:rPr lang="en-US" sz="2000" dirty="0">
                <a:latin typeface="Cambria"/>
                <a:cs typeface="Cambria"/>
              </a:rPr>
              <a:t> the</a:t>
            </a:r>
            <a:r>
              <a:rPr lang="en-US" sz="2000" spc="5" dirty="0">
                <a:latin typeface="Cambria"/>
                <a:cs typeface="Cambria"/>
              </a:rPr>
              <a:t> </a:t>
            </a:r>
            <a:r>
              <a:rPr lang="en-US" sz="2000" spc="45" dirty="0">
                <a:latin typeface="Cambria"/>
                <a:cs typeface="Cambria"/>
              </a:rPr>
              <a:t>relaying</a:t>
            </a:r>
            <a:r>
              <a:rPr lang="en-US" sz="2000" spc="50" dirty="0">
                <a:latin typeface="Cambria"/>
                <a:cs typeface="Cambria"/>
              </a:rPr>
              <a:t> </a:t>
            </a:r>
            <a:r>
              <a:rPr lang="en-US" sz="2000" spc="40" dirty="0">
                <a:latin typeface="Cambria"/>
                <a:cs typeface="Cambria"/>
              </a:rPr>
              <a:t>quantity</a:t>
            </a:r>
            <a:r>
              <a:rPr lang="en-US" sz="2000" spc="45" dirty="0">
                <a:latin typeface="Cambria"/>
                <a:cs typeface="Cambria"/>
              </a:rPr>
              <a:t> </a:t>
            </a:r>
            <a:r>
              <a:rPr lang="en-US" sz="2000" spc="65" dirty="0">
                <a:latin typeface="Cambria"/>
                <a:cs typeface="Cambria"/>
              </a:rPr>
              <a:t>i.e.,</a:t>
            </a:r>
            <a:r>
              <a:rPr lang="en-US" sz="2000" spc="70" dirty="0">
                <a:latin typeface="Cambria"/>
                <a:cs typeface="Cambria"/>
              </a:rPr>
              <a:t> </a:t>
            </a:r>
            <a:r>
              <a:rPr lang="en-US" sz="2000" spc="5" dirty="0">
                <a:latin typeface="Cambria"/>
                <a:cs typeface="Cambria"/>
              </a:rPr>
              <a:t>the</a:t>
            </a:r>
            <a:r>
              <a:rPr lang="en-US" sz="2000" spc="10" dirty="0">
                <a:latin typeface="Cambria"/>
                <a:cs typeface="Cambria"/>
              </a:rPr>
              <a:t> </a:t>
            </a:r>
            <a:r>
              <a:rPr lang="en-US" sz="2000" spc="55" dirty="0">
                <a:latin typeface="Cambria"/>
                <a:cs typeface="Cambria"/>
              </a:rPr>
              <a:t>output </a:t>
            </a:r>
            <a:r>
              <a:rPr lang="en-US" sz="2000" spc="-515" dirty="0">
                <a:latin typeface="Cambria"/>
                <a:cs typeface="Cambria"/>
              </a:rPr>
              <a:t> </a:t>
            </a:r>
            <a:r>
              <a:rPr lang="en-US" sz="2000" spc="45" dirty="0">
                <a:latin typeface="Cambria"/>
                <a:cs typeface="Cambria"/>
              </a:rPr>
              <a:t>from</a:t>
            </a:r>
            <a:r>
              <a:rPr lang="en-US" sz="2000" spc="55" dirty="0">
                <a:latin typeface="Cambria"/>
                <a:cs typeface="Cambria"/>
              </a:rPr>
              <a:t> </a:t>
            </a:r>
            <a:r>
              <a:rPr lang="en-US" sz="2000" spc="25" dirty="0">
                <a:latin typeface="Cambria"/>
                <a:cs typeface="Cambria"/>
              </a:rPr>
              <a:t>a</a:t>
            </a:r>
            <a:r>
              <a:rPr lang="en-US" sz="2000" spc="70" dirty="0">
                <a:latin typeface="Cambria"/>
                <a:cs typeface="Cambria"/>
              </a:rPr>
              <a:t> </a:t>
            </a:r>
            <a:r>
              <a:rPr lang="en-US" sz="2000" spc="195" dirty="0">
                <a:latin typeface="Cambria"/>
                <a:cs typeface="Cambria"/>
              </a:rPr>
              <a:t>CT</a:t>
            </a:r>
            <a:r>
              <a:rPr lang="en-US" sz="2000" spc="75" dirty="0">
                <a:latin typeface="Cambria"/>
                <a:cs typeface="Cambria"/>
              </a:rPr>
              <a:t> </a:t>
            </a:r>
            <a:r>
              <a:rPr lang="en-US" sz="2000" spc="-10" dirty="0">
                <a:latin typeface="Cambria"/>
                <a:cs typeface="Cambria"/>
              </a:rPr>
              <a:t>or</a:t>
            </a:r>
            <a:r>
              <a:rPr lang="en-US" sz="2000" spc="70" dirty="0">
                <a:latin typeface="Cambria"/>
                <a:cs typeface="Cambria"/>
              </a:rPr>
              <a:t> </a:t>
            </a:r>
            <a:r>
              <a:rPr lang="en-US" sz="2000" spc="65" dirty="0">
                <a:latin typeface="Cambria"/>
                <a:cs typeface="Cambria"/>
              </a:rPr>
              <a:t>PT</a:t>
            </a:r>
            <a:r>
              <a:rPr lang="en-US" sz="2000" spc="75" dirty="0">
                <a:latin typeface="Cambria"/>
                <a:cs typeface="Cambria"/>
              </a:rPr>
              <a:t> </a:t>
            </a:r>
            <a:r>
              <a:rPr lang="en-US" sz="2000" spc="-10" dirty="0">
                <a:latin typeface="Cambria"/>
                <a:cs typeface="Cambria"/>
              </a:rPr>
              <a:t>or</a:t>
            </a:r>
            <a:r>
              <a:rPr lang="en-US" sz="2000" spc="80" dirty="0">
                <a:latin typeface="Cambria"/>
                <a:cs typeface="Cambria"/>
              </a:rPr>
              <a:t> </a:t>
            </a:r>
            <a:r>
              <a:rPr lang="en-US" sz="2000" spc="25" dirty="0">
                <a:latin typeface="Cambria"/>
                <a:cs typeface="Cambria"/>
              </a:rPr>
              <a:t>a</a:t>
            </a:r>
            <a:r>
              <a:rPr lang="en-US" sz="2000" spc="70" dirty="0">
                <a:latin typeface="Cambria"/>
                <a:cs typeface="Cambria"/>
              </a:rPr>
              <a:t> </a:t>
            </a:r>
            <a:r>
              <a:rPr lang="en-US" sz="2000" spc="30" dirty="0">
                <a:latin typeface="Cambria"/>
                <a:cs typeface="Cambria"/>
              </a:rPr>
              <a:t>Transducer.</a:t>
            </a:r>
            <a:endParaRPr lang="en-US" sz="2000" dirty="0">
              <a:latin typeface="Cambria"/>
              <a:cs typeface="Cambria"/>
            </a:endParaRPr>
          </a:p>
          <a:p>
            <a:endParaRPr lang="en-IN" dirty="0"/>
          </a:p>
        </p:txBody>
      </p:sp>
      <p:sp>
        <p:nvSpPr>
          <p:cNvPr id="9" name="TextBox 8">
            <a:extLst>
              <a:ext uri="{FF2B5EF4-FFF2-40B4-BE49-F238E27FC236}">
                <a16:creationId xmlns:a16="http://schemas.microsoft.com/office/drawing/2014/main" id="{E6EBF020-F215-4DD2-9233-CC03D92DD69F}"/>
              </a:ext>
            </a:extLst>
          </p:cNvPr>
          <p:cNvSpPr txBox="1"/>
          <p:nvPr/>
        </p:nvSpPr>
        <p:spPr>
          <a:xfrm>
            <a:off x="1008503" y="1200563"/>
            <a:ext cx="7558448" cy="461665"/>
          </a:xfrm>
          <a:prstGeom prst="rect">
            <a:avLst/>
          </a:prstGeom>
          <a:noFill/>
        </p:spPr>
        <p:txBody>
          <a:bodyPr wrap="square">
            <a:spAutoFit/>
          </a:bodyPr>
          <a:lstStyle/>
          <a:p>
            <a:r>
              <a:rPr lang="en-US" sz="2400" spc="-5" dirty="0">
                <a:solidFill>
                  <a:srgbClr val="FF0000"/>
                </a:solidFill>
                <a:uFill>
                  <a:solidFill>
                    <a:srgbClr val="FF0000"/>
                  </a:solidFill>
                </a:uFill>
                <a:latin typeface="Arial"/>
                <a:cs typeface="Arial"/>
              </a:rPr>
              <a:t>Static</a:t>
            </a:r>
            <a:r>
              <a:rPr lang="en-US" sz="2400" spc="-30" dirty="0">
                <a:solidFill>
                  <a:srgbClr val="FF0000"/>
                </a:solidFill>
                <a:uFill>
                  <a:solidFill>
                    <a:srgbClr val="FF0000"/>
                  </a:solidFill>
                </a:uFill>
                <a:latin typeface="Arial"/>
                <a:cs typeface="Arial"/>
              </a:rPr>
              <a:t> </a:t>
            </a:r>
            <a:r>
              <a:rPr lang="en-US" sz="2400" spc="-5" dirty="0">
                <a:solidFill>
                  <a:srgbClr val="FF0000"/>
                </a:solidFill>
                <a:uFill>
                  <a:solidFill>
                    <a:srgbClr val="FF0000"/>
                  </a:solidFill>
                </a:uFill>
                <a:latin typeface="Arial"/>
                <a:cs typeface="Arial"/>
              </a:rPr>
              <a:t>relay(</a:t>
            </a:r>
            <a:r>
              <a:rPr lang="en-IN" sz="2000" spc="-30" dirty="0">
                <a:solidFill>
                  <a:srgbClr val="FF0000"/>
                </a:solidFill>
                <a:latin typeface="Cambria"/>
                <a:cs typeface="Cambria"/>
              </a:rPr>
              <a:t>Principle</a:t>
            </a:r>
            <a:r>
              <a:rPr lang="en-IN" sz="2000" spc="114" dirty="0">
                <a:solidFill>
                  <a:srgbClr val="FF0000"/>
                </a:solidFill>
                <a:latin typeface="Cambria"/>
                <a:cs typeface="Cambria"/>
              </a:rPr>
              <a:t> </a:t>
            </a:r>
            <a:r>
              <a:rPr lang="en-IN" sz="2000" spc="125" dirty="0">
                <a:solidFill>
                  <a:srgbClr val="FF0000"/>
                </a:solidFill>
                <a:latin typeface="Cambria"/>
                <a:cs typeface="Cambria"/>
              </a:rPr>
              <a:t>of</a:t>
            </a:r>
            <a:r>
              <a:rPr lang="en-IN" sz="2000" spc="114" dirty="0">
                <a:solidFill>
                  <a:srgbClr val="FF0000"/>
                </a:solidFill>
                <a:latin typeface="Cambria"/>
                <a:cs typeface="Cambria"/>
              </a:rPr>
              <a:t> </a:t>
            </a:r>
            <a:r>
              <a:rPr lang="en-IN" sz="2000" spc="-100" dirty="0">
                <a:solidFill>
                  <a:srgbClr val="FF0000"/>
                </a:solidFill>
                <a:latin typeface="Cambria"/>
                <a:cs typeface="Cambria"/>
              </a:rPr>
              <a:t>operation)</a:t>
            </a:r>
            <a:endParaRPr lang="en-IN" sz="2000" b="1" dirty="0">
              <a:solidFill>
                <a:srgbClr val="FF0000"/>
              </a:solidFill>
            </a:endParaRPr>
          </a:p>
        </p:txBody>
      </p:sp>
      <p:pic>
        <p:nvPicPr>
          <p:cNvPr id="5" name="object 4">
            <a:extLst>
              <a:ext uri="{FF2B5EF4-FFF2-40B4-BE49-F238E27FC236}">
                <a16:creationId xmlns:a16="http://schemas.microsoft.com/office/drawing/2014/main" id="{A3E6DA0A-FDE9-4FA3-8C89-71F5C8CE5C8D}"/>
              </a:ext>
            </a:extLst>
          </p:cNvPr>
          <p:cNvPicPr/>
          <p:nvPr/>
        </p:nvPicPr>
        <p:blipFill>
          <a:blip r:embed="rId2" cstate="print"/>
          <a:stretch>
            <a:fillRect/>
          </a:stretch>
        </p:blipFill>
        <p:spPr>
          <a:xfrm>
            <a:off x="3027284" y="4208016"/>
            <a:ext cx="5805997" cy="1740023"/>
          </a:xfrm>
          <a:prstGeom prst="rect">
            <a:avLst/>
          </a:prstGeom>
        </p:spPr>
      </p:pic>
      <p:pic>
        <p:nvPicPr>
          <p:cNvPr id="6" name="Picture 5">
            <a:extLst>
              <a:ext uri="{FF2B5EF4-FFF2-40B4-BE49-F238E27FC236}">
                <a16:creationId xmlns:a16="http://schemas.microsoft.com/office/drawing/2014/main" id="{8EFE6521-105A-4F25-8974-B29E92E0B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3052743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A9F79F9-620A-454C-B44A-099229A02D1C}" type="slidenum">
              <a:rPr lang="en-IN" smtClean="0"/>
              <a:pPr/>
              <a:t>68</a:t>
            </a:fld>
            <a:endParaRPr lang="en-IN"/>
          </a:p>
        </p:txBody>
      </p:sp>
      <p:sp>
        <p:nvSpPr>
          <p:cNvPr id="2" name="Content Placeholder 1">
            <a:extLst>
              <a:ext uri="{FF2B5EF4-FFF2-40B4-BE49-F238E27FC236}">
                <a16:creationId xmlns:a16="http://schemas.microsoft.com/office/drawing/2014/main" id="{56284B20-D425-45FC-AAFA-C2BE0129D99B}"/>
              </a:ext>
            </a:extLst>
          </p:cNvPr>
          <p:cNvSpPr>
            <a:spLocks noGrp="1"/>
          </p:cNvSpPr>
          <p:nvPr>
            <p:ph sz="half" idx="2"/>
          </p:nvPr>
        </p:nvSpPr>
        <p:spPr>
          <a:xfrm>
            <a:off x="1008503" y="1943142"/>
            <a:ext cx="9662455" cy="4004897"/>
          </a:xfrm>
        </p:spPr>
        <p:txBody>
          <a:bodyPr>
            <a:normAutofit fontScale="77500" lnSpcReduction="20000"/>
          </a:bodyPr>
          <a:lstStyle/>
          <a:p>
            <a:pPr marL="355600" marR="5080" indent="-343535" algn="just">
              <a:lnSpc>
                <a:spcPct val="100000"/>
              </a:lnSpc>
              <a:spcBef>
                <a:spcPts val="95"/>
              </a:spcBef>
              <a:buFont typeface="Wingdings" panose="05000000000000000000" pitchFamily="2" charset="2"/>
              <a:buChar char="§"/>
              <a:tabLst>
                <a:tab pos="356235" algn="l"/>
              </a:tabLst>
            </a:pPr>
            <a:r>
              <a:rPr lang="en-US" sz="2000" spc="35" dirty="0">
                <a:latin typeface="Cambria"/>
                <a:cs typeface="Cambria"/>
              </a:rPr>
              <a:t>The </a:t>
            </a:r>
            <a:r>
              <a:rPr lang="en-US" sz="2000" spc="15" dirty="0">
                <a:latin typeface="Cambria"/>
                <a:cs typeface="Cambria"/>
              </a:rPr>
              <a:t>rectified </a:t>
            </a:r>
            <a:r>
              <a:rPr lang="en-US" sz="2000" spc="60" dirty="0">
                <a:latin typeface="Cambria"/>
                <a:cs typeface="Cambria"/>
              </a:rPr>
              <a:t>output </a:t>
            </a:r>
            <a:r>
              <a:rPr lang="en-US" sz="2000" spc="5" dirty="0">
                <a:latin typeface="Cambria"/>
                <a:cs typeface="Cambria"/>
              </a:rPr>
              <a:t>is </a:t>
            </a:r>
            <a:r>
              <a:rPr lang="en-US" sz="2000" spc="70" dirty="0">
                <a:latin typeface="Cambria"/>
                <a:cs typeface="Cambria"/>
              </a:rPr>
              <a:t>supplied </a:t>
            </a:r>
            <a:r>
              <a:rPr lang="en-US" sz="2000" spc="-5" dirty="0">
                <a:latin typeface="Cambria"/>
                <a:cs typeface="Cambria"/>
              </a:rPr>
              <a:t>to </a:t>
            </a:r>
            <a:r>
              <a:rPr lang="en-US" sz="2000" spc="30" dirty="0">
                <a:latin typeface="Cambria"/>
                <a:cs typeface="Cambria"/>
              </a:rPr>
              <a:t>a </a:t>
            </a:r>
            <a:r>
              <a:rPr lang="en-US" sz="2000" spc="50" dirty="0">
                <a:latin typeface="Cambria"/>
                <a:cs typeface="Cambria"/>
              </a:rPr>
              <a:t>measuring </a:t>
            </a:r>
            <a:r>
              <a:rPr lang="en-US" sz="2000" spc="55" dirty="0">
                <a:latin typeface="Cambria"/>
                <a:cs typeface="Cambria"/>
              </a:rPr>
              <a:t> </a:t>
            </a:r>
            <a:r>
              <a:rPr lang="en-US" sz="2000" spc="50" dirty="0">
                <a:latin typeface="Cambria"/>
                <a:cs typeface="Cambria"/>
              </a:rPr>
              <a:t>unit comprising </a:t>
            </a:r>
            <a:r>
              <a:rPr lang="en-US" sz="2000" spc="55" dirty="0">
                <a:latin typeface="Cambria"/>
                <a:cs typeface="Cambria"/>
              </a:rPr>
              <a:t>of </a:t>
            </a:r>
            <a:r>
              <a:rPr lang="en-US" sz="2000" spc="25" dirty="0">
                <a:latin typeface="Cambria"/>
                <a:cs typeface="Cambria"/>
              </a:rPr>
              <a:t>comparators, </a:t>
            </a:r>
            <a:r>
              <a:rPr lang="en-US" sz="2000" spc="45" dirty="0">
                <a:latin typeface="Cambria"/>
                <a:cs typeface="Cambria"/>
              </a:rPr>
              <a:t>level </a:t>
            </a:r>
            <a:r>
              <a:rPr lang="en-US" sz="2000" spc="10" dirty="0">
                <a:latin typeface="Cambria"/>
                <a:cs typeface="Cambria"/>
              </a:rPr>
              <a:t>detectors, </a:t>
            </a:r>
            <a:r>
              <a:rPr lang="en-US" sz="2000" spc="15" dirty="0">
                <a:latin typeface="Cambria"/>
                <a:cs typeface="Cambria"/>
              </a:rPr>
              <a:t> </a:t>
            </a:r>
            <a:r>
              <a:rPr lang="en-US" sz="2000" spc="20" dirty="0">
                <a:latin typeface="Cambria"/>
                <a:cs typeface="Cambria"/>
              </a:rPr>
              <a:t>filters,</a:t>
            </a:r>
            <a:r>
              <a:rPr lang="en-US" sz="2000" spc="40" dirty="0">
                <a:latin typeface="Cambria"/>
                <a:cs typeface="Cambria"/>
              </a:rPr>
              <a:t> </a:t>
            </a:r>
            <a:r>
              <a:rPr lang="en-US" sz="2000" spc="60" dirty="0">
                <a:latin typeface="Cambria"/>
                <a:cs typeface="Cambria"/>
              </a:rPr>
              <a:t>logic</a:t>
            </a:r>
            <a:r>
              <a:rPr lang="en-US" sz="2000" spc="85" dirty="0">
                <a:latin typeface="Cambria"/>
                <a:cs typeface="Cambria"/>
              </a:rPr>
              <a:t> </a:t>
            </a:r>
            <a:r>
              <a:rPr lang="en-US" sz="2000" spc="20" dirty="0">
                <a:latin typeface="Cambria"/>
                <a:cs typeface="Cambria"/>
              </a:rPr>
              <a:t>circuits.</a:t>
            </a:r>
            <a:endParaRPr lang="en-US" sz="2000" dirty="0">
              <a:latin typeface="Cambria"/>
              <a:cs typeface="Cambria"/>
            </a:endParaRPr>
          </a:p>
          <a:p>
            <a:pPr marL="354965" marR="5080" indent="-342900" algn="just">
              <a:lnSpc>
                <a:spcPct val="100000"/>
              </a:lnSpc>
              <a:spcBef>
                <a:spcPts val="675"/>
              </a:spcBef>
              <a:buFont typeface="Wingdings" panose="05000000000000000000" pitchFamily="2" charset="2"/>
              <a:buChar char="§"/>
              <a:tabLst>
                <a:tab pos="356235" algn="l"/>
              </a:tabLst>
            </a:pPr>
            <a:r>
              <a:rPr lang="en-US" sz="2000" spc="35" dirty="0">
                <a:latin typeface="Cambria"/>
                <a:cs typeface="Cambria"/>
              </a:rPr>
              <a:t>The </a:t>
            </a:r>
            <a:r>
              <a:rPr lang="en-US" sz="2000" spc="60" dirty="0">
                <a:latin typeface="Cambria"/>
                <a:cs typeface="Cambria"/>
              </a:rPr>
              <a:t>output </a:t>
            </a:r>
            <a:r>
              <a:rPr lang="en-US" sz="2000" spc="5" dirty="0">
                <a:latin typeface="Cambria"/>
                <a:cs typeface="Cambria"/>
              </a:rPr>
              <a:t>is </a:t>
            </a:r>
            <a:r>
              <a:rPr lang="en-US" sz="2000" spc="30" dirty="0">
                <a:latin typeface="Cambria"/>
                <a:cs typeface="Cambria"/>
              </a:rPr>
              <a:t>actuated </a:t>
            </a:r>
            <a:r>
              <a:rPr lang="en-US" sz="2000" spc="70" dirty="0">
                <a:latin typeface="Cambria"/>
                <a:cs typeface="Cambria"/>
              </a:rPr>
              <a:t>when </a:t>
            </a:r>
            <a:r>
              <a:rPr lang="en-US" sz="2000" spc="5" dirty="0">
                <a:latin typeface="Cambria"/>
                <a:cs typeface="Cambria"/>
              </a:rPr>
              <a:t>the </a:t>
            </a:r>
            <a:r>
              <a:rPr lang="en-US" sz="2000" spc="80" dirty="0">
                <a:latin typeface="Cambria"/>
                <a:cs typeface="Cambria"/>
              </a:rPr>
              <a:t>dynamic </a:t>
            </a:r>
            <a:r>
              <a:rPr lang="en-US" sz="2000" spc="60" dirty="0">
                <a:latin typeface="Cambria"/>
                <a:cs typeface="Cambria"/>
              </a:rPr>
              <a:t>input </a:t>
            </a:r>
            <a:r>
              <a:rPr lang="en-US" sz="2000" spc="65" dirty="0">
                <a:latin typeface="Cambria"/>
                <a:cs typeface="Cambria"/>
              </a:rPr>
              <a:t> </a:t>
            </a:r>
            <a:r>
              <a:rPr lang="en-US" sz="2000" spc="-25" dirty="0">
                <a:latin typeface="Cambria"/>
                <a:cs typeface="Cambria"/>
              </a:rPr>
              <a:t>(</a:t>
            </a:r>
            <a:r>
              <a:rPr lang="en-US" sz="2000" i="1" spc="-25" dirty="0">
                <a:latin typeface="Palatino Linotype"/>
                <a:cs typeface="Palatino Linotype"/>
              </a:rPr>
              <a:t>i.e.,</a:t>
            </a:r>
            <a:r>
              <a:rPr lang="en-US" sz="2000" i="1" spc="-20" dirty="0">
                <a:latin typeface="Palatino Linotype"/>
                <a:cs typeface="Palatino Linotype"/>
              </a:rPr>
              <a:t> </a:t>
            </a:r>
            <a:r>
              <a:rPr lang="en-US" sz="2000" i="1" dirty="0">
                <a:latin typeface="Palatino Linotype"/>
                <a:cs typeface="Palatino Linotype"/>
              </a:rPr>
              <a:t>the</a:t>
            </a:r>
            <a:r>
              <a:rPr lang="en-US" sz="2000" i="1" spc="5" dirty="0">
                <a:latin typeface="Palatino Linotype"/>
                <a:cs typeface="Palatino Linotype"/>
              </a:rPr>
              <a:t> </a:t>
            </a:r>
            <a:r>
              <a:rPr lang="en-US" sz="2000" i="1" spc="-5" dirty="0">
                <a:latin typeface="Palatino Linotype"/>
                <a:cs typeface="Palatino Linotype"/>
              </a:rPr>
              <a:t>relaying</a:t>
            </a:r>
            <a:r>
              <a:rPr lang="en-US" sz="2000" i="1" dirty="0">
                <a:latin typeface="Palatino Linotype"/>
                <a:cs typeface="Palatino Linotype"/>
              </a:rPr>
              <a:t> </a:t>
            </a:r>
            <a:r>
              <a:rPr lang="en-US" sz="2000" i="1" spc="-20" dirty="0">
                <a:latin typeface="Palatino Linotype"/>
                <a:cs typeface="Palatino Linotype"/>
              </a:rPr>
              <a:t>quantity</a:t>
            </a:r>
            <a:r>
              <a:rPr lang="en-US" sz="2000" spc="-20" dirty="0">
                <a:latin typeface="Cambria"/>
                <a:cs typeface="Cambria"/>
              </a:rPr>
              <a:t>)</a:t>
            </a:r>
            <a:r>
              <a:rPr lang="en-US" sz="2000" spc="-15" dirty="0">
                <a:latin typeface="Cambria"/>
                <a:cs typeface="Cambria"/>
              </a:rPr>
              <a:t> </a:t>
            </a:r>
            <a:r>
              <a:rPr lang="en-US" sz="2000" spc="10" dirty="0">
                <a:latin typeface="Cambria"/>
                <a:cs typeface="Cambria"/>
              </a:rPr>
              <a:t>attains</a:t>
            </a:r>
            <a:r>
              <a:rPr lang="en-US" sz="2000" spc="15" dirty="0">
                <a:latin typeface="Cambria"/>
                <a:cs typeface="Cambria"/>
              </a:rPr>
              <a:t> </a:t>
            </a:r>
            <a:r>
              <a:rPr lang="en-US" sz="2000" dirty="0">
                <a:latin typeface="Cambria"/>
                <a:cs typeface="Cambria"/>
              </a:rPr>
              <a:t>the</a:t>
            </a:r>
            <a:r>
              <a:rPr lang="en-US" sz="2000" spc="5" dirty="0">
                <a:latin typeface="Cambria"/>
                <a:cs typeface="Cambria"/>
              </a:rPr>
              <a:t> </a:t>
            </a:r>
            <a:r>
              <a:rPr lang="en-US" sz="2000" spc="30" dirty="0">
                <a:latin typeface="Cambria"/>
                <a:cs typeface="Cambria"/>
              </a:rPr>
              <a:t>threshold </a:t>
            </a:r>
            <a:r>
              <a:rPr lang="en-US" sz="2000" spc="-605" dirty="0">
                <a:latin typeface="Cambria"/>
                <a:cs typeface="Cambria"/>
              </a:rPr>
              <a:t> </a:t>
            </a:r>
            <a:r>
              <a:rPr lang="en-US" sz="2000" spc="80" dirty="0">
                <a:latin typeface="Cambria"/>
                <a:cs typeface="Cambria"/>
              </a:rPr>
              <a:t>value.</a:t>
            </a:r>
            <a:r>
              <a:rPr lang="en-US" sz="2000" spc="85" dirty="0">
                <a:latin typeface="Cambria"/>
                <a:cs typeface="Cambria"/>
              </a:rPr>
              <a:t> </a:t>
            </a:r>
            <a:r>
              <a:rPr lang="en-US" sz="2000" spc="35" dirty="0">
                <a:latin typeface="Cambria"/>
                <a:cs typeface="Cambria"/>
              </a:rPr>
              <a:t>This</a:t>
            </a:r>
            <a:r>
              <a:rPr lang="en-US" sz="2000" spc="40" dirty="0">
                <a:latin typeface="Cambria"/>
                <a:cs typeface="Cambria"/>
              </a:rPr>
              <a:t> </a:t>
            </a:r>
            <a:r>
              <a:rPr lang="en-US" sz="2000" spc="60" dirty="0">
                <a:latin typeface="Cambria"/>
                <a:cs typeface="Cambria"/>
              </a:rPr>
              <a:t>output</a:t>
            </a:r>
            <a:r>
              <a:rPr lang="en-US" sz="2000" spc="65" dirty="0">
                <a:latin typeface="Cambria"/>
                <a:cs typeface="Cambria"/>
              </a:rPr>
              <a:t> </a:t>
            </a:r>
            <a:r>
              <a:rPr lang="en-US" sz="2000" spc="55" dirty="0">
                <a:latin typeface="Cambria"/>
                <a:cs typeface="Cambria"/>
              </a:rPr>
              <a:t>of</a:t>
            </a:r>
            <a:r>
              <a:rPr lang="en-US" sz="2000" spc="60" dirty="0">
                <a:latin typeface="Cambria"/>
                <a:cs typeface="Cambria"/>
              </a:rPr>
              <a:t> </a:t>
            </a:r>
            <a:r>
              <a:rPr lang="en-US" sz="2000" spc="5" dirty="0">
                <a:latin typeface="Cambria"/>
                <a:cs typeface="Cambria"/>
              </a:rPr>
              <a:t>the</a:t>
            </a:r>
            <a:r>
              <a:rPr lang="en-US" sz="2000" spc="10" dirty="0">
                <a:latin typeface="Cambria"/>
                <a:cs typeface="Cambria"/>
              </a:rPr>
              <a:t> </a:t>
            </a:r>
            <a:r>
              <a:rPr lang="en-US" sz="2000" spc="50" dirty="0">
                <a:latin typeface="Cambria"/>
                <a:cs typeface="Cambria"/>
              </a:rPr>
              <a:t>measuring</a:t>
            </a:r>
            <a:r>
              <a:rPr lang="en-US" sz="2000" spc="55" dirty="0">
                <a:latin typeface="Cambria"/>
                <a:cs typeface="Cambria"/>
              </a:rPr>
              <a:t> </a:t>
            </a:r>
            <a:r>
              <a:rPr lang="en-US" sz="2000" spc="45" dirty="0">
                <a:latin typeface="Cambria"/>
                <a:cs typeface="Cambria"/>
              </a:rPr>
              <a:t>unit</a:t>
            </a:r>
            <a:r>
              <a:rPr lang="en-US" sz="2000" spc="50" dirty="0">
                <a:latin typeface="Cambria"/>
                <a:cs typeface="Cambria"/>
              </a:rPr>
              <a:t> </a:t>
            </a:r>
            <a:r>
              <a:rPr lang="en-US" sz="2000" spc="5" dirty="0">
                <a:latin typeface="Cambria"/>
                <a:cs typeface="Cambria"/>
              </a:rPr>
              <a:t>is </a:t>
            </a:r>
            <a:r>
              <a:rPr lang="en-US" sz="2000" spc="10" dirty="0">
                <a:latin typeface="Cambria"/>
                <a:cs typeface="Cambria"/>
              </a:rPr>
              <a:t> </a:t>
            </a:r>
            <a:r>
              <a:rPr lang="en-US" sz="2000" spc="70" dirty="0">
                <a:latin typeface="Cambria"/>
                <a:cs typeface="Cambria"/>
              </a:rPr>
              <a:t>amplified </a:t>
            </a:r>
            <a:r>
              <a:rPr lang="en-US" sz="2000" spc="75" dirty="0">
                <a:latin typeface="Cambria"/>
                <a:cs typeface="Cambria"/>
              </a:rPr>
              <a:t>by </a:t>
            </a:r>
            <a:r>
              <a:rPr lang="en-US" sz="2000" spc="45" dirty="0">
                <a:latin typeface="Cambria"/>
                <a:cs typeface="Cambria"/>
              </a:rPr>
              <a:t>amplifier </a:t>
            </a:r>
            <a:r>
              <a:rPr lang="en-US" sz="2000" spc="80" dirty="0">
                <a:latin typeface="Cambria"/>
                <a:cs typeface="Cambria"/>
              </a:rPr>
              <a:t>and </a:t>
            </a:r>
            <a:r>
              <a:rPr lang="en-US" sz="2000" spc="70" dirty="0">
                <a:latin typeface="Cambria"/>
                <a:cs typeface="Cambria"/>
              </a:rPr>
              <a:t>fed </a:t>
            </a:r>
            <a:r>
              <a:rPr lang="en-US" sz="2000" spc="-5" dirty="0">
                <a:latin typeface="Cambria"/>
                <a:cs typeface="Cambria"/>
              </a:rPr>
              <a:t>to </a:t>
            </a:r>
            <a:r>
              <a:rPr lang="en-US" sz="2000" spc="5" dirty="0">
                <a:latin typeface="Cambria"/>
                <a:cs typeface="Cambria"/>
              </a:rPr>
              <a:t>the </a:t>
            </a:r>
            <a:r>
              <a:rPr lang="en-US" sz="2000" spc="60" dirty="0">
                <a:latin typeface="Cambria"/>
                <a:cs typeface="Cambria"/>
              </a:rPr>
              <a:t>output </a:t>
            </a:r>
            <a:r>
              <a:rPr lang="en-US" sz="2000" spc="50" dirty="0">
                <a:latin typeface="Cambria"/>
                <a:cs typeface="Cambria"/>
              </a:rPr>
              <a:t>unit </a:t>
            </a:r>
            <a:r>
              <a:rPr lang="en-US" sz="2000" spc="-605" dirty="0">
                <a:latin typeface="Cambria"/>
                <a:cs typeface="Cambria"/>
              </a:rPr>
              <a:t> </a:t>
            </a:r>
            <a:r>
              <a:rPr lang="en-US" sz="2000" spc="60" dirty="0">
                <a:latin typeface="Cambria"/>
                <a:cs typeface="Cambria"/>
              </a:rPr>
              <a:t>device,</a:t>
            </a:r>
            <a:r>
              <a:rPr lang="en-US" sz="2000" spc="65" dirty="0">
                <a:latin typeface="Cambria"/>
                <a:cs typeface="Cambria"/>
              </a:rPr>
              <a:t> </a:t>
            </a:r>
            <a:r>
              <a:rPr lang="en-US" sz="2000" spc="70" dirty="0">
                <a:latin typeface="Cambria"/>
                <a:cs typeface="Cambria"/>
              </a:rPr>
              <a:t>which</a:t>
            </a:r>
            <a:r>
              <a:rPr lang="en-US" sz="2000" spc="80" dirty="0">
                <a:latin typeface="Cambria"/>
                <a:cs typeface="Cambria"/>
              </a:rPr>
              <a:t> </a:t>
            </a:r>
            <a:r>
              <a:rPr lang="en-US" sz="2000" spc="5" dirty="0">
                <a:latin typeface="Cambria"/>
                <a:cs typeface="Cambria"/>
              </a:rPr>
              <a:t>is</a:t>
            </a:r>
            <a:r>
              <a:rPr lang="en-US" sz="2000" spc="80" dirty="0">
                <a:latin typeface="Cambria"/>
                <a:cs typeface="Cambria"/>
              </a:rPr>
              <a:t> </a:t>
            </a:r>
            <a:r>
              <a:rPr lang="en-US" sz="2000" spc="75" dirty="0">
                <a:latin typeface="Cambria"/>
                <a:cs typeface="Cambria"/>
              </a:rPr>
              <a:t>usually </a:t>
            </a:r>
            <a:r>
              <a:rPr lang="en-US" sz="2000" spc="50" dirty="0">
                <a:latin typeface="Cambria"/>
                <a:cs typeface="Cambria"/>
              </a:rPr>
              <a:t>an</a:t>
            </a:r>
            <a:r>
              <a:rPr lang="en-US" sz="2000" spc="70" dirty="0">
                <a:latin typeface="Cambria"/>
                <a:cs typeface="Cambria"/>
              </a:rPr>
              <a:t> </a:t>
            </a:r>
            <a:r>
              <a:rPr lang="en-US" sz="2000" spc="20" dirty="0">
                <a:latin typeface="Cambria"/>
                <a:cs typeface="Cambria"/>
              </a:rPr>
              <a:t>electromagnetic</a:t>
            </a:r>
            <a:r>
              <a:rPr lang="en-US" sz="2000" spc="45" dirty="0">
                <a:latin typeface="Cambria"/>
                <a:cs typeface="Cambria"/>
              </a:rPr>
              <a:t> </a:t>
            </a:r>
            <a:r>
              <a:rPr lang="en-US" sz="2000" spc="50" dirty="0">
                <a:latin typeface="Cambria"/>
                <a:cs typeface="Cambria"/>
              </a:rPr>
              <a:t>one.</a:t>
            </a:r>
            <a:endParaRPr lang="en-US" sz="2000" dirty="0">
              <a:latin typeface="Cambria"/>
              <a:cs typeface="Cambria"/>
            </a:endParaRPr>
          </a:p>
          <a:p>
            <a:pPr marL="355600" marR="7620" indent="-342900" algn="just">
              <a:lnSpc>
                <a:spcPct val="100000"/>
              </a:lnSpc>
              <a:spcBef>
                <a:spcPts val="660"/>
              </a:spcBef>
              <a:buFont typeface="Wingdings" panose="05000000000000000000" pitchFamily="2" charset="2"/>
              <a:buChar char="§"/>
              <a:tabLst>
                <a:tab pos="355600" algn="l"/>
              </a:tabLst>
            </a:pPr>
            <a:r>
              <a:rPr lang="en-US" sz="2000" i="1" spc="-5" dirty="0">
                <a:latin typeface="Palatino Linotype"/>
                <a:cs typeface="Palatino Linotype"/>
              </a:rPr>
              <a:t>The</a:t>
            </a:r>
            <a:r>
              <a:rPr lang="en-US" sz="2000" i="1" spc="670" dirty="0">
                <a:latin typeface="Palatino Linotype"/>
                <a:cs typeface="Palatino Linotype"/>
              </a:rPr>
              <a:t> </a:t>
            </a:r>
            <a:r>
              <a:rPr lang="en-US" sz="2000" i="1" spc="-5" dirty="0">
                <a:latin typeface="Palatino Linotype"/>
                <a:cs typeface="Palatino Linotype"/>
              </a:rPr>
              <a:t>output</a:t>
            </a:r>
            <a:r>
              <a:rPr lang="en-US" sz="2000" i="1" spc="675" dirty="0">
                <a:latin typeface="Palatino Linotype"/>
                <a:cs typeface="Palatino Linotype"/>
              </a:rPr>
              <a:t> </a:t>
            </a:r>
            <a:r>
              <a:rPr lang="en-US" sz="2000" i="1" dirty="0">
                <a:latin typeface="Palatino Linotype"/>
                <a:cs typeface="Palatino Linotype"/>
              </a:rPr>
              <a:t>unit</a:t>
            </a:r>
            <a:r>
              <a:rPr lang="en-US" sz="2000" i="1" spc="670" dirty="0">
                <a:latin typeface="Palatino Linotype"/>
                <a:cs typeface="Palatino Linotype"/>
              </a:rPr>
              <a:t> </a:t>
            </a:r>
            <a:r>
              <a:rPr lang="en-US" sz="2000" i="1" spc="-5" dirty="0">
                <a:latin typeface="Palatino Linotype"/>
                <a:cs typeface="Palatino Linotype"/>
              </a:rPr>
              <a:t>energizes</a:t>
            </a:r>
            <a:r>
              <a:rPr lang="en-US" sz="2000" i="1" spc="680" dirty="0">
                <a:latin typeface="Palatino Linotype"/>
                <a:cs typeface="Palatino Linotype"/>
              </a:rPr>
              <a:t> </a:t>
            </a:r>
            <a:r>
              <a:rPr lang="en-US" sz="2000" i="1" dirty="0">
                <a:latin typeface="Palatino Linotype"/>
                <a:cs typeface="Palatino Linotype"/>
              </a:rPr>
              <a:t>the</a:t>
            </a:r>
            <a:r>
              <a:rPr lang="en-US" sz="2000" i="1" spc="655" dirty="0">
                <a:latin typeface="Palatino Linotype"/>
                <a:cs typeface="Palatino Linotype"/>
              </a:rPr>
              <a:t> </a:t>
            </a:r>
            <a:r>
              <a:rPr lang="en-US" sz="2000" i="1" spc="-5" dirty="0">
                <a:latin typeface="Palatino Linotype"/>
                <a:cs typeface="Palatino Linotype"/>
              </a:rPr>
              <a:t>trip</a:t>
            </a:r>
            <a:r>
              <a:rPr lang="en-US" sz="2000" i="1" spc="680" dirty="0">
                <a:latin typeface="Palatino Linotype"/>
                <a:cs typeface="Palatino Linotype"/>
              </a:rPr>
              <a:t> </a:t>
            </a:r>
            <a:r>
              <a:rPr lang="en-US" sz="2000" i="1" spc="-10" dirty="0">
                <a:latin typeface="Palatino Linotype"/>
                <a:cs typeface="Palatino Linotype"/>
              </a:rPr>
              <a:t>coil</a:t>
            </a:r>
            <a:r>
              <a:rPr lang="en-US" sz="2000" i="1" spc="675" dirty="0">
                <a:latin typeface="Palatino Linotype"/>
                <a:cs typeface="Palatino Linotype"/>
              </a:rPr>
              <a:t> </a:t>
            </a:r>
            <a:r>
              <a:rPr lang="en-US" sz="2000" i="1" spc="-5" dirty="0">
                <a:latin typeface="Palatino Linotype"/>
                <a:cs typeface="Palatino Linotype"/>
              </a:rPr>
              <a:t>only</a:t>
            </a:r>
            <a:r>
              <a:rPr lang="en-US" sz="2000" i="1" spc="670" dirty="0">
                <a:latin typeface="Palatino Linotype"/>
                <a:cs typeface="Palatino Linotype"/>
              </a:rPr>
              <a:t> </a:t>
            </a:r>
            <a:r>
              <a:rPr lang="en-US" sz="2000" i="1" spc="-5" dirty="0">
                <a:latin typeface="Palatino Linotype"/>
                <a:cs typeface="Palatino Linotype"/>
              </a:rPr>
              <a:t>when </a:t>
            </a:r>
            <a:r>
              <a:rPr lang="en-US" sz="2000" i="1" spc="-685" dirty="0">
                <a:latin typeface="Palatino Linotype"/>
                <a:cs typeface="Palatino Linotype"/>
              </a:rPr>
              <a:t> </a:t>
            </a:r>
            <a:r>
              <a:rPr lang="en-US" sz="2000" i="1" spc="-5" dirty="0">
                <a:latin typeface="Palatino Linotype"/>
                <a:cs typeface="Palatino Linotype"/>
              </a:rPr>
              <a:t>relay</a:t>
            </a:r>
            <a:r>
              <a:rPr lang="en-US" sz="2000" i="1" spc="-30" dirty="0">
                <a:latin typeface="Palatino Linotype"/>
                <a:cs typeface="Palatino Linotype"/>
              </a:rPr>
              <a:t> </a:t>
            </a:r>
            <a:r>
              <a:rPr lang="en-US" sz="2000" i="1" spc="-5" dirty="0">
                <a:latin typeface="Palatino Linotype"/>
                <a:cs typeface="Palatino Linotype"/>
              </a:rPr>
              <a:t>operates.</a:t>
            </a:r>
            <a:endParaRPr lang="en-US" sz="2000" dirty="0">
              <a:latin typeface="Palatino Linotype"/>
              <a:cs typeface="Palatino Linotype"/>
            </a:endParaRPr>
          </a:p>
          <a:p>
            <a:pPr marL="12700" indent="0">
              <a:lnSpc>
                <a:spcPct val="100000"/>
              </a:lnSpc>
              <a:spcBef>
                <a:spcPts val="745"/>
              </a:spcBef>
              <a:buNone/>
              <a:tabLst>
                <a:tab pos="354965" algn="l"/>
                <a:tab pos="355600" algn="l"/>
              </a:tabLst>
            </a:pPr>
            <a:r>
              <a:rPr lang="en-US" sz="2300" b="1" u="sng" spc="130" dirty="0">
                <a:latin typeface="Cambria"/>
                <a:cs typeface="Cambria"/>
              </a:rPr>
              <a:t>Advantages of Static Relays</a:t>
            </a:r>
          </a:p>
          <a:p>
            <a:pPr marL="355600" indent="-342900">
              <a:lnSpc>
                <a:spcPct val="100000"/>
              </a:lnSpc>
              <a:spcBef>
                <a:spcPts val="745"/>
              </a:spcBef>
              <a:buFont typeface="Wingdings" panose="05000000000000000000" pitchFamily="2" charset="2"/>
              <a:buChar char="Ø"/>
              <a:tabLst>
                <a:tab pos="354965" algn="l"/>
                <a:tab pos="355600" algn="l"/>
              </a:tabLst>
            </a:pPr>
            <a:r>
              <a:rPr lang="en-US" sz="2000" spc="130" dirty="0">
                <a:latin typeface="Cambria"/>
                <a:cs typeface="Cambria"/>
              </a:rPr>
              <a:t>Low</a:t>
            </a:r>
            <a:r>
              <a:rPr lang="en-US" sz="2000" spc="25" dirty="0">
                <a:latin typeface="Cambria"/>
                <a:cs typeface="Cambria"/>
              </a:rPr>
              <a:t> </a:t>
            </a:r>
            <a:r>
              <a:rPr lang="en-US" sz="2000" spc="70" dirty="0">
                <a:latin typeface="Cambria"/>
                <a:cs typeface="Cambria"/>
              </a:rPr>
              <a:t>Weight</a:t>
            </a:r>
            <a:endParaRPr lang="en-US" sz="2000" dirty="0">
              <a:latin typeface="Cambria"/>
              <a:cs typeface="Cambria"/>
            </a:endParaRPr>
          </a:p>
          <a:p>
            <a:pPr marL="355600" indent="-342900">
              <a:lnSpc>
                <a:spcPct val="100000"/>
              </a:lnSpc>
              <a:spcBef>
                <a:spcPts val="650"/>
              </a:spcBef>
              <a:buFont typeface="Wingdings" panose="05000000000000000000" pitchFamily="2" charset="2"/>
              <a:buChar char="Ø"/>
              <a:tabLst>
                <a:tab pos="354965" algn="l"/>
                <a:tab pos="355600" algn="l"/>
              </a:tabLst>
            </a:pPr>
            <a:r>
              <a:rPr lang="en-US" sz="2000" spc="120" dirty="0">
                <a:latin typeface="Cambria"/>
                <a:cs typeface="Cambria"/>
              </a:rPr>
              <a:t>Arc</a:t>
            </a:r>
            <a:r>
              <a:rPr lang="en-US" sz="2000" spc="40" dirty="0">
                <a:latin typeface="Cambria"/>
                <a:cs typeface="Cambria"/>
              </a:rPr>
              <a:t> </a:t>
            </a:r>
            <a:r>
              <a:rPr lang="en-US" sz="2000" spc="-5" dirty="0">
                <a:latin typeface="Cambria"/>
                <a:cs typeface="Cambria"/>
              </a:rPr>
              <a:t>less</a:t>
            </a:r>
            <a:r>
              <a:rPr lang="en-US" sz="2000" spc="70" dirty="0">
                <a:latin typeface="Cambria"/>
                <a:cs typeface="Cambria"/>
              </a:rPr>
              <a:t> </a:t>
            </a:r>
            <a:r>
              <a:rPr lang="en-US" sz="2000" spc="50" dirty="0">
                <a:latin typeface="Cambria"/>
                <a:cs typeface="Cambria"/>
              </a:rPr>
              <a:t>switching</a:t>
            </a:r>
            <a:endParaRPr lang="en-US" sz="2000" dirty="0">
              <a:latin typeface="Cambria"/>
              <a:cs typeface="Cambria"/>
            </a:endParaRPr>
          </a:p>
          <a:p>
            <a:pPr marL="355600" marR="69215" indent="-342900">
              <a:lnSpc>
                <a:spcPct val="100000"/>
              </a:lnSpc>
              <a:spcBef>
                <a:spcPts val="650"/>
              </a:spcBef>
              <a:buFont typeface="Wingdings" panose="05000000000000000000" pitchFamily="2" charset="2"/>
              <a:buChar char="Ø"/>
              <a:tabLst>
                <a:tab pos="354965" algn="l"/>
                <a:tab pos="355600" algn="l"/>
              </a:tabLst>
            </a:pPr>
            <a:r>
              <a:rPr lang="en-US" sz="2000" spc="5" dirty="0">
                <a:latin typeface="Cambria"/>
                <a:cs typeface="Cambria"/>
              </a:rPr>
              <a:t>Static</a:t>
            </a:r>
            <a:r>
              <a:rPr lang="en-US" sz="2000" spc="55" dirty="0">
                <a:latin typeface="Cambria"/>
                <a:cs typeface="Cambria"/>
              </a:rPr>
              <a:t> </a:t>
            </a:r>
            <a:r>
              <a:rPr lang="en-US" sz="2000" spc="60" dirty="0">
                <a:latin typeface="Cambria"/>
                <a:cs typeface="Cambria"/>
              </a:rPr>
              <a:t>Relay</a:t>
            </a:r>
            <a:r>
              <a:rPr lang="en-US" sz="2000" spc="70" dirty="0">
                <a:latin typeface="Cambria"/>
                <a:cs typeface="Cambria"/>
              </a:rPr>
              <a:t> </a:t>
            </a:r>
            <a:r>
              <a:rPr lang="en-US" sz="2000" spc="45" dirty="0">
                <a:latin typeface="Cambria"/>
                <a:cs typeface="Cambria"/>
              </a:rPr>
              <a:t>burden</a:t>
            </a:r>
            <a:r>
              <a:rPr lang="en-US" sz="2000" spc="60" dirty="0">
                <a:latin typeface="Cambria"/>
                <a:cs typeface="Cambria"/>
              </a:rPr>
              <a:t> </a:t>
            </a:r>
            <a:r>
              <a:rPr lang="en-US" sz="2000" dirty="0">
                <a:latin typeface="Cambria"/>
                <a:cs typeface="Cambria"/>
              </a:rPr>
              <a:t>is</a:t>
            </a:r>
            <a:r>
              <a:rPr lang="en-US" sz="2000" spc="95" dirty="0">
                <a:latin typeface="Cambria"/>
                <a:cs typeface="Cambria"/>
              </a:rPr>
              <a:t> </a:t>
            </a:r>
            <a:r>
              <a:rPr lang="en-US" sz="2000" spc="-5" dirty="0">
                <a:latin typeface="Cambria"/>
                <a:cs typeface="Cambria"/>
              </a:rPr>
              <a:t>less</a:t>
            </a:r>
            <a:r>
              <a:rPr lang="en-US" sz="2000" spc="75" dirty="0">
                <a:latin typeface="Cambria"/>
                <a:cs typeface="Cambria"/>
              </a:rPr>
              <a:t> </a:t>
            </a:r>
            <a:r>
              <a:rPr lang="en-US" sz="2000" spc="30" dirty="0">
                <a:latin typeface="Cambria"/>
                <a:cs typeface="Cambria"/>
              </a:rPr>
              <a:t>than</a:t>
            </a:r>
            <a:r>
              <a:rPr lang="en-US" sz="2000" spc="85" dirty="0">
                <a:latin typeface="Cambria"/>
                <a:cs typeface="Cambria"/>
              </a:rPr>
              <a:t> </a:t>
            </a:r>
            <a:r>
              <a:rPr lang="en-US" sz="2000" spc="20" dirty="0">
                <a:latin typeface="Cambria"/>
                <a:cs typeface="Cambria"/>
              </a:rPr>
              <a:t>electromagnetic</a:t>
            </a:r>
            <a:r>
              <a:rPr lang="en-US" sz="2000" spc="50" dirty="0">
                <a:latin typeface="Cambria"/>
                <a:cs typeface="Cambria"/>
              </a:rPr>
              <a:t> </a:t>
            </a:r>
            <a:r>
              <a:rPr lang="en-US" sz="2000" spc="45" dirty="0">
                <a:latin typeface="Cambria"/>
                <a:cs typeface="Cambria"/>
              </a:rPr>
              <a:t>type </a:t>
            </a:r>
            <a:r>
              <a:rPr lang="en-US" sz="2000" spc="-580" dirty="0">
                <a:latin typeface="Cambria"/>
                <a:cs typeface="Cambria"/>
              </a:rPr>
              <a:t> </a:t>
            </a:r>
            <a:r>
              <a:rPr lang="en-US" sz="2000" spc="60" dirty="0">
                <a:latin typeface="Cambria"/>
                <a:cs typeface="Cambria"/>
              </a:rPr>
              <a:t>of</a:t>
            </a:r>
            <a:r>
              <a:rPr lang="en-US" sz="2000" spc="55" dirty="0">
                <a:latin typeface="Cambria"/>
                <a:cs typeface="Cambria"/>
              </a:rPr>
              <a:t> </a:t>
            </a:r>
            <a:r>
              <a:rPr lang="en-US" sz="2000" spc="30" dirty="0">
                <a:latin typeface="Cambria"/>
                <a:cs typeface="Cambria"/>
              </a:rPr>
              <a:t>relays.</a:t>
            </a:r>
            <a:r>
              <a:rPr lang="en-US" sz="2000" spc="75" dirty="0">
                <a:latin typeface="Cambria"/>
                <a:cs typeface="Cambria"/>
              </a:rPr>
              <a:t> </a:t>
            </a:r>
            <a:r>
              <a:rPr lang="en-US" sz="2000" spc="80" dirty="0">
                <a:latin typeface="Cambria"/>
                <a:cs typeface="Cambria"/>
              </a:rPr>
              <a:t>Hence </a:t>
            </a:r>
            <a:r>
              <a:rPr lang="en-US" sz="2000" spc="-30" dirty="0">
                <a:latin typeface="Cambria"/>
                <a:cs typeface="Cambria"/>
              </a:rPr>
              <a:t>error</a:t>
            </a:r>
            <a:r>
              <a:rPr lang="en-US" sz="2000" spc="50" dirty="0">
                <a:latin typeface="Cambria"/>
                <a:cs typeface="Cambria"/>
              </a:rPr>
              <a:t> </a:t>
            </a:r>
            <a:r>
              <a:rPr lang="en-US" sz="2000" dirty="0">
                <a:latin typeface="Cambria"/>
                <a:cs typeface="Cambria"/>
              </a:rPr>
              <a:t>is</a:t>
            </a:r>
            <a:r>
              <a:rPr lang="en-US" sz="2000" spc="95" dirty="0">
                <a:latin typeface="Cambria"/>
                <a:cs typeface="Cambria"/>
              </a:rPr>
              <a:t> </a:t>
            </a:r>
            <a:r>
              <a:rPr lang="en-US" sz="2000" spc="15" dirty="0">
                <a:latin typeface="Cambria"/>
                <a:cs typeface="Cambria"/>
              </a:rPr>
              <a:t>less.</a:t>
            </a:r>
            <a:endParaRPr lang="en-US" sz="2000" dirty="0">
              <a:latin typeface="Cambria"/>
              <a:cs typeface="Cambria"/>
            </a:endParaRPr>
          </a:p>
          <a:p>
            <a:pPr marL="355600" indent="-342900">
              <a:lnSpc>
                <a:spcPct val="100000"/>
              </a:lnSpc>
              <a:spcBef>
                <a:spcPts val="645"/>
              </a:spcBef>
              <a:buFont typeface="Wingdings" panose="05000000000000000000" pitchFamily="2" charset="2"/>
              <a:buChar char="Ø"/>
              <a:tabLst>
                <a:tab pos="354965" algn="l"/>
                <a:tab pos="355600" algn="l"/>
              </a:tabLst>
            </a:pPr>
            <a:r>
              <a:rPr lang="en-US" sz="2000" spc="5" dirty="0">
                <a:latin typeface="Cambria"/>
                <a:cs typeface="Cambria"/>
              </a:rPr>
              <a:t>Fast</a:t>
            </a:r>
            <a:r>
              <a:rPr lang="en-US" sz="2000" spc="20" dirty="0">
                <a:latin typeface="Cambria"/>
                <a:cs typeface="Cambria"/>
              </a:rPr>
              <a:t> response.</a:t>
            </a:r>
            <a:endParaRPr lang="en-US" sz="2000" dirty="0">
              <a:latin typeface="Cambria"/>
              <a:cs typeface="Cambria"/>
            </a:endParaRPr>
          </a:p>
          <a:p>
            <a:pPr marL="355600" indent="-342900">
              <a:lnSpc>
                <a:spcPct val="100000"/>
              </a:lnSpc>
              <a:spcBef>
                <a:spcPts val="650"/>
              </a:spcBef>
              <a:buFont typeface="Wingdings" panose="05000000000000000000" pitchFamily="2" charset="2"/>
              <a:buChar char="Ø"/>
              <a:tabLst>
                <a:tab pos="354965" algn="l"/>
                <a:tab pos="355600" algn="l"/>
              </a:tabLst>
            </a:pPr>
            <a:r>
              <a:rPr lang="en-US" sz="2000" spc="114" dirty="0">
                <a:latin typeface="Cambria"/>
                <a:cs typeface="Cambria"/>
              </a:rPr>
              <a:t>Long</a:t>
            </a:r>
            <a:r>
              <a:rPr lang="en-US" sz="2000" spc="30" dirty="0">
                <a:latin typeface="Cambria"/>
                <a:cs typeface="Cambria"/>
              </a:rPr>
              <a:t> life</a:t>
            </a:r>
            <a:endParaRPr lang="en-US" sz="2000" dirty="0">
              <a:latin typeface="Cambria"/>
              <a:cs typeface="Cambria"/>
            </a:endParaRPr>
          </a:p>
          <a:p>
            <a:pPr marL="355600" indent="-342900">
              <a:lnSpc>
                <a:spcPct val="100000"/>
              </a:lnSpc>
              <a:spcBef>
                <a:spcPts val="645"/>
              </a:spcBef>
              <a:buFont typeface="Wingdings" panose="05000000000000000000" pitchFamily="2" charset="2"/>
              <a:buChar char="Ø"/>
              <a:tabLst>
                <a:tab pos="354965" algn="l"/>
                <a:tab pos="355600" algn="l"/>
              </a:tabLst>
            </a:pPr>
            <a:r>
              <a:rPr lang="en-US" sz="2000" spc="30" dirty="0">
                <a:latin typeface="Cambria"/>
                <a:cs typeface="Cambria"/>
              </a:rPr>
              <a:t>Less</a:t>
            </a:r>
            <a:r>
              <a:rPr lang="en-US" sz="2000" spc="65" dirty="0">
                <a:latin typeface="Cambria"/>
                <a:cs typeface="Cambria"/>
              </a:rPr>
              <a:t> </a:t>
            </a:r>
            <a:r>
              <a:rPr lang="en-US" sz="2000" spc="45" dirty="0">
                <a:latin typeface="Cambria"/>
                <a:cs typeface="Cambria"/>
              </a:rPr>
              <a:t>power</a:t>
            </a:r>
            <a:r>
              <a:rPr lang="en-US" sz="2000" spc="50" dirty="0">
                <a:latin typeface="Cambria"/>
                <a:cs typeface="Cambria"/>
              </a:rPr>
              <a:t> consumption</a:t>
            </a:r>
            <a:endParaRPr lang="en-US" sz="2000" dirty="0">
              <a:latin typeface="Cambria"/>
              <a:cs typeface="Cambria"/>
            </a:endParaRPr>
          </a:p>
          <a:p>
            <a:pPr marL="355600" indent="-342900">
              <a:lnSpc>
                <a:spcPct val="100000"/>
              </a:lnSpc>
              <a:spcBef>
                <a:spcPts val="650"/>
              </a:spcBef>
              <a:buFont typeface="Wingdings" panose="05000000000000000000" pitchFamily="2" charset="2"/>
              <a:buChar char="Ø"/>
              <a:tabLst>
                <a:tab pos="354965" algn="l"/>
                <a:tab pos="355600" algn="l"/>
              </a:tabLst>
            </a:pPr>
            <a:r>
              <a:rPr lang="en-US" sz="2000" spc="75" dirty="0">
                <a:latin typeface="Cambria"/>
                <a:cs typeface="Cambria"/>
              </a:rPr>
              <a:t>More</a:t>
            </a:r>
            <a:r>
              <a:rPr lang="en-US" sz="2000" spc="35" dirty="0">
                <a:latin typeface="Cambria"/>
                <a:cs typeface="Cambria"/>
              </a:rPr>
              <a:t> </a:t>
            </a:r>
            <a:r>
              <a:rPr lang="en-US" sz="2000" spc="60" dirty="0">
                <a:latin typeface="Cambria"/>
                <a:cs typeface="Cambria"/>
              </a:rPr>
              <a:t>Accurate</a:t>
            </a:r>
            <a:r>
              <a:rPr lang="en-US" sz="2000" spc="55" dirty="0">
                <a:latin typeface="Cambria"/>
                <a:cs typeface="Cambria"/>
              </a:rPr>
              <a:t> </a:t>
            </a:r>
            <a:r>
              <a:rPr lang="en-US" sz="2000" spc="50" dirty="0">
                <a:latin typeface="Cambria"/>
                <a:cs typeface="Cambria"/>
              </a:rPr>
              <a:t>compared</a:t>
            </a:r>
            <a:r>
              <a:rPr lang="en-US" sz="2000" spc="65" dirty="0">
                <a:latin typeface="Cambria"/>
                <a:cs typeface="Cambria"/>
              </a:rPr>
              <a:t> </a:t>
            </a:r>
            <a:r>
              <a:rPr lang="en-US" sz="2000" spc="-5" dirty="0">
                <a:latin typeface="Cambria"/>
                <a:cs typeface="Cambria"/>
              </a:rPr>
              <a:t>to</a:t>
            </a:r>
            <a:r>
              <a:rPr lang="en-US" sz="2000" spc="80" dirty="0">
                <a:latin typeface="Cambria"/>
                <a:cs typeface="Cambria"/>
              </a:rPr>
              <a:t> </a:t>
            </a:r>
            <a:r>
              <a:rPr lang="en-US" sz="2000" spc="20" dirty="0">
                <a:latin typeface="Cambria"/>
                <a:cs typeface="Cambria"/>
              </a:rPr>
              <a:t>electromechanical</a:t>
            </a:r>
            <a:r>
              <a:rPr lang="en-US" sz="2000" spc="55" dirty="0">
                <a:latin typeface="Cambria"/>
                <a:cs typeface="Cambria"/>
              </a:rPr>
              <a:t> </a:t>
            </a:r>
            <a:r>
              <a:rPr lang="en-US" sz="2000" spc="60" dirty="0">
                <a:latin typeface="Cambria"/>
                <a:cs typeface="Cambria"/>
              </a:rPr>
              <a:t>Relay</a:t>
            </a:r>
            <a:endParaRPr lang="en-US" sz="2000" dirty="0">
              <a:latin typeface="Cambria"/>
              <a:cs typeface="Cambria"/>
            </a:endParaRPr>
          </a:p>
          <a:p>
            <a:endParaRPr lang="en-IN" dirty="0"/>
          </a:p>
        </p:txBody>
      </p:sp>
      <p:sp>
        <p:nvSpPr>
          <p:cNvPr id="9" name="TextBox 8">
            <a:extLst>
              <a:ext uri="{FF2B5EF4-FFF2-40B4-BE49-F238E27FC236}">
                <a16:creationId xmlns:a16="http://schemas.microsoft.com/office/drawing/2014/main" id="{E6EBF020-F215-4DD2-9233-CC03D92DD69F}"/>
              </a:ext>
            </a:extLst>
          </p:cNvPr>
          <p:cNvSpPr txBox="1"/>
          <p:nvPr/>
        </p:nvSpPr>
        <p:spPr>
          <a:xfrm>
            <a:off x="1008503" y="1200563"/>
            <a:ext cx="7558448" cy="461665"/>
          </a:xfrm>
          <a:prstGeom prst="rect">
            <a:avLst/>
          </a:prstGeom>
          <a:noFill/>
        </p:spPr>
        <p:txBody>
          <a:bodyPr wrap="square">
            <a:spAutoFit/>
          </a:bodyPr>
          <a:lstStyle/>
          <a:p>
            <a:r>
              <a:rPr lang="en-US" sz="2400" spc="-5" dirty="0">
                <a:solidFill>
                  <a:srgbClr val="FF0000"/>
                </a:solidFill>
                <a:uFill>
                  <a:solidFill>
                    <a:srgbClr val="FF0000"/>
                  </a:solidFill>
                </a:uFill>
                <a:latin typeface="Arial"/>
                <a:cs typeface="Arial"/>
              </a:rPr>
              <a:t>Static</a:t>
            </a:r>
            <a:r>
              <a:rPr lang="en-US" sz="2400" spc="-30" dirty="0">
                <a:solidFill>
                  <a:srgbClr val="FF0000"/>
                </a:solidFill>
                <a:uFill>
                  <a:solidFill>
                    <a:srgbClr val="FF0000"/>
                  </a:solidFill>
                </a:uFill>
                <a:latin typeface="Arial"/>
                <a:cs typeface="Arial"/>
              </a:rPr>
              <a:t> </a:t>
            </a:r>
            <a:r>
              <a:rPr lang="en-US" sz="2400" spc="-5" dirty="0">
                <a:solidFill>
                  <a:srgbClr val="FF0000"/>
                </a:solidFill>
                <a:uFill>
                  <a:solidFill>
                    <a:srgbClr val="FF0000"/>
                  </a:solidFill>
                </a:uFill>
                <a:latin typeface="Arial"/>
                <a:cs typeface="Arial"/>
              </a:rPr>
              <a:t>relay(</a:t>
            </a:r>
            <a:r>
              <a:rPr lang="en-IN" sz="2000" spc="-30" dirty="0">
                <a:solidFill>
                  <a:srgbClr val="FF0000"/>
                </a:solidFill>
                <a:latin typeface="Cambria"/>
                <a:cs typeface="Cambria"/>
              </a:rPr>
              <a:t>Principle</a:t>
            </a:r>
            <a:r>
              <a:rPr lang="en-IN" sz="2000" spc="114" dirty="0">
                <a:solidFill>
                  <a:srgbClr val="FF0000"/>
                </a:solidFill>
                <a:latin typeface="Cambria"/>
                <a:cs typeface="Cambria"/>
              </a:rPr>
              <a:t> </a:t>
            </a:r>
            <a:r>
              <a:rPr lang="en-IN" sz="2000" spc="125" dirty="0">
                <a:solidFill>
                  <a:srgbClr val="FF0000"/>
                </a:solidFill>
                <a:latin typeface="Cambria"/>
                <a:cs typeface="Cambria"/>
              </a:rPr>
              <a:t>of</a:t>
            </a:r>
            <a:r>
              <a:rPr lang="en-IN" sz="2000" spc="114" dirty="0">
                <a:solidFill>
                  <a:srgbClr val="FF0000"/>
                </a:solidFill>
                <a:latin typeface="Cambria"/>
                <a:cs typeface="Cambria"/>
              </a:rPr>
              <a:t> </a:t>
            </a:r>
            <a:r>
              <a:rPr lang="en-IN" sz="2000" spc="-100" dirty="0">
                <a:solidFill>
                  <a:srgbClr val="FF0000"/>
                </a:solidFill>
                <a:latin typeface="Cambria"/>
                <a:cs typeface="Cambria"/>
              </a:rPr>
              <a:t>operation)</a:t>
            </a:r>
            <a:endParaRPr lang="en-IN" sz="2000" b="1" dirty="0">
              <a:solidFill>
                <a:srgbClr val="FF0000"/>
              </a:solidFill>
            </a:endParaRPr>
          </a:p>
        </p:txBody>
      </p:sp>
      <p:pic>
        <p:nvPicPr>
          <p:cNvPr id="6" name="Picture 5">
            <a:extLst>
              <a:ext uri="{FF2B5EF4-FFF2-40B4-BE49-F238E27FC236}">
                <a16:creationId xmlns:a16="http://schemas.microsoft.com/office/drawing/2014/main" id="{20E2A4B7-1D52-4A34-8D6D-0555DDAEFA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41913782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A9F79F9-620A-454C-B44A-099229A02D1C}" type="slidenum">
              <a:rPr lang="en-IN" smtClean="0"/>
              <a:pPr/>
              <a:t>69</a:t>
            </a:fld>
            <a:endParaRPr lang="en-IN"/>
          </a:p>
        </p:txBody>
      </p:sp>
      <p:sp>
        <p:nvSpPr>
          <p:cNvPr id="2" name="Content Placeholder 1">
            <a:extLst>
              <a:ext uri="{FF2B5EF4-FFF2-40B4-BE49-F238E27FC236}">
                <a16:creationId xmlns:a16="http://schemas.microsoft.com/office/drawing/2014/main" id="{56284B20-D425-45FC-AAFA-C2BE0129D99B}"/>
              </a:ext>
            </a:extLst>
          </p:cNvPr>
          <p:cNvSpPr>
            <a:spLocks noGrp="1"/>
          </p:cNvSpPr>
          <p:nvPr>
            <p:ph sz="half" idx="2"/>
          </p:nvPr>
        </p:nvSpPr>
        <p:spPr>
          <a:xfrm>
            <a:off x="1008503" y="1943142"/>
            <a:ext cx="9662455" cy="4004897"/>
          </a:xfrm>
        </p:spPr>
        <p:txBody>
          <a:bodyPr>
            <a:normAutofit/>
          </a:bodyPr>
          <a:lstStyle/>
          <a:p>
            <a:pPr marL="355600" marR="5080" indent="-343535" algn="just">
              <a:lnSpc>
                <a:spcPct val="100000"/>
              </a:lnSpc>
              <a:spcBef>
                <a:spcPts val="95"/>
              </a:spcBef>
              <a:buFont typeface="Wingdings" panose="05000000000000000000" pitchFamily="2" charset="2"/>
              <a:buChar char="§"/>
              <a:tabLst>
                <a:tab pos="356235" algn="l"/>
              </a:tabLst>
            </a:pPr>
            <a:r>
              <a:rPr lang="en-US" dirty="0"/>
              <a:t> The magnitude of voltage &amp; current and phase angle between them may change when a fault occurs. </a:t>
            </a:r>
          </a:p>
          <a:p>
            <a:pPr marL="355600" marR="5080" indent="-343535" algn="just">
              <a:lnSpc>
                <a:spcPct val="100000"/>
              </a:lnSpc>
              <a:spcBef>
                <a:spcPts val="95"/>
              </a:spcBef>
              <a:buFont typeface="Wingdings" panose="05000000000000000000" pitchFamily="2" charset="2"/>
              <a:buChar char="§"/>
              <a:tabLst>
                <a:tab pos="356235" algn="l"/>
              </a:tabLst>
            </a:pPr>
            <a:r>
              <a:rPr lang="en-US" dirty="0"/>
              <a:t>Static relay senses the change in these parameters to differentiate between healthy and faulty conditions. </a:t>
            </a:r>
          </a:p>
          <a:p>
            <a:pPr marL="355600" marR="5080" indent="-343535" algn="just">
              <a:lnSpc>
                <a:spcPct val="100000"/>
              </a:lnSpc>
              <a:spcBef>
                <a:spcPts val="95"/>
              </a:spcBef>
              <a:buFont typeface="Wingdings" panose="05000000000000000000" pitchFamily="2" charset="2"/>
              <a:buChar char="§"/>
              <a:tabLst>
                <a:tab pos="356235" algn="l"/>
              </a:tabLst>
            </a:pPr>
            <a:r>
              <a:rPr lang="en-US" dirty="0"/>
              <a:t>This is achieved by comparing either the magnitudes of voltage &amp; current or the phase angle between them. </a:t>
            </a:r>
          </a:p>
          <a:p>
            <a:pPr marL="355600" marR="5080" indent="-343535" algn="just">
              <a:lnSpc>
                <a:spcPct val="100000"/>
              </a:lnSpc>
              <a:spcBef>
                <a:spcPts val="95"/>
              </a:spcBef>
              <a:buFont typeface="Wingdings" panose="05000000000000000000" pitchFamily="2" charset="2"/>
              <a:buChar char="§"/>
              <a:tabLst>
                <a:tab pos="356235" algn="l"/>
              </a:tabLst>
            </a:pPr>
            <a:r>
              <a:rPr lang="en-US" dirty="0"/>
              <a:t>The circuitry which performs this function is called comparator. </a:t>
            </a:r>
          </a:p>
          <a:p>
            <a:pPr marL="355600" marR="5080" indent="-343535" algn="just">
              <a:lnSpc>
                <a:spcPct val="100000"/>
              </a:lnSpc>
              <a:spcBef>
                <a:spcPts val="95"/>
              </a:spcBef>
              <a:buFont typeface="Wingdings" panose="05000000000000000000" pitchFamily="2" charset="2"/>
              <a:buChar char="§"/>
              <a:tabLst>
                <a:tab pos="356235" algn="l"/>
              </a:tabLst>
            </a:pPr>
            <a:r>
              <a:rPr lang="en-US" dirty="0"/>
              <a:t>Two types – amplitude comparator and phase comparator</a:t>
            </a:r>
            <a:endParaRPr lang="en-IN" dirty="0"/>
          </a:p>
        </p:txBody>
      </p:sp>
      <p:sp>
        <p:nvSpPr>
          <p:cNvPr id="9" name="TextBox 8">
            <a:extLst>
              <a:ext uri="{FF2B5EF4-FFF2-40B4-BE49-F238E27FC236}">
                <a16:creationId xmlns:a16="http://schemas.microsoft.com/office/drawing/2014/main" id="{E6EBF020-F215-4DD2-9233-CC03D92DD69F}"/>
              </a:ext>
            </a:extLst>
          </p:cNvPr>
          <p:cNvSpPr txBox="1"/>
          <p:nvPr/>
        </p:nvSpPr>
        <p:spPr>
          <a:xfrm>
            <a:off x="1008503" y="1200563"/>
            <a:ext cx="7558448" cy="461665"/>
          </a:xfrm>
          <a:prstGeom prst="rect">
            <a:avLst/>
          </a:prstGeom>
          <a:noFill/>
        </p:spPr>
        <p:txBody>
          <a:bodyPr wrap="square">
            <a:spAutoFit/>
          </a:bodyPr>
          <a:lstStyle/>
          <a:p>
            <a:r>
              <a:rPr lang="en-US" sz="2400" b="1" spc="-5" dirty="0">
                <a:solidFill>
                  <a:srgbClr val="FF0000"/>
                </a:solidFill>
                <a:uFill>
                  <a:solidFill>
                    <a:srgbClr val="FF0000"/>
                  </a:solidFill>
                </a:uFill>
                <a:latin typeface="Arial"/>
                <a:cs typeface="Arial"/>
              </a:rPr>
              <a:t>Comparator</a:t>
            </a:r>
            <a:endParaRPr lang="en-IN" sz="2000" b="1" dirty="0">
              <a:solidFill>
                <a:srgbClr val="FF0000"/>
              </a:solidFill>
            </a:endParaRPr>
          </a:p>
        </p:txBody>
      </p:sp>
      <p:pic>
        <p:nvPicPr>
          <p:cNvPr id="5" name="Picture 4">
            <a:extLst>
              <a:ext uri="{FF2B5EF4-FFF2-40B4-BE49-F238E27FC236}">
                <a16:creationId xmlns:a16="http://schemas.microsoft.com/office/drawing/2014/main" id="{DCDB6292-407A-445D-9F77-97570AB651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2224942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EDDEE-0782-4836-8CDC-5FA8304D6F51}"/>
              </a:ext>
            </a:extLst>
          </p:cNvPr>
          <p:cNvSpPr>
            <a:spLocks noGrp="1"/>
          </p:cNvSpPr>
          <p:nvPr>
            <p:ph type="title"/>
          </p:nvPr>
        </p:nvSpPr>
        <p:spPr>
          <a:xfrm>
            <a:off x="1097280" y="215507"/>
            <a:ext cx="10896452" cy="1064047"/>
          </a:xfrm>
        </p:spPr>
        <p:txBody>
          <a:bodyPr/>
          <a:lstStyle/>
          <a:p>
            <a:r>
              <a:rPr lang="en-IN" dirty="0">
                <a:latin typeface="Algerian" panose="04020705040A02060702" pitchFamily="82" charset="0"/>
              </a:rPr>
              <a:t>PROTECTION SYMBOL</a:t>
            </a:r>
          </a:p>
        </p:txBody>
      </p:sp>
      <p:sp>
        <p:nvSpPr>
          <p:cNvPr id="3" name="Content Placeholder 2">
            <a:extLst>
              <a:ext uri="{FF2B5EF4-FFF2-40B4-BE49-F238E27FC236}">
                <a16:creationId xmlns:a16="http://schemas.microsoft.com/office/drawing/2014/main" id="{ACAB78C6-5BA4-44FE-BEBF-3436E4AA2300}"/>
              </a:ext>
            </a:extLst>
          </p:cNvPr>
          <p:cNvSpPr>
            <a:spLocks noGrp="1"/>
          </p:cNvSpPr>
          <p:nvPr>
            <p:ph idx="1"/>
          </p:nvPr>
        </p:nvSpPr>
        <p:spPr/>
        <p:txBody>
          <a:bodyPr/>
          <a:lstStyle/>
          <a:p>
            <a:endParaRPr lang="en-IN" dirty="0"/>
          </a:p>
        </p:txBody>
      </p:sp>
      <p:sp>
        <p:nvSpPr>
          <p:cNvPr id="4" name="Slide Number Placeholder 3">
            <a:extLst>
              <a:ext uri="{FF2B5EF4-FFF2-40B4-BE49-F238E27FC236}">
                <a16:creationId xmlns:a16="http://schemas.microsoft.com/office/drawing/2014/main" id="{C1486FF5-F4BD-4004-B0EF-6160D19846C6}"/>
              </a:ext>
            </a:extLst>
          </p:cNvPr>
          <p:cNvSpPr>
            <a:spLocks noGrp="1"/>
          </p:cNvSpPr>
          <p:nvPr>
            <p:ph type="sldNum" sz="quarter" idx="12"/>
          </p:nvPr>
        </p:nvSpPr>
        <p:spPr/>
        <p:txBody>
          <a:bodyPr/>
          <a:lstStyle/>
          <a:p>
            <a:fld id="{CA9F79F9-620A-454C-B44A-099229A02D1C}" type="slidenum">
              <a:rPr lang="en-IN" smtClean="0"/>
              <a:pPr/>
              <a:t>7</a:t>
            </a:fld>
            <a:endParaRPr lang="en-IN"/>
          </a:p>
        </p:txBody>
      </p:sp>
      <p:pic>
        <p:nvPicPr>
          <p:cNvPr id="5" name="object 2">
            <a:extLst>
              <a:ext uri="{FF2B5EF4-FFF2-40B4-BE49-F238E27FC236}">
                <a16:creationId xmlns:a16="http://schemas.microsoft.com/office/drawing/2014/main" id="{688044E8-6385-4802-8598-838BD2F07503}"/>
              </a:ext>
            </a:extLst>
          </p:cNvPr>
          <p:cNvPicPr/>
          <p:nvPr/>
        </p:nvPicPr>
        <p:blipFill>
          <a:blip r:embed="rId2" cstate="print"/>
          <a:stretch>
            <a:fillRect/>
          </a:stretch>
        </p:blipFill>
        <p:spPr>
          <a:xfrm>
            <a:off x="1036320" y="1737360"/>
            <a:ext cx="10256076" cy="4264619"/>
          </a:xfrm>
          <a:prstGeom prst="rect">
            <a:avLst/>
          </a:prstGeom>
        </p:spPr>
      </p:pic>
      <p:pic>
        <p:nvPicPr>
          <p:cNvPr id="6" name="Picture 5">
            <a:extLst>
              <a:ext uri="{FF2B5EF4-FFF2-40B4-BE49-F238E27FC236}">
                <a16:creationId xmlns:a16="http://schemas.microsoft.com/office/drawing/2014/main" id="{C5158D5B-E944-4B7A-AFDE-A16E1DCF5A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7064" y="215507"/>
            <a:ext cx="2452508" cy="867569"/>
          </a:xfrm>
          <a:prstGeom prst="rect">
            <a:avLst/>
          </a:prstGeom>
        </p:spPr>
      </p:pic>
    </p:spTree>
    <p:extLst>
      <p:ext uri="{BB962C8B-B14F-4D97-AF65-F5344CB8AC3E}">
        <p14:creationId xmlns:p14="http://schemas.microsoft.com/office/powerpoint/2010/main" val="5032789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A9F79F9-620A-454C-B44A-099229A02D1C}" type="slidenum">
              <a:rPr lang="en-IN" smtClean="0"/>
              <a:pPr/>
              <a:t>70</a:t>
            </a:fld>
            <a:endParaRPr lang="en-IN"/>
          </a:p>
        </p:txBody>
      </p:sp>
      <p:sp>
        <p:nvSpPr>
          <p:cNvPr id="2" name="Content Placeholder 1">
            <a:extLst>
              <a:ext uri="{FF2B5EF4-FFF2-40B4-BE49-F238E27FC236}">
                <a16:creationId xmlns:a16="http://schemas.microsoft.com/office/drawing/2014/main" id="{56284B20-D425-45FC-AAFA-C2BE0129D99B}"/>
              </a:ext>
            </a:extLst>
          </p:cNvPr>
          <p:cNvSpPr>
            <a:spLocks noGrp="1"/>
          </p:cNvSpPr>
          <p:nvPr>
            <p:ph sz="half" idx="2"/>
          </p:nvPr>
        </p:nvSpPr>
        <p:spPr>
          <a:xfrm>
            <a:off x="1008503" y="1943142"/>
            <a:ext cx="9662455" cy="4004897"/>
          </a:xfrm>
        </p:spPr>
        <p:txBody>
          <a:bodyPr>
            <a:normAutofit/>
          </a:bodyPr>
          <a:lstStyle/>
          <a:p>
            <a:pPr marL="355600" marR="5080" indent="-343535" algn="just">
              <a:lnSpc>
                <a:spcPct val="100000"/>
              </a:lnSpc>
              <a:spcBef>
                <a:spcPts val="95"/>
              </a:spcBef>
              <a:buFont typeface="Wingdings" panose="05000000000000000000" pitchFamily="2" charset="2"/>
              <a:buChar char="§"/>
              <a:tabLst>
                <a:tab pos="356235" algn="l"/>
              </a:tabLst>
            </a:pPr>
            <a:r>
              <a:rPr lang="en-US" dirty="0"/>
              <a:t>It compares the magnitude of two input quantities irrespective of the angle between them. </a:t>
            </a:r>
          </a:p>
          <a:p>
            <a:pPr marL="355600" marR="5080" indent="-343535" algn="just">
              <a:lnSpc>
                <a:spcPct val="100000"/>
              </a:lnSpc>
              <a:spcBef>
                <a:spcPts val="95"/>
              </a:spcBef>
              <a:buFont typeface="Wingdings" panose="05000000000000000000" pitchFamily="2" charset="2"/>
              <a:buChar char="§"/>
              <a:tabLst>
                <a:tab pos="356235" algn="l"/>
              </a:tabLst>
            </a:pPr>
            <a:r>
              <a:rPr lang="en-US" dirty="0"/>
              <a:t>The two quantities are operating quantity and restraining quantity. </a:t>
            </a:r>
          </a:p>
          <a:p>
            <a:pPr marL="355600" marR="5080" indent="-343535" algn="just">
              <a:lnSpc>
                <a:spcPct val="100000"/>
              </a:lnSpc>
              <a:spcBef>
                <a:spcPts val="95"/>
              </a:spcBef>
              <a:buFont typeface="Wingdings" panose="05000000000000000000" pitchFamily="2" charset="2"/>
              <a:buChar char="§"/>
              <a:tabLst>
                <a:tab pos="356235" algn="l"/>
              </a:tabLst>
            </a:pPr>
            <a:r>
              <a:rPr lang="en-US" dirty="0"/>
              <a:t>When the magnitude of the operating quantity is greater than the restraining quantity, the relay sends trip signal to C.B. </a:t>
            </a:r>
          </a:p>
          <a:p>
            <a:pPr marL="355600" marR="5080" indent="-343535" algn="just">
              <a:lnSpc>
                <a:spcPct val="100000"/>
              </a:lnSpc>
              <a:spcBef>
                <a:spcPts val="95"/>
              </a:spcBef>
              <a:buFont typeface="Wingdings" panose="05000000000000000000" pitchFamily="2" charset="2"/>
              <a:buChar char="§"/>
              <a:tabLst>
                <a:tab pos="356235" algn="l"/>
              </a:tabLst>
            </a:pPr>
            <a:r>
              <a:rPr lang="en-US" dirty="0" err="1"/>
              <a:t>i</a:t>
            </a:r>
            <a:r>
              <a:rPr lang="en-US" dirty="0"/>
              <a:t>) Circulating current comparator   ii)Opposed voltage comparator</a:t>
            </a:r>
            <a:endParaRPr lang="en-IN" dirty="0"/>
          </a:p>
        </p:txBody>
      </p:sp>
      <p:sp>
        <p:nvSpPr>
          <p:cNvPr id="9" name="TextBox 8">
            <a:extLst>
              <a:ext uri="{FF2B5EF4-FFF2-40B4-BE49-F238E27FC236}">
                <a16:creationId xmlns:a16="http://schemas.microsoft.com/office/drawing/2014/main" id="{E6EBF020-F215-4DD2-9233-CC03D92DD69F}"/>
              </a:ext>
            </a:extLst>
          </p:cNvPr>
          <p:cNvSpPr txBox="1"/>
          <p:nvPr/>
        </p:nvSpPr>
        <p:spPr>
          <a:xfrm>
            <a:off x="1008503" y="1200563"/>
            <a:ext cx="7558448" cy="461665"/>
          </a:xfrm>
          <a:prstGeom prst="rect">
            <a:avLst/>
          </a:prstGeom>
          <a:noFill/>
        </p:spPr>
        <p:txBody>
          <a:bodyPr wrap="square">
            <a:spAutoFit/>
          </a:bodyPr>
          <a:lstStyle/>
          <a:p>
            <a:r>
              <a:rPr lang="en-US" sz="2400" b="1" spc="-5" dirty="0">
                <a:solidFill>
                  <a:srgbClr val="FF0000"/>
                </a:solidFill>
                <a:uFill>
                  <a:solidFill>
                    <a:srgbClr val="FF0000"/>
                  </a:solidFill>
                </a:uFill>
                <a:latin typeface="Arial"/>
                <a:cs typeface="Arial"/>
              </a:rPr>
              <a:t>Amplitude Comparator</a:t>
            </a:r>
            <a:endParaRPr lang="en-IN" sz="2000" b="1" dirty="0">
              <a:solidFill>
                <a:srgbClr val="FF0000"/>
              </a:solidFill>
            </a:endParaRPr>
          </a:p>
        </p:txBody>
      </p:sp>
      <p:pic>
        <p:nvPicPr>
          <p:cNvPr id="5" name="Picture 4">
            <a:extLst>
              <a:ext uri="{FF2B5EF4-FFF2-40B4-BE49-F238E27FC236}">
                <a16:creationId xmlns:a16="http://schemas.microsoft.com/office/drawing/2014/main" id="{C9A30B0A-F0A2-450D-8244-369E127FD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35364402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A9F79F9-620A-454C-B44A-099229A02D1C}" type="slidenum">
              <a:rPr lang="en-IN" smtClean="0"/>
              <a:pPr/>
              <a:t>71</a:t>
            </a:fld>
            <a:endParaRPr lang="en-IN"/>
          </a:p>
        </p:txBody>
      </p:sp>
      <p:sp>
        <p:nvSpPr>
          <p:cNvPr id="2" name="Content Placeholder 1">
            <a:extLst>
              <a:ext uri="{FF2B5EF4-FFF2-40B4-BE49-F238E27FC236}">
                <a16:creationId xmlns:a16="http://schemas.microsoft.com/office/drawing/2014/main" id="{56284B20-D425-45FC-AAFA-C2BE0129D99B}"/>
              </a:ext>
            </a:extLst>
          </p:cNvPr>
          <p:cNvSpPr>
            <a:spLocks noGrp="1"/>
          </p:cNvSpPr>
          <p:nvPr>
            <p:ph sz="half" idx="2"/>
          </p:nvPr>
        </p:nvSpPr>
        <p:spPr>
          <a:xfrm>
            <a:off x="1008503" y="1943142"/>
            <a:ext cx="9662455" cy="4004897"/>
          </a:xfrm>
        </p:spPr>
        <p:txBody>
          <a:bodyPr>
            <a:normAutofit/>
          </a:bodyPr>
          <a:lstStyle/>
          <a:p>
            <a:pPr marL="355600" marR="5080" indent="-343535" algn="just">
              <a:lnSpc>
                <a:spcPct val="100000"/>
              </a:lnSpc>
              <a:spcBef>
                <a:spcPts val="95"/>
              </a:spcBef>
              <a:buFont typeface="Wingdings" panose="05000000000000000000" pitchFamily="2" charset="2"/>
              <a:buChar char="§"/>
              <a:tabLst>
                <a:tab pos="356235" algn="l"/>
              </a:tabLst>
            </a:pPr>
            <a:r>
              <a:rPr lang="en-US" dirty="0"/>
              <a:t> Period of coincidence of +</a:t>
            </a:r>
            <a:r>
              <a:rPr lang="en-US" dirty="0" err="1"/>
              <a:t>ve</a:t>
            </a:r>
            <a:r>
              <a:rPr lang="en-US" dirty="0"/>
              <a:t> polarity of 2 signals are compared with a reference angle. (usually 90 degree) .</a:t>
            </a:r>
          </a:p>
          <a:p>
            <a:pPr marL="355600" marR="5080" indent="-343535" algn="just">
              <a:lnSpc>
                <a:spcPct val="100000"/>
              </a:lnSpc>
              <a:spcBef>
                <a:spcPts val="95"/>
              </a:spcBef>
              <a:buFont typeface="Wingdings" panose="05000000000000000000" pitchFamily="2" charset="2"/>
              <a:buChar char="§"/>
              <a:tabLst>
                <a:tab pos="356235" algn="l"/>
              </a:tabLst>
            </a:pPr>
            <a:r>
              <a:rPr lang="en-US" dirty="0"/>
              <a:t>If the 2 signals have a phase difference of ɸ, then the angle of coincidence ψ = 180 - ɸ. </a:t>
            </a:r>
          </a:p>
          <a:p>
            <a:pPr marL="355600" marR="5080" indent="-343535" algn="just">
              <a:lnSpc>
                <a:spcPct val="100000"/>
              </a:lnSpc>
              <a:spcBef>
                <a:spcPts val="95"/>
              </a:spcBef>
              <a:buFont typeface="Wingdings" panose="05000000000000000000" pitchFamily="2" charset="2"/>
              <a:buChar char="§"/>
              <a:tabLst>
                <a:tab pos="356235" algn="l"/>
              </a:tabLst>
            </a:pPr>
            <a:r>
              <a:rPr lang="en-US" dirty="0"/>
              <a:t>If ɸ &lt; 900 , then ψ &gt; 900 . The phase comparator may be designed to trip the C.B, when ψ &gt; 900 . </a:t>
            </a:r>
          </a:p>
          <a:p>
            <a:pPr marL="355600" marR="5080" indent="-343535" algn="just">
              <a:lnSpc>
                <a:spcPct val="100000"/>
              </a:lnSpc>
              <a:spcBef>
                <a:spcPts val="95"/>
              </a:spcBef>
              <a:buFont typeface="Wingdings" panose="05000000000000000000" pitchFamily="2" charset="2"/>
              <a:buChar char="§"/>
              <a:tabLst>
                <a:tab pos="356235" algn="l"/>
              </a:tabLst>
            </a:pPr>
            <a:r>
              <a:rPr lang="en-US" dirty="0"/>
              <a:t> The period of coincidence is measured by different techniques</a:t>
            </a:r>
            <a:endParaRPr lang="en-IN" dirty="0"/>
          </a:p>
        </p:txBody>
      </p:sp>
      <p:sp>
        <p:nvSpPr>
          <p:cNvPr id="9" name="TextBox 8">
            <a:extLst>
              <a:ext uri="{FF2B5EF4-FFF2-40B4-BE49-F238E27FC236}">
                <a16:creationId xmlns:a16="http://schemas.microsoft.com/office/drawing/2014/main" id="{E6EBF020-F215-4DD2-9233-CC03D92DD69F}"/>
              </a:ext>
            </a:extLst>
          </p:cNvPr>
          <p:cNvSpPr txBox="1"/>
          <p:nvPr/>
        </p:nvSpPr>
        <p:spPr>
          <a:xfrm>
            <a:off x="1008503" y="1200563"/>
            <a:ext cx="7558448" cy="461665"/>
          </a:xfrm>
          <a:prstGeom prst="rect">
            <a:avLst/>
          </a:prstGeom>
          <a:noFill/>
        </p:spPr>
        <p:txBody>
          <a:bodyPr wrap="square">
            <a:spAutoFit/>
          </a:bodyPr>
          <a:lstStyle/>
          <a:p>
            <a:r>
              <a:rPr lang="en-US" sz="2400" b="1" spc="-5" dirty="0">
                <a:solidFill>
                  <a:srgbClr val="FF0000"/>
                </a:solidFill>
                <a:uFill>
                  <a:solidFill>
                    <a:srgbClr val="FF0000"/>
                  </a:solidFill>
                </a:uFill>
                <a:latin typeface="Arial"/>
                <a:cs typeface="Arial"/>
              </a:rPr>
              <a:t>Phase Comparator</a:t>
            </a:r>
            <a:endParaRPr lang="en-IN" sz="2000" b="1" dirty="0">
              <a:solidFill>
                <a:srgbClr val="FF0000"/>
              </a:solidFill>
            </a:endParaRPr>
          </a:p>
        </p:txBody>
      </p:sp>
      <p:pic>
        <p:nvPicPr>
          <p:cNvPr id="5" name="Picture 4">
            <a:extLst>
              <a:ext uri="{FF2B5EF4-FFF2-40B4-BE49-F238E27FC236}">
                <a16:creationId xmlns:a16="http://schemas.microsoft.com/office/drawing/2014/main" id="{29EE3A93-9C4A-47AB-B2B7-7C640CF1A3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15019587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A9F79F9-620A-454C-B44A-099229A02D1C}" type="slidenum">
              <a:rPr lang="en-IN" smtClean="0"/>
              <a:pPr/>
              <a:t>72</a:t>
            </a:fld>
            <a:endParaRPr lang="en-IN"/>
          </a:p>
        </p:txBody>
      </p:sp>
      <p:sp>
        <p:nvSpPr>
          <p:cNvPr id="2" name="Content Placeholder 1">
            <a:extLst>
              <a:ext uri="{FF2B5EF4-FFF2-40B4-BE49-F238E27FC236}">
                <a16:creationId xmlns:a16="http://schemas.microsoft.com/office/drawing/2014/main" id="{56284B20-D425-45FC-AAFA-C2BE0129D99B}"/>
              </a:ext>
            </a:extLst>
          </p:cNvPr>
          <p:cNvSpPr>
            <a:spLocks noGrp="1"/>
          </p:cNvSpPr>
          <p:nvPr>
            <p:ph sz="half" idx="2"/>
          </p:nvPr>
        </p:nvSpPr>
        <p:spPr>
          <a:xfrm>
            <a:off x="1008503" y="1943142"/>
            <a:ext cx="9662455" cy="4004897"/>
          </a:xfrm>
        </p:spPr>
        <p:txBody>
          <a:bodyPr>
            <a:normAutofit/>
          </a:bodyPr>
          <a:lstStyle/>
          <a:p>
            <a:pPr algn="l"/>
            <a:r>
              <a:rPr lang="en-US" b="0" i="0" dirty="0">
                <a:effectLst/>
                <a:latin typeface="palatino linotype" panose="02040502050505030304" pitchFamily="18" charset="0"/>
              </a:rPr>
              <a:t>One of the important protections in </a:t>
            </a:r>
            <a:r>
              <a:rPr lang="en-US" b="0" i="0" u="sng" strike="noStrike" dirty="0">
                <a:solidFill>
                  <a:srgbClr val="BE9E5F"/>
                </a:solidFill>
                <a:effectLst/>
                <a:latin typeface="palatino linotype" panose="02040502050505030304" pitchFamily="18" charset="0"/>
                <a:hlinkClick r:id="rId2"/>
              </a:rPr>
              <a:t>Power System Protection</a:t>
            </a:r>
            <a:r>
              <a:rPr lang="en-US" b="0" i="0" u="sng" dirty="0">
                <a:effectLst/>
                <a:latin typeface="palatino linotype" panose="02040502050505030304" pitchFamily="18" charset="0"/>
              </a:rPr>
              <a:t> </a:t>
            </a:r>
            <a:r>
              <a:rPr lang="en-US" b="0" i="0" dirty="0">
                <a:effectLst/>
                <a:latin typeface="palatino linotype" panose="02040502050505030304" pitchFamily="18" charset="0"/>
              </a:rPr>
              <a:t>is </a:t>
            </a:r>
            <a:r>
              <a:rPr lang="en-US" b="0" i="0" u="sng" strike="noStrike" dirty="0">
                <a:solidFill>
                  <a:srgbClr val="BE9E5F"/>
                </a:solidFill>
                <a:effectLst/>
                <a:latin typeface="palatino linotype" panose="02040502050505030304" pitchFamily="18" charset="0"/>
                <a:hlinkClick r:id="rId3"/>
              </a:rPr>
              <a:t>Feeder Protection</a:t>
            </a:r>
            <a:r>
              <a:rPr lang="en-US" b="0" i="0" dirty="0">
                <a:effectLst/>
                <a:latin typeface="palatino linotype" panose="02040502050505030304" pitchFamily="18" charset="0"/>
              </a:rPr>
              <a:t>.</a:t>
            </a:r>
            <a:br>
              <a:rPr lang="en-US" b="0" i="0" dirty="0">
                <a:effectLst/>
                <a:latin typeface="palatino linotype" panose="02040502050505030304" pitchFamily="18" charset="0"/>
              </a:rPr>
            </a:br>
            <a:r>
              <a:rPr lang="en-US" b="0" i="0" dirty="0">
                <a:effectLst/>
                <a:latin typeface="palatino linotype" panose="02040502050505030304" pitchFamily="18" charset="0"/>
              </a:rPr>
              <a:t>Different </a:t>
            </a:r>
            <a:r>
              <a:rPr lang="en-US" b="0" i="0" u="none" strike="noStrike" dirty="0">
                <a:solidFill>
                  <a:srgbClr val="BE9E5F"/>
                </a:solidFill>
                <a:effectLst/>
                <a:latin typeface="palatino linotype" panose="02040502050505030304" pitchFamily="18" charset="0"/>
                <a:hlinkClick r:id="rId4"/>
              </a:rPr>
              <a:t>types of relays</a:t>
            </a:r>
            <a:r>
              <a:rPr lang="en-US" b="0" i="0" dirty="0">
                <a:effectLst/>
                <a:latin typeface="palatino linotype" panose="02040502050505030304" pitchFamily="18" charset="0"/>
              </a:rPr>
              <a:t> are used for feeder protection like </a:t>
            </a:r>
            <a:r>
              <a:rPr lang="en-US" b="0" i="0" u="none" strike="noStrike" dirty="0">
                <a:solidFill>
                  <a:srgbClr val="BE9E5F"/>
                </a:solidFill>
                <a:effectLst/>
                <a:latin typeface="palatino linotype" panose="02040502050505030304" pitchFamily="18" charset="0"/>
                <a:hlinkClick r:id="rId5"/>
              </a:rPr>
              <a:t>electromagnetic type relays</a:t>
            </a:r>
            <a:r>
              <a:rPr lang="en-US" b="0" i="0" dirty="0">
                <a:effectLst/>
                <a:latin typeface="palatino linotype" panose="02040502050505030304" pitchFamily="18" charset="0"/>
              </a:rPr>
              <a:t>, static type relays etc. But now a day we are using Numerical relays for all protections.</a:t>
            </a:r>
            <a:br>
              <a:rPr lang="en-US" b="0" i="0" dirty="0">
                <a:effectLst/>
                <a:latin typeface="palatino linotype" panose="02040502050505030304" pitchFamily="18" charset="0"/>
              </a:rPr>
            </a:br>
            <a:r>
              <a:rPr lang="en-US" b="0" i="0" dirty="0">
                <a:effectLst/>
                <a:latin typeface="palatino linotype" panose="02040502050505030304" pitchFamily="18" charset="0"/>
              </a:rPr>
              <a:t>The benefits of Numerical relays are,</a:t>
            </a:r>
          </a:p>
          <a:p>
            <a:pPr algn="l">
              <a:buFont typeface="+mj-lt"/>
              <a:buAutoNum type="arabicPeriod"/>
            </a:pPr>
            <a:r>
              <a:rPr lang="en-US" b="0" i="0" dirty="0">
                <a:effectLst/>
                <a:latin typeface="palatino linotype" panose="02040502050505030304" pitchFamily="18" charset="0"/>
              </a:rPr>
              <a:t>Accurate tripping,</a:t>
            </a:r>
          </a:p>
          <a:p>
            <a:pPr algn="l">
              <a:buFont typeface="+mj-lt"/>
              <a:buAutoNum type="arabicPeriod"/>
            </a:pPr>
            <a:r>
              <a:rPr lang="en-US" b="0" i="0" dirty="0">
                <a:effectLst/>
                <a:latin typeface="palatino linotype" panose="02040502050505030304" pitchFamily="18" charset="0"/>
              </a:rPr>
              <a:t>Less tolerance,</a:t>
            </a:r>
          </a:p>
          <a:p>
            <a:pPr algn="l">
              <a:buFont typeface="+mj-lt"/>
              <a:buAutoNum type="arabicPeriod"/>
            </a:pPr>
            <a:r>
              <a:rPr lang="en-US" b="0" i="0" dirty="0">
                <a:effectLst/>
                <a:latin typeface="palatino linotype" panose="02040502050505030304" pitchFamily="18" charset="0"/>
              </a:rPr>
              <a:t>Fault events and counter storage</a:t>
            </a:r>
          </a:p>
          <a:p>
            <a:pPr algn="l">
              <a:buFont typeface="+mj-lt"/>
              <a:buAutoNum type="arabicPeriod"/>
            </a:pPr>
            <a:r>
              <a:rPr lang="en-US" b="0" i="0" dirty="0">
                <a:effectLst/>
                <a:latin typeface="palatino linotype" panose="02040502050505030304" pitchFamily="18" charset="0"/>
              </a:rPr>
              <a:t>Display of fault parameters on screen</a:t>
            </a:r>
          </a:p>
          <a:p>
            <a:endParaRPr lang="en-IN" dirty="0"/>
          </a:p>
        </p:txBody>
      </p:sp>
      <p:sp>
        <p:nvSpPr>
          <p:cNvPr id="9" name="TextBox 8">
            <a:extLst>
              <a:ext uri="{FF2B5EF4-FFF2-40B4-BE49-F238E27FC236}">
                <a16:creationId xmlns:a16="http://schemas.microsoft.com/office/drawing/2014/main" id="{E6EBF020-F215-4DD2-9233-CC03D92DD69F}"/>
              </a:ext>
            </a:extLst>
          </p:cNvPr>
          <p:cNvSpPr txBox="1"/>
          <p:nvPr/>
        </p:nvSpPr>
        <p:spPr>
          <a:xfrm>
            <a:off x="1008503" y="1200563"/>
            <a:ext cx="7558448" cy="461665"/>
          </a:xfrm>
          <a:prstGeom prst="rect">
            <a:avLst/>
          </a:prstGeom>
          <a:noFill/>
        </p:spPr>
        <p:txBody>
          <a:bodyPr wrap="square">
            <a:spAutoFit/>
          </a:bodyPr>
          <a:lstStyle/>
          <a:p>
            <a:r>
              <a:rPr lang="en-US" sz="2400" b="1" spc="-5" dirty="0">
                <a:solidFill>
                  <a:srgbClr val="FF0000"/>
                </a:solidFill>
                <a:uFill>
                  <a:solidFill>
                    <a:srgbClr val="FF0000"/>
                  </a:solidFill>
                </a:uFill>
                <a:latin typeface="Arial"/>
                <a:cs typeface="Arial"/>
              </a:rPr>
              <a:t>Feeder Protection Relays</a:t>
            </a:r>
            <a:endParaRPr lang="en-IN" sz="2000" b="1" dirty="0">
              <a:solidFill>
                <a:srgbClr val="FF0000"/>
              </a:solidFill>
            </a:endParaRPr>
          </a:p>
        </p:txBody>
      </p:sp>
      <p:pic>
        <p:nvPicPr>
          <p:cNvPr id="5" name="Picture 4">
            <a:extLst>
              <a:ext uri="{FF2B5EF4-FFF2-40B4-BE49-F238E27FC236}">
                <a16:creationId xmlns:a16="http://schemas.microsoft.com/office/drawing/2014/main" id="{5BCAA9FB-F83E-448D-AF71-FCC5592FE2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8389753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3483" cy="6858000"/>
          </a:xfrm>
        </p:spPr>
        <p:txBody>
          <a:bodyPr/>
          <a:lstStyle/>
          <a:p>
            <a:pPr algn="ctr"/>
            <a:br>
              <a:rPr lang="en-US" sz="3600" b="1" dirty="0"/>
            </a:br>
            <a:endParaRPr lang="en-IN" sz="3600" b="1" dirty="0"/>
          </a:p>
        </p:txBody>
      </p:sp>
      <p:sp>
        <p:nvSpPr>
          <p:cNvPr id="3" name="Content Placeholder 2"/>
          <p:cNvSpPr>
            <a:spLocks noGrp="1"/>
          </p:cNvSpPr>
          <p:nvPr>
            <p:ph idx="1"/>
          </p:nvPr>
        </p:nvSpPr>
        <p:spPr>
          <a:xfrm>
            <a:off x="337625" y="211016"/>
            <a:ext cx="11549575" cy="6358596"/>
          </a:xfrm>
        </p:spPr>
        <p:txBody>
          <a:bodyPr/>
          <a:lstStyle/>
          <a:p>
            <a:pPr>
              <a:buNone/>
            </a:pPr>
            <a:endParaRPr lang="en-US" sz="3200" dirty="0"/>
          </a:p>
          <a:p>
            <a:pPr lvl="1">
              <a:buNone/>
            </a:pPr>
            <a:r>
              <a:rPr lang="en-IN" sz="3000" dirty="0"/>
              <a:t>                                               </a:t>
            </a:r>
            <a:r>
              <a:rPr lang="en-US" sz="4000" b="1" dirty="0">
                <a:solidFill>
                  <a:srgbClr val="C00000"/>
                </a:solidFill>
              </a:rPr>
              <a:t>MODULE-03</a:t>
            </a:r>
            <a:endParaRPr lang="en-IN" sz="4000" b="1" dirty="0">
              <a:solidFill>
                <a:srgbClr val="C00000"/>
              </a:solidFill>
            </a:endParaRPr>
          </a:p>
          <a:p>
            <a:pPr lvl="1">
              <a:buNone/>
            </a:pPr>
            <a:r>
              <a:rPr lang="en-US" sz="4000" b="1" dirty="0">
                <a:solidFill>
                  <a:srgbClr val="C00000"/>
                </a:solidFill>
              </a:rPr>
              <a:t> </a:t>
            </a:r>
          </a:p>
          <a:p>
            <a:pPr lvl="1">
              <a:buNone/>
            </a:pPr>
            <a:r>
              <a:rPr lang="en-IN" sz="3000" dirty="0"/>
              <a:t>   </a:t>
            </a:r>
          </a:p>
          <a:p>
            <a:pPr algn="ctr">
              <a:buNone/>
            </a:pPr>
            <a:r>
              <a:rPr lang="en-IN" sz="3600" dirty="0">
                <a:latin typeface="Algerian" panose="04020705040A02060702" pitchFamily="82" charset="0"/>
              </a:rPr>
              <a:t>    </a:t>
            </a:r>
            <a:r>
              <a:rPr lang="en-IN" sz="4400" dirty="0">
                <a:latin typeface="Algerian" panose="04020705040A02060702" pitchFamily="82" charset="0"/>
              </a:rPr>
              <a:t>APPARATUS PROTECTION</a:t>
            </a:r>
            <a:endParaRPr lang="en-US" sz="6600" dirty="0">
              <a:latin typeface="Algerian" panose="04020705040A02060702" pitchFamily="82" charset="0"/>
            </a:endParaRPr>
          </a:p>
          <a:p>
            <a:pPr lvl="1">
              <a:buNone/>
            </a:pPr>
            <a:endParaRPr lang="en-US" dirty="0"/>
          </a:p>
          <a:p>
            <a:pPr lvl="1">
              <a:buNone/>
            </a:pPr>
            <a:endParaRPr lang="en-IN"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73</a:t>
            </a:fld>
            <a:endParaRPr lang="en-IN"/>
          </a:p>
        </p:txBody>
      </p:sp>
      <p:pic>
        <p:nvPicPr>
          <p:cNvPr id="7" name="Picture 6">
            <a:extLst>
              <a:ext uri="{FF2B5EF4-FFF2-40B4-BE49-F238E27FC236}">
                <a16:creationId xmlns:a16="http://schemas.microsoft.com/office/drawing/2014/main" id="{AB00DCDB-4FE7-4D66-B820-B41503A95D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21911585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AE44C-3067-4000-9C18-F32EBDAB94AA}"/>
              </a:ext>
            </a:extLst>
          </p:cNvPr>
          <p:cNvSpPr>
            <a:spLocks noGrp="1"/>
          </p:cNvSpPr>
          <p:nvPr>
            <p:ph type="title"/>
          </p:nvPr>
        </p:nvSpPr>
        <p:spPr>
          <a:xfrm>
            <a:off x="1097280" y="905522"/>
            <a:ext cx="7940188" cy="831838"/>
          </a:xfrm>
        </p:spPr>
        <p:txBody>
          <a:bodyPr/>
          <a:lstStyle/>
          <a:p>
            <a:r>
              <a:rPr lang="en-IN" sz="4800" spc="-30" dirty="0"/>
              <a:t>Fault</a:t>
            </a:r>
            <a:r>
              <a:rPr lang="en-IN" sz="4800" spc="-60" dirty="0"/>
              <a:t> </a:t>
            </a:r>
            <a:r>
              <a:rPr lang="en-IN" sz="4800" spc="-5" dirty="0"/>
              <a:t>and</a:t>
            </a:r>
            <a:r>
              <a:rPr lang="en-IN" sz="4800" spc="-35" dirty="0"/>
              <a:t> </a:t>
            </a:r>
            <a:r>
              <a:rPr lang="en-IN" sz="4800" spc="-5" dirty="0"/>
              <a:t>Abnormal </a:t>
            </a:r>
            <a:r>
              <a:rPr lang="en-IN" sz="4800" spc="-1070" dirty="0"/>
              <a:t> </a:t>
            </a:r>
            <a:r>
              <a:rPr lang="en-IN" sz="4800" spc="-5" dirty="0"/>
              <a:t>Conditions</a:t>
            </a:r>
            <a:endParaRPr lang="en-IN" dirty="0"/>
          </a:p>
        </p:txBody>
      </p:sp>
      <p:sp>
        <p:nvSpPr>
          <p:cNvPr id="3" name="Content Placeholder 2">
            <a:extLst>
              <a:ext uri="{FF2B5EF4-FFF2-40B4-BE49-F238E27FC236}">
                <a16:creationId xmlns:a16="http://schemas.microsoft.com/office/drawing/2014/main" id="{0AF03E32-E9B6-48CE-8AEF-F941093D75A5}"/>
              </a:ext>
            </a:extLst>
          </p:cNvPr>
          <p:cNvSpPr>
            <a:spLocks noGrp="1"/>
          </p:cNvSpPr>
          <p:nvPr>
            <p:ph idx="1"/>
          </p:nvPr>
        </p:nvSpPr>
        <p:spPr/>
        <p:txBody>
          <a:bodyPr>
            <a:normAutofit fontScale="85000" lnSpcReduction="20000"/>
          </a:bodyPr>
          <a:lstStyle/>
          <a:p>
            <a:r>
              <a:rPr lang="en-US" sz="2600" spc="35" dirty="0">
                <a:latin typeface="Cambria"/>
                <a:cs typeface="Cambria"/>
              </a:rPr>
              <a:t>The</a:t>
            </a:r>
            <a:r>
              <a:rPr lang="en-US" sz="2600" spc="40" dirty="0">
                <a:latin typeface="Cambria"/>
                <a:cs typeface="Cambria"/>
              </a:rPr>
              <a:t> </a:t>
            </a:r>
            <a:r>
              <a:rPr lang="en-US" sz="2600" spc="50" dirty="0">
                <a:latin typeface="Cambria"/>
                <a:cs typeface="Cambria"/>
              </a:rPr>
              <a:t>two</a:t>
            </a:r>
            <a:r>
              <a:rPr lang="en-US" sz="2600" spc="55" dirty="0">
                <a:latin typeface="Cambria"/>
                <a:cs typeface="Cambria"/>
              </a:rPr>
              <a:t> </a:t>
            </a:r>
            <a:r>
              <a:rPr lang="en-US" sz="2600" spc="10" dirty="0">
                <a:latin typeface="Cambria"/>
                <a:cs typeface="Cambria"/>
              </a:rPr>
              <a:t>major</a:t>
            </a:r>
            <a:r>
              <a:rPr lang="en-US" sz="2600" spc="640" dirty="0">
                <a:latin typeface="Cambria"/>
                <a:cs typeface="Cambria"/>
              </a:rPr>
              <a:t> </a:t>
            </a:r>
            <a:r>
              <a:rPr lang="en-US" sz="2600" spc="20" dirty="0">
                <a:latin typeface="Cambria"/>
                <a:cs typeface="Cambria"/>
              </a:rPr>
              <a:t>items</a:t>
            </a:r>
            <a:r>
              <a:rPr lang="en-US" sz="2600" spc="25" dirty="0">
                <a:latin typeface="Cambria"/>
                <a:cs typeface="Cambria"/>
              </a:rPr>
              <a:t> </a:t>
            </a:r>
            <a:r>
              <a:rPr lang="en-US" sz="2600" spc="55" dirty="0">
                <a:latin typeface="Cambria"/>
                <a:cs typeface="Cambria"/>
              </a:rPr>
              <a:t>of</a:t>
            </a:r>
            <a:r>
              <a:rPr lang="en-US" sz="2600" spc="60" dirty="0">
                <a:latin typeface="Cambria"/>
                <a:cs typeface="Cambria"/>
              </a:rPr>
              <a:t> </a:t>
            </a:r>
            <a:r>
              <a:rPr lang="en-US" sz="2600" spc="45" dirty="0">
                <a:latin typeface="Cambria"/>
                <a:cs typeface="Cambria"/>
              </a:rPr>
              <a:t>equipment</a:t>
            </a:r>
            <a:r>
              <a:rPr lang="en-US" sz="2600" spc="50" dirty="0">
                <a:latin typeface="Cambria"/>
                <a:cs typeface="Cambria"/>
              </a:rPr>
              <a:t> in  </a:t>
            </a:r>
            <a:r>
              <a:rPr lang="en-US" sz="2600" spc="30" dirty="0">
                <a:latin typeface="Cambria"/>
                <a:cs typeface="Cambria"/>
              </a:rPr>
              <a:t>a </a:t>
            </a:r>
            <a:r>
              <a:rPr lang="en-US" sz="2600" spc="35" dirty="0">
                <a:latin typeface="Cambria"/>
                <a:cs typeface="Cambria"/>
              </a:rPr>
              <a:t> </a:t>
            </a:r>
            <a:r>
              <a:rPr lang="en-US" sz="2600" spc="45" dirty="0">
                <a:latin typeface="Cambria"/>
                <a:cs typeface="Cambria"/>
              </a:rPr>
              <a:t>power </a:t>
            </a:r>
            <a:r>
              <a:rPr lang="en-US" sz="2600" spc="30" dirty="0">
                <a:latin typeface="Cambria"/>
                <a:cs typeface="Cambria"/>
              </a:rPr>
              <a:t>system </a:t>
            </a:r>
            <a:r>
              <a:rPr lang="en-US" sz="2600" spc="-20" dirty="0">
                <a:latin typeface="Cambria"/>
                <a:cs typeface="Cambria"/>
              </a:rPr>
              <a:t>are </a:t>
            </a:r>
            <a:r>
              <a:rPr lang="en-US" sz="2600" spc="5" dirty="0">
                <a:latin typeface="Cambria"/>
                <a:cs typeface="Cambria"/>
              </a:rPr>
              <a:t>the generators </a:t>
            </a:r>
            <a:r>
              <a:rPr lang="en-US" sz="2600" spc="85" dirty="0">
                <a:latin typeface="Cambria"/>
                <a:cs typeface="Cambria"/>
              </a:rPr>
              <a:t>and </a:t>
            </a:r>
            <a:r>
              <a:rPr lang="en-US" sz="2600" spc="15" dirty="0">
                <a:latin typeface="Cambria"/>
                <a:cs typeface="Cambria"/>
              </a:rPr>
              <a:t>transformers. </a:t>
            </a:r>
            <a:r>
              <a:rPr lang="en-US" sz="2600" spc="20" dirty="0">
                <a:latin typeface="Cambria"/>
                <a:cs typeface="Cambria"/>
              </a:rPr>
              <a:t> </a:t>
            </a:r>
            <a:r>
              <a:rPr lang="en-US" sz="2600" spc="65" dirty="0">
                <a:latin typeface="Cambria"/>
                <a:cs typeface="Cambria"/>
              </a:rPr>
              <a:t>They</a:t>
            </a:r>
            <a:r>
              <a:rPr lang="en-US" sz="2600" spc="70" dirty="0">
                <a:latin typeface="Cambria"/>
                <a:cs typeface="Cambria"/>
              </a:rPr>
              <a:t> </a:t>
            </a:r>
            <a:r>
              <a:rPr lang="en-US" sz="2600" spc="60" dirty="0">
                <a:latin typeface="Cambria"/>
                <a:cs typeface="Cambria"/>
              </a:rPr>
              <a:t>have</a:t>
            </a:r>
            <a:r>
              <a:rPr lang="en-US" sz="2600" spc="65" dirty="0">
                <a:latin typeface="Cambria"/>
                <a:cs typeface="Cambria"/>
              </a:rPr>
              <a:t> </a:t>
            </a:r>
            <a:r>
              <a:rPr lang="en-US" sz="2600" spc="55" dirty="0">
                <a:latin typeface="Cambria"/>
                <a:cs typeface="Cambria"/>
              </a:rPr>
              <a:t>very</a:t>
            </a:r>
            <a:r>
              <a:rPr lang="en-US" sz="2600" spc="60" dirty="0">
                <a:latin typeface="Cambria"/>
                <a:cs typeface="Cambria"/>
              </a:rPr>
              <a:t> </a:t>
            </a:r>
            <a:r>
              <a:rPr lang="en-US" sz="2600" spc="90" dirty="0">
                <a:latin typeface="Cambria"/>
                <a:cs typeface="Cambria"/>
              </a:rPr>
              <a:t>high</a:t>
            </a:r>
            <a:r>
              <a:rPr lang="en-US" sz="2600" spc="95" dirty="0">
                <a:latin typeface="Cambria"/>
                <a:cs typeface="Cambria"/>
              </a:rPr>
              <a:t> </a:t>
            </a:r>
            <a:r>
              <a:rPr lang="en-US" sz="2600" spc="20" dirty="0">
                <a:latin typeface="Cambria"/>
                <a:cs typeface="Cambria"/>
              </a:rPr>
              <a:t>chance</a:t>
            </a:r>
            <a:r>
              <a:rPr lang="en-US" sz="2600" spc="25" dirty="0">
                <a:latin typeface="Cambria"/>
                <a:cs typeface="Cambria"/>
              </a:rPr>
              <a:t> </a:t>
            </a:r>
            <a:r>
              <a:rPr lang="en-US" sz="2600" spc="55" dirty="0">
                <a:latin typeface="Cambria"/>
                <a:cs typeface="Cambria"/>
              </a:rPr>
              <a:t>of</a:t>
            </a:r>
            <a:r>
              <a:rPr lang="en-US" sz="2600" spc="60" dirty="0">
                <a:latin typeface="Cambria"/>
                <a:cs typeface="Cambria"/>
              </a:rPr>
              <a:t> </a:t>
            </a:r>
            <a:r>
              <a:rPr lang="en-US" sz="2600" spc="50" dirty="0">
                <a:latin typeface="Cambria"/>
                <a:cs typeface="Cambria"/>
              </a:rPr>
              <a:t>fault  </a:t>
            </a:r>
            <a:r>
              <a:rPr lang="en-US" sz="2600" dirty="0">
                <a:latin typeface="Cambria"/>
                <a:cs typeface="Cambria"/>
              </a:rPr>
              <a:t>occurrence </a:t>
            </a:r>
            <a:r>
              <a:rPr lang="en-US" sz="2600" spc="-605" dirty="0">
                <a:latin typeface="Cambria"/>
                <a:cs typeface="Cambria"/>
              </a:rPr>
              <a:t> </a:t>
            </a:r>
            <a:r>
              <a:rPr lang="en-US" sz="2600" spc="85" dirty="0">
                <a:latin typeface="Cambria"/>
                <a:cs typeface="Cambria"/>
              </a:rPr>
              <a:t>and </a:t>
            </a:r>
            <a:r>
              <a:rPr lang="en-US" sz="2600" spc="75" dirty="0">
                <a:latin typeface="Cambria"/>
                <a:cs typeface="Cambria"/>
              </a:rPr>
              <a:t>usually </a:t>
            </a:r>
            <a:r>
              <a:rPr lang="en-US" sz="2600" spc="5" dirty="0">
                <a:latin typeface="Cambria"/>
                <a:cs typeface="Cambria"/>
              </a:rPr>
              <a:t>takes </a:t>
            </a:r>
            <a:r>
              <a:rPr lang="en-US" sz="2600" spc="90" dirty="0">
                <a:latin typeface="Cambria"/>
                <a:cs typeface="Cambria"/>
              </a:rPr>
              <a:t>much </a:t>
            </a:r>
            <a:r>
              <a:rPr lang="en-US" sz="2600" spc="25" dirty="0">
                <a:latin typeface="Cambria"/>
                <a:cs typeface="Cambria"/>
              </a:rPr>
              <a:t>time </a:t>
            </a:r>
            <a:r>
              <a:rPr lang="en-US" sz="2600" spc="85" dirty="0">
                <a:latin typeface="Cambria"/>
                <a:cs typeface="Cambria"/>
              </a:rPr>
              <a:t>and </a:t>
            </a:r>
            <a:r>
              <a:rPr lang="en-US" sz="2600" spc="75" dirty="0">
                <a:latin typeface="Cambria"/>
                <a:cs typeface="Cambria"/>
              </a:rPr>
              <a:t>money </a:t>
            </a:r>
            <a:r>
              <a:rPr lang="en-US" sz="2600" spc="-5" dirty="0">
                <a:latin typeface="Cambria"/>
                <a:cs typeface="Cambria"/>
              </a:rPr>
              <a:t>to </a:t>
            </a:r>
            <a:r>
              <a:rPr lang="en-US" sz="2600" spc="5" dirty="0">
                <a:latin typeface="Cambria"/>
                <a:cs typeface="Cambria"/>
              </a:rPr>
              <a:t>repair </a:t>
            </a:r>
            <a:r>
              <a:rPr lang="en-US" sz="2600" spc="10" dirty="0">
                <a:latin typeface="Cambria"/>
                <a:cs typeface="Cambria"/>
              </a:rPr>
              <a:t> </a:t>
            </a:r>
            <a:r>
              <a:rPr lang="en-US" sz="2600" spc="5" dirty="0">
                <a:latin typeface="Cambria"/>
                <a:cs typeface="Cambria"/>
              </a:rPr>
              <a:t>the</a:t>
            </a:r>
            <a:r>
              <a:rPr lang="en-US" sz="2600" spc="55" dirty="0">
                <a:latin typeface="Cambria"/>
                <a:cs typeface="Cambria"/>
              </a:rPr>
              <a:t> </a:t>
            </a:r>
            <a:r>
              <a:rPr lang="en-US" sz="2600" spc="90" dirty="0">
                <a:latin typeface="Cambria"/>
                <a:cs typeface="Cambria"/>
              </a:rPr>
              <a:t>damage.</a:t>
            </a:r>
          </a:p>
          <a:p>
            <a:pPr marL="0" indent="0">
              <a:buNone/>
            </a:pPr>
            <a:endParaRPr lang="en-US" sz="2000" dirty="0">
              <a:latin typeface="Cambria"/>
              <a:cs typeface="Cambria"/>
            </a:endParaRPr>
          </a:p>
          <a:p>
            <a:pPr marL="355600" marR="5080" indent="-343535">
              <a:lnSpc>
                <a:spcPct val="100000"/>
              </a:lnSpc>
              <a:spcBef>
                <a:spcPts val="100"/>
              </a:spcBef>
              <a:buFont typeface="Wingdings"/>
              <a:buChar char=""/>
              <a:tabLst>
                <a:tab pos="354965" algn="l"/>
                <a:tab pos="355600" algn="l"/>
              </a:tabLst>
            </a:pPr>
            <a:r>
              <a:rPr lang="en-IN" sz="2400" b="1" spc="-5" dirty="0">
                <a:latin typeface="Arial"/>
                <a:cs typeface="Arial"/>
              </a:rPr>
              <a:t>Generator </a:t>
            </a:r>
            <a:r>
              <a:rPr lang="en-IN" sz="2400" b="1" dirty="0">
                <a:latin typeface="Arial"/>
                <a:cs typeface="Arial"/>
              </a:rPr>
              <a:t>: </a:t>
            </a:r>
            <a:r>
              <a:rPr lang="en-IN" sz="2000" spc="-5" dirty="0">
                <a:latin typeface="Arial MT"/>
                <a:cs typeface="Arial MT"/>
              </a:rPr>
              <a:t>Over </a:t>
            </a:r>
            <a:r>
              <a:rPr lang="en-IN" sz="2000" dirty="0">
                <a:latin typeface="Arial MT"/>
                <a:cs typeface="Arial MT"/>
              </a:rPr>
              <a:t>Current, </a:t>
            </a:r>
            <a:r>
              <a:rPr lang="en-IN" sz="2000" spc="-5" dirty="0">
                <a:latin typeface="Arial MT"/>
                <a:cs typeface="Arial MT"/>
              </a:rPr>
              <a:t>Over </a:t>
            </a:r>
            <a:r>
              <a:rPr lang="en-IN" sz="2000" spc="-15" dirty="0">
                <a:latin typeface="Arial MT"/>
                <a:cs typeface="Arial MT"/>
              </a:rPr>
              <a:t>Voltage, </a:t>
            </a:r>
            <a:r>
              <a:rPr lang="en-IN" sz="2000" dirty="0">
                <a:latin typeface="Arial MT"/>
                <a:cs typeface="Arial MT"/>
              </a:rPr>
              <a:t>Under </a:t>
            </a:r>
            <a:r>
              <a:rPr lang="en-IN" sz="2000" spc="-15" dirty="0">
                <a:latin typeface="Arial MT"/>
                <a:cs typeface="Arial MT"/>
              </a:rPr>
              <a:t>Voltage, </a:t>
            </a:r>
            <a:r>
              <a:rPr lang="en-IN" sz="2000" dirty="0">
                <a:latin typeface="Arial MT"/>
                <a:cs typeface="Arial MT"/>
              </a:rPr>
              <a:t>Under </a:t>
            </a:r>
            <a:r>
              <a:rPr lang="en-IN" sz="2000" spc="5" dirty="0">
                <a:latin typeface="Arial MT"/>
                <a:cs typeface="Arial MT"/>
              </a:rPr>
              <a:t> </a:t>
            </a:r>
            <a:r>
              <a:rPr lang="en-IN" sz="2000" spc="-15" dirty="0">
                <a:latin typeface="Arial MT"/>
                <a:cs typeface="Arial MT"/>
              </a:rPr>
              <a:t>Frequency,</a:t>
            </a:r>
            <a:r>
              <a:rPr lang="en-IN" sz="2000" spc="-60" dirty="0">
                <a:latin typeface="Arial MT"/>
                <a:cs typeface="Arial MT"/>
              </a:rPr>
              <a:t> </a:t>
            </a:r>
            <a:r>
              <a:rPr lang="en-IN" sz="2000" dirty="0">
                <a:latin typeface="Arial MT"/>
                <a:cs typeface="Arial MT"/>
              </a:rPr>
              <a:t>Unbalanced</a:t>
            </a:r>
            <a:r>
              <a:rPr lang="en-IN" sz="2000" spc="-35" dirty="0">
                <a:latin typeface="Arial MT"/>
                <a:cs typeface="Arial MT"/>
              </a:rPr>
              <a:t> </a:t>
            </a:r>
            <a:r>
              <a:rPr lang="en-IN" sz="2000" dirty="0">
                <a:latin typeface="Arial MT"/>
                <a:cs typeface="Arial MT"/>
              </a:rPr>
              <a:t>Current,</a:t>
            </a:r>
            <a:r>
              <a:rPr lang="en-IN" sz="2000" spc="-45" dirty="0">
                <a:latin typeface="Arial MT"/>
                <a:cs typeface="Arial MT"/>
              </a:rPr>
              <a:t> </a:t>
            </a:r>
            <a:r>
              <a:rPr lang="en-IN" sz="2000" dirty="0">
                <a:latin typeface="Arial MT"/>
                <a:cs typeface="Arial MT"/>
              </a:rPr>
              <a:t>Loss</a:t>
            </a:r>
            <a:r>
              <a:rPr lang="en-IN" sz="2000" spc="-25" dirty="0">
                <a:latin typeface="Arial MT"/>
                <a:cs typeface="Arial MT"/>
              </a:rPr>
              <a:t> </a:t>
            </a:r>
            <a:r>
              <a:rPr lang="en-IN" sz="2000" dirty="0">
                <a:latin typeface="Arial MT"/>
                <a:cs typeface="Arial MT"/>
              </a:rPr>
              <a:t>of</a:t>
            </a:r>
            <a:r>
              <a:rPr lang="en-IN" sz="2000" spc="-20" dirty="0">
                <a:latin typeface="Arial MT"/>
                <a:cs typeface="Arial MT"/>
              </a:rPr>
              <a:t> </a:t>
            </a:r>
            <a:r>
              <a:rPr lang="en-IN" sz="2000" spc="-5" dirty="0">
                <a:latin typeface="Arial MT"/>
                <a:cs typeface="Arial MT"/>
              </a:rPr>
              <a:t>Excitation,</a:t>
            </a:r>
            <a:r>
              <a:rPr lang="en-IN" sz="2000" spc="-10" dirty="0">
                <a:latin typeface="Arial MT"/>
                <a:cs typeface="Arial MT"/>
              </a:rPr>
              <a:t> </a:t>
            </a:r>
            <a:r>
              <a:rPr lang="en-IN" sz="2000" dirty="0">
                <a:latin typeface="Arial MT"/>
                <a:cs typeface="Arial MT"/>
              </a:rPr>
              <a:t>Reverse</a:t>
            </a:r>
            <a:r>
              <a:rPr lang="en-IN" sz="2000" spc="-25" dirty="0">
                <a:latin typeface="Arial MT"/>
                <a:cs typeface="Arial MT"/>
              </a:rPr>
              <a:t> </a:t>
            </a:r>
            <a:r>
              <a:rPr lang="en-IN" sz="2000" spc="-20" dirty="0">
                <a:latin typeface="Arial MT"/>
                <a:cs typeface="Arial MT"/>
              </a:rPr>
              <a:t>Power, </a:t>
            </a:r>
            <a:r>
              <a:rPr lang="en-IN" sz="2000" spc="-545" dirty="0">
                <a:latin typeface="Arial MT"/>
                <a:cs typeface="Arial MT"/>
              </a:rPr>
              <a:t> </a:t>
            </a:r>
            <a:r>
              <a:rPr lang="en-IN" sz="2000" dirty="0">
                <a:latin typeface="Arial MT"/>
                <a:cs typeface="Arial MT"/>
              </a:rPr>
              <a:t>Winding</a:t>
            </a:r>
            <a:r>
              <a:rPr lang="en-IN" sz="2000" spc="-35" dirty="0">
                <a:latin typeface="Arial MT"/>
                <a:cs typeface="Arial MT"/>
              </a:rPr>
              <a:t> </a:t>
            </a:r>
            <a:r>
              <a:rPr lang="en-IN" sz="2000" spc="-5" dirty="0">
                <a:latin typeface="Arial MT"/>
                <a:cs typeface="Arial MT"/>
              </a:rPr>
              <a:t>Inter</a:t>
            </a:r>
            <a:r>
              <a:rPr lang="en-IN" sz="2000" spc="-25" dirty="0">
                <a:latin typeface="Arial MT"/>
                <a:cs typeface="Arial MT"/>
              </a:rPr>
              <a:t> </a:t>
            </a:r>
            <a:r>
              <a:rPr lang="en-IN" sz="2000" spc="-5" dirty="0">
                <a:latin typeface="Arial MT"/>
                <a:cs typeface="Arial MT"/>
              </a:rPr>
              <a:t>turn</a:t>
            </a:r>
            <a:r>
              <a:rPr lang="en-IN" sz="2000" spc="-30" dirty="0">
                <a:latin typeface="Arial MT"/>
                <a:cs typeface="Arial MT"/>
              </a:rPr>
              <a:t> </a:t>
            </a:r>
            <a:r>
              <a:rPr lang="en-IN" sz="2000" dirty="0">
                <a:latin typeface="Arial MT"/>
                <a:cs typeface="Arial MT"/>
              </a:rPr>
              <a:t>Fault,</a:t>
            </a:r>
            <a:r>
              <a:rPr lang="en-IN" sz="2000" spc="-15" dirty="0">
                <a:latin typeface="Arial MT"/>
                <a:cs typeface="Arial MT"/>
              </a:rPr>
              <a:t> </a:t>
            </a:r>
            <a:r>
              <a:rPr lang="en-IN" sz="2000" dirty="0">
                <a:latin typeface="Arial MT"/>
                <a:cs typeface="Arial MT"/>
              </a:rPr>
              <a:t>Winding</a:t>
            </a:r>
            <a:r>
              <a:rPr lang="en-IN" sz="2000" spc="-15" dirty="0">
                <a:latin typeface="Arial MT"/>
                <a:cs typeface="Arial MT"/>
              </a:rPr>
              <a:t> </a:t>
            </a:r>
            <a:r>
              <a:rPr lang="en-IN" sz="2000" spc="-5" dirty="0">
                <a:latin typeface="Arial MT"/>
                <a:cs typeface="Arial MT"/>
              </a:rPr>
              <a:t>Earth</a:t>
            </a:r>
            <a:r>
              <a:rPr lang="en-IN" sz="2000" spc="-15" dirty="0">
                <a:latin typeface="Arial MT"/>
                <a:cs typeface="Arial MT"/>
              </a:rPr>
              <a:t> </a:t>
            </a:r>
            <a:r>
              <a:rPr lang="en-IN" sz="2000" dirty="0">
                <a:latin typeface="Arial MT"/>
                <a:cs typeface="Arial MT"/>
              </a:rPr>
              <a:t>Fault</a:t>
            </a:r>
            <a:r>
              <a:rPr lang="en-IN" sz="2000" spc="-25" dirty="0">
                <a:latin typeface="Arial MT"/>
                <a:cs typeface="Arial MT"/>
              </a:rPr>
              <a:t> </a:t>
            </a:r>
            <a:r>
              <a:rPr lang="en-IN" sz="2000" dirty="0">
                <a:latin typeface="Arial MT"/>
                <a:cs typeface="Arial MT"/>
              </a:rPr>
              <a:t>etc.</a:t>
            </a:r>
          </a:p>
          <a:p>
            <a:pPr>
              <a:lnSpc>
                <a:spcPct val="100000"/>
              </a:lnSpc>
              <a:spcBef>
                <a:spcPts val="25"/>
              </a:spcBef>
              <a:buChar char=""/>
            </a:pPr>
            <a:endParaRPr lang="en-IN" sz="2900" dirty="0">
              <a:latin typeface="Arial MT"/>
              <a:cs typeface="Arial MT"/>
            </a:endParaRPr>
          </a:p>
          <a:p>
            <a:pPr marL="355600" marR="377190" indent="-342900">
              <a:lnSpc>
                <a:spcPct val="100000"/>
              </a:lnSpc>
              <a:spcBef>
                <a:spcPts val="5"/>
              </a:spcBef>
              <a:buFont typeface="Wingdings"/>
              <a:buChar char=""/>
              <a:tabLst>
                <a:tab pos="354965" algn="l"/>
                <a:tab pos="355600" algn="l"/>
                <a:tab pos="2129155" algn="l"/>
                <a:tab pos="3803015" algn="l"/>
              </a:tabLst>
            </a:pPr>
            <a:r>
              <a:rPr lang="en-IN" sz="2000" b="1" spc="-10" dirty="0">
                <a:latin typeface="Arial"/>
                <a:cs typeface="Arial"/>
              </a:rPr>
              <a:t>Transformer</a:t>
            </a:r>
            <a:r>
              <a:rPr lang="en-IN" sz="2000" b="1" spc="-55" dirty="0">
                <a:latin typeface="Arial"/>
                <a:cs typeface="Arial"/>
              </a:rPr>
              <a:t> </a:t>
            </a:r>
            <a:r>
              <a:rPr lang="en-IN" sz="2000" b="1" dirty="0">
                <a:latin typeface="Arial"/>
                <a:cs typeface="Arial"/>
              </a:rPr>
              <a:t>:	</a:t>
            </a:r>
            <a:r>
              <a:rPr lang="en-IN" sz="2000" spc="-5" dirty="0">
                <a:latin typeface="Arial MT"/>
                <a:cs typeface="Arial MT"/>
              </a:rPr>
              <a:t>Over</a:t>
            </a:r>
            <a:r>
              <a:rPr lang="en-IN" sz="2000" spc="-15" dirty="0">
                <a:latin typeface="Arial MT"/>
                <a:cs typeface="Arial MT"/>
              </a:rPr>
              <a:t> </a:t>
            </a:r>
            <a:r>
              <a:rPr lang="en-IN" sz="2000" dirty="0">
                <a:latin typeface="Arial MT"/>
                <a:cs typeface="Arial MT"/>
              </a:rPr>
              <a:t>Current, Winding</a:t>
            </a:r>
            <a:r>
              <a:rPr lang="en-IN" sz="2000" spc="-25" dirty="0">
                <a:latin typeface="Arial MT"/>
                <a:cs typeface="Arial MT"/>
              </a:rPr>
              <a:t> </a:t>
            </a:r>
            <a:r>
              <a:rPr lang="en-IN" sz="2000" spc="-5" dirty="0">
                <a:latin typeface="Arial MT"/>
                <a:cs typeface="Arial MT"/>
              </a:rPr>
              <a:t>Inter</a:t>
            </a:r>
            <a:r>
              <a:rPr lang="en-IN" sz="2000" spc="-30" dirty="0">
                <a:latin typeface="Arial MT"/>
                <a:cs typeface="Arial MT"/>
              </a:rPr>
              <a:t> </a:t>
            </a:r>
            <a:r>
              <a:rPr lang="en-IN" sz="2000" spc="-5" dirty="0">
                <a:latin typeface="Arial MT"/>
                <a:cs typeface="Arial MT"/>
              </a:rPr>
              <a:t>turn</a:t>
            </a:r>
            <a:r>
              <a:rPr lang="en-IN" sz="2000" spc="-40" dirty="0">
                <a:latin typeface="Arial MT"/>
                <a:cs typeface="Arial MT"/>
              </a:rPr>
              <a:t> </a:t>
            </a:r>
            <a:r>
              <a:rPr lang="en-IN" sz="2000" spc="-5" dirty="0">
                <a:latin typeface="Arial MT"/>
                <a:cs typeface="Arial MT"/>
              </a:rPr>
              <a:t>fault,</a:t>
            </a:r>
            <a:r>
              <a:rPr lang="en-IN" sz="2000" spc="-30" dirty="0">
                <a:latin typeface="Arial MT"/>
                <a:cs typeface="Arial MT"/>
              </a:rPr>
              <a:t> </a:t>
            </a:r>
            <a:r>
              <a:rPr lang="en-IN" sz="2000" dirty="0">
                <a:latin typeface="Arial MT"/>
                <a:cs typeface="Arial MT"/>
              </a:rPr>
              <a:t>Excessive </a:t>
            </a:r>
            <a:r>
              <a:rPr lang="en-IN" sz="2000" spc="-540" dirty="0">
                <a:latin typeface="Arial MT"/>
                <a:cs typeface="Arial MT"/>
              </a:rPr>
              <a:t> </a:t>
            </a:r>
            <a:r>
              <a:rPr lang="en-IN" sz="2000" spc="-25" dirty="0">
                <a:latin typeface="Arial MT"/>
                <a:cs typeface="Arial MT"/>
              </a:rPr>
              <a:t>Temperature</a:t>
            </a:r>
            <a:r>
              <a:rPr lang="en-IN" sz="2000" spc="-65" dirty="0">
                <a:latin typeface="Arial MT"/>
                <a:cs typeface="Arial MT"/>
              </a:rPr>
              <a:t> </a:t>
            </a:r>
            <a:r>
              <a:rPr lang="en-IN" sz="2000" dirty="0">
                <a:latin typeface="Arial MT"/>
                <a:cs typeface="Arial MT"/>
              </a:rPr>
              <a:t>Rise,</a:t>
            </a:r>
            <a:r>
              <a:rPr lang="en-IN" sz="2000" spc="-15" dirty="0">
                <a:latin typeface="Arial MT"/>
                <a:cs typeface="Arial MT"/>
              </a:rPr>
              <a:t> </a:t>
            </a:r>
            <a:r>
              <a:rPr lang="en-IN" sz="2000" dirty="0">
                <a:latin typeface="Arial MT"/>
                <a:cs typeface="Arial MT"/>
              </a:rPr>
              <a:t>Unbalance</a:t>
            </a:r>
            <a:r>
              <a:rPr lang="en-IN" sz="2000" spc="-35" dirty="0">
                <a:latin typeface="Arial MT"/>
                <a:cs typeface="Arial MT"/>
              </a:rPr>
              <a:t> </a:t>
            </a:r>
            <a:r>
              <a:rPr lang="en-IN" sz="2000" dirty="0">
                <a:latin typeface="Arial MT"/>
                <a:cs typeface="Arial MT"/>
              </a:rPr>
              <a:t>Current,</a:t>
            </a:r>
            <a:r>
              <a:rPr lang="en-IN" sz="2000" spc="-50" dirty="0">
                <a:latin typeface="Arial MT"/>
                <a:cs typeface="Arial MT"/>
              </a:rPr>
              <a:t> </a:t>
            </a:r>
            <a:r>
              <a:rPr lang="en-IN" sz="2000" spc="-5" dirty="0">
                <a:latin typeface="Arial MT"/>
                <a:cs typeface="Arial MT"/>
              </a:rPr>
              <a:t>Over</a:t>
            </a:r>
            <a:r>
              <a:rPr lang="en-IN" sz="2000" spc="-25" dirty="0">
                <a:latin typeface="Arial MT"/>
                <a:cs typeface="Arial MT"/>
              </a:rPr>
              <a:t> </a:t>
            </a:r>
            <a:r>
              <a:rPr lang="en-IN" sz="2000" spc="-5" dirty="0">
                <a:latin typeface="Arial MT"/>
                <a:cs typeface="Arial MT"/>
              </a:rPr>
              <a:t>fluxing</a:t>
            </a:r>
            <a:r>
              <a:rPr lang="en-IN" sz="2000" spc="10" dirty="0">
                <a:latin typeface="Arial MT"/>
                <a:cs typeface="Arial MT"/>
              </a:rPr>
              <a:t> </a:t>
            </a:r>
            <a:r>
              <a:rPr lang="en-IN" sz="2000" dirty="0">
                <a:latin typeface="Arial MT"/>
                <a:cs typeface="Arial MT"/>
              </a:rPr>
              <a:t>etc.</a:t>
            </a:r>
          </a:p>
          <a:p>
            <a:pPr>
              <a:lnSpc>
                <a:spcPct val="100000"/>
              </a:lnSpc>
              <a:spcBef>
                <a:spcPts val="20"/>
              </a:spcBef>
              <a:buChar char=""/>
            </a:pPr>
            <a:endParaRPr lang="en-IN" sz="2900" dirty="0">
              <a:latin typeface="Arial MT"/>
              <a:cs typeface="Arial MT"/>
            </a:endParaRPr>
          </a:p>
          <a:p>
            <a:pPr marL="355600" marR="59690" indent="-342900">
              <a:lnSpc>
                <a:spcPct val="100000"/>
              </a:lnSpc>
              <a:spcBef>
                <a:spcPts val="5"/>
              </a:spcBef>
              <a:buFont typeface="Wingdings"/>
              <a:buChar char=""/>
              <a:tabLst>
                <a:tab pos="354965" algn="l"/>
                <a:tab pos="355600" algn="l"/>
              </a:tabLst>
            </a:pPr>
            <a:r>
              <a:rPr lang="en-IN" sz="2000" b="1" dirty="0">
                <a:latin typeface="Arial"/>
                <a:cs typeface="Arial"/>
              </a:rPr>
              <a:t>Motors</a:t>
            </a:r>
            <a:r>
              <a:rPr lang="en-IN" sz="2000" b="1" spc="-45" dirty="0">
                <a:latin typeface="Arial"/>
                <a:cs typeface="Arial"/>
              </a:rPr>
              <a:t> </a:t>
            </a:r>
            <a:r>
              <a:rPr lang="en-IN" sz="2000" dirty="0">
                <a:latin typeface="Arial MT"/>
                <a:cs typeface="Arial MT"/>
              </a:rPr>
              <a:t>:</a:t>
            </a:r>
            <a:r>
              <a:rPr lang="en-IN" sz="2000" spc="-15" dirty="0">
                <a:latin typeface="Arial MT"/>
                <a:cs typeface="Arial MT"/>
              </a:rPr>
              <a:t> </a:t>
            </a:r>
            <a:r>
              <a:rPr lang="en-IN" sz="2000" spc="-5" dirty="0">
                <a:latin typeface="Arial MT"/>
                <a:cs typeface="Arial MT"/>
              </a:rPr>
              <a:t>Over</a:t>
            </a:r>
            <a:r>
              <a:rPr lang="en-IN" sz="2000" spc="-25" dirty="0">
                <a:latin typeface="Arial MT"/>
                <a:cs typeface="Arial MT"/>
              </a:rPr>
              <a:t> </a:t>
            </a:r>
            <a:r>
              <a:rPr lang="en-IN" sz="2000" dirty="0">
                <a:latin typeface="Arial MT"/>
                <a:cs typeface="Arial MT"/>
              </a:rPr>
              <a:t>Current,</a:t>
            </a:r>
            <a:r>
              <a:rPr lang="en-IN" sz="2000" spc="-50" dirty="0">
                <a:latin typeface="Arial MT"/>
                <a:cs typeface="Arial MT"/>
              </a:rPr>
              <a:t> </a:t>
            </a:r>
            <a:r>
              <a:rPr lang="en-IN" sz="2000" dirty="0">
                <a:latin typeface="Arial MT"/>
                <a:cs typeface="Arial MT"/>
              </a:rPr>
              <a:t>Under</a:t>
            </a:r>
            <a:r>
              <a:rPr lang="en-IN" sz="2000" spc="-25" dirty="0">
                <a:latin typeface="Arial MT"/>
                <a:cs typeface="Arial MT"/>
              </a:rPr>
              <a:t> </a:t>
            </a:r>
            <a:r>
              <a:rPr lang="en-IN" sz="2000" spc="-15" dirty="0">
                <a:latin typeface="Arial MT"/>
                <a:cs typeface="Arial MT"/>
              </a:rPr>
              <a:t>Voltage,</a:t>
            </a:r>
            <a:r>
              <a:rPr lang="en-IN" sz="2000" spc="-25" dirty="0">
                <a:latin typeface="Arial MT"/>
                <a:cs typeface="Arial MT"/>
              </a:rPr>
              <a:t> </a:t>
            </a:r>
            <a:r>
              <a:rPr lang="en-IN" sz="2000" dirty="0">
                <a:latin typeface="Arial MT"/>
                <a:cs typeface="Arial MT"/>
              </a:rPr>
              <a:t>Unbalance</a:t>
            </a:r>
            <a:r>
              <a:rPr lang="en-IN" sz="2000" spc="-30" dirty="0">
                <a:latin typeface="Arial MT"/>
                <a:cs typeface="Arial MT"/>
              </a:rPr>
              <a:t> </a:t>
            </a:r>
            <a:r>
              <a:rPr lang="en-IN" sz="2000" dirty="0">
                <a:latin typeface="Arial MT"/>
                <a:cs typeface="Arial MT"/>
              </a:rPr>
              <a:t>Current,</a:t>
            </a:r>
            <a:r>
              <a:rPr lang="en-IN" sz="2000" spc="-55" dirty="0">
                <a:latin typeface="Arial MT"/>
                <a:cs typeface="Arial MT"/>
              </a:rPr>
              <a:t> </a:t>
            </a:r>
            <a:r>
              <a:rPr lang="en-IN" sz="2000" dirty="0">
                <a:latin typeface="Arial MT"/>
                <a:cs typeface="Arial MT"/>
              </a:rPr>
              <a:t>Winding </a:t>
            </a:r>
            <a:r>
              <a:rPr lang="en-IN" sz="2000" spc="-540" dirty="0">
                <a:latin typeface="Arial MT"/>
                <a:cs typeface="Arial MT"/>
              </a:rPr>
              <a:t> </a:t>
            </a:r>
            <a:r>
              <a:rPr lang="en-IN" sz="2000" dirty="0">
                <a:latin typeface="Arial MT"/>
                <a:cs typeface="Arial MT"/>
              </a:rPr>
              <a:t>Short</a:t>
            </a:r>
            <a:r>
              <a:rPr lang="en-IN" sz="2000" spc="-40" dirty="0">
                <a:latin typeface="Arial MT"/>
                <a:cs typeface="Arial MT"/>
              </a:rPr>
              <a:t> </a:t>
            </a:r>
            <a:r>
              <a:rPr lang="en-IN" sz="2000" dirty="0">
                <a:latin typeface="Arial MT"/>
                <a:cs typeface="Arial MT"/>
              </a:rPr>
              <a:t>Circuit,</a:t>
            </a:r>
            <a:r>
              <a:rPr lang="en-IN" sz="2000" spc="-35" dirty="0">
                <a:latin typeface="Arial MT"/>
                <a:cs typeface="Arial MT"/>
              </a:rPr>
              <a:t> </a:t>
            </a:r>
            <a:r>
              <a:rPr lang="en-IN" sz="2000" spc="-5" dirty="0">
                <a:latin typeface="Arial MT"/>
                <a:cs typeface="Arial MT"/>
              </a:rPr>
              <a:t>Stator</a:t>
            </a:r>
            <a:r>
              <a:rPr lang="en-IN" sz="2000" spc="-15" dirty="0">
                <a:latin typeface="Arial MT"/>
                <a:cs typeface="Arial MT"/>
              </a:rPr>
              <a:t> </a:t>
            </a:r>
            <a:r>
              <a:rPr lang="en-IN" sz="2000" spc="-5" dirty="0">
                <a:latin typeface="Arial MT"/>
                <a:cs typeface="Arial MT"/>
              </a:rPr>
              <a:t>Earth</a:t>
            </a:r>
            <a:r>
              <a:rPr lang="en-IN" sz="2000" spc="-15" dirty="0">
                <a:latin typeface="Arial MT"/>
                <a:cs typeface="Arial MT"/>
              </a:rPr>
              <a:t> </a:t>
            </a:r>
            <a:r>
              <a:rPr lang="en-IN" sz="2000" spc="-5" dirty="0">
                <a:latin typeface="Arial MT"/>
                <a:cs typeface="Arial MT"/>
              </a:rPr>
              <a:t>Fault,</a:t>
            </a:r>
            <a:r>
              <a:rPr lang="en-IN" sz="2000" spc="-25" dirty="0">
                <a:latin typeface="Arial MT"/>
                <a:cs typeface="Arial MT"/>
              </a:rPr>
              <a:t> </a:t>
            </a:r>
            <a:r>
              <a:rPr lang="en-IN" sz="2000" dirty="0">
                <a:latin typeface="Arial MT"/>
                <a:cs typeface="Arial MT"/>
              </a:rPr>
              <a:t>etc.</a:t>
            </a:r>
          </a:p>
          <a:p>
            <a:pPr>
              <a:lnSpc>
                <a:spcPct val="100000"/>
              </a:lnSpc>
              <a:spcBef>
                <a:spcPts val="20"/>
              </a:spcBef>
              <a:buChar char=""/>
            </a:pPr>
            <a:endParaRPr lang="en-IN" sz="2900" dirty="0">
              <a:latin typeface="Arial MT"/>
              <a:cs typeface="Arial MT"/>
            </a:endParaRPr>
          </a:p>
          <a:p>
            <a:pPr marL="355600" marR="100965" indent="-342900">
              <a:lnSpc>
                <a:spcPct val="100000"/>
              </a:lnSpc>
              <a:spcBef>
                <a:spcPts val="5"/>
              </a:spcBef>
              <a:buFont typeface="Wingdings"/>
              <a:buChar char=""/>
              <a:tabLst>
                <a:tab pos="354965" algn="l"/>
                <a:tab pos="355600" algn="l"/>
                <a:tab pos="1127760" algn="l"/>
              </a:tabLst>
            </a:pPr>
            <a:r>
              <a:rPr lang="en-IN" sz="2000" b="1" spc="-10" dirty="0">
                <a:latin typeface="Arial"/>
                <a:cs typeface="Arial"/>
              </a:rPr>
              <a:t>Transmission</a:t>
            </a:r>
            <a:r>
              <a:rPr lang="en-IN" sz="2000" b="1" spc="-45" dirty="0">
                <a:latin typeface="Arial"/>
                <a:cs typeface="Arial"/>
              </a:rPr>
              <a:t> </a:t>
            </a:r>
            <a:r>
              <a:rPr lang="en-IN" sz="2000" b="1" spc="-5" dirty="0">
                <a:latin typeface="Arial"/>
                <a:cs typeface="Arial"/>
              </a:rPr>
              <a:t>Line </a:t>
            </a:r>
            <a:r>
              <a:rPr lang="en-IN" sz="2000" dirty="0">
                <a:latin typeface="Arial MT"/>
                <a:cs typeface="Arial MT"/>
              </a:rPr>
              <a:t>:</a:t>
            </a:r>
            <a:r>
              <a:rPr lang="en-IN" sz="2000" spc="-25" dirty="0">
                <a:latin typeface="Arial MT"/>
                <a:cs typeface="Arial MT"/>
              </a:rPr>
              <a:t> </a:t>
            </a:r>
            <a:r>
              <a:rPr lang="en-IN" sz="2000" spc="-5" dirty="0">
                <a:latin typeface="Arial MT"/>
                <a:cs typeface="Arial MT"/>
              </a:rPr>
              <a:t>Single</a:t>
            </a:r>
            <a:r>
              <a:rPr lang="en-IN" sz="2000" spc="10" dirty="0">
                <a:latin typeface="Arial MT"/>
                <a:cs typeface="Arial MT"/>
              </a:rPr>
              <a:t> </a:t>
            </a:r>
            <a:r>
              <a:rPr lang="en-IN" sz="2000" dirty="0">
                <a:latin typeface="Arial MT"/>
                <a:cs typeface="Arial MT"/>
              </a:rPr>
              <a:t>Phase</a:t>
            </a:r>
            <a:r>
              <a:rPr lang="en-IN" sz="2000" spc="-30" dirty="0">
                <a:latin typeface="Arial MT"/>
                <a:cs typeface="Arial MT"/>
              </a:rPr>
              <a:t> </a:t>
            </a:r>
            <a:r>
              <a:rPr lang="en-IN" sz="2000" spc="-5" dirty="0">
                <a:latin typeface="Arial MT"/>
                <a:cs typeface="Arial MT"/>
              </a:rPr>
              <a:t>to </a:t>
            </a:r>
            <a:r>
              <a:rPr lang="en-IN" sz="2000" dirty="0">
                <a:latin typeface="Arial MT"/>
                <a:cs typeface="Arial MT"/>
              </a:rPr>
              <a:t>ground</a:t>
            </a:r>
            <a:r>
              <a:rPr lang="en-IN" sz="2000" spc="-40" dirty="0">
                <a:latin typeface="Arial MT"/>
                <a:cs typeface="Arial MT"/>
              </a:rPr>
              <a:t> </a:t>
            </a:r>
            <a:r>
              <a:rPr lang="en-IN" sz="2000" spc="-5" dirty="0">
                <a:latin typeface="Arial MT"/>
                <a:cs typeface="Arial MT"/>
              </a:rPr>
              <a:t>fault,</a:t>
            </a:r>
            <a:r>
              <a:rPr lang="en-IN" sz="2000" spc="-10" dirty="0">
                <a:latin typeface="Arial MT"/>
                <a:cs typeface="Arial MT"/>
              </a:rPr>
              <a:t> </a:t>
            </a:r>
            <a:r>
              <a:rPr lang="en-IN" sz="2000" dirty="0">
                <a:latin typeface="Arial MT"/>
                <a:cs typeface="Arial MT"/>
              </a:rPr>
              <a:t>Phase</a:t>
            </a:r>
            <a:r>
              <a:rPr lang="en-IN" sz="2000" spc="-30" dirty="0">
                <a:latin typeface="Arial MT"/>
                <a:cs typeface="Arial MT"/>
              </a:rPr>
              <a:t> </a:t>
            </a:r>
            <a:r>
              <a:rPr lang="en-IN" sz="2000" spc="-5" dirty="0">
                <a:latin typeface="Arial MT"/>
                <a:cs typeface="Arial MT"/>
              </a:rPr>
              <a:t>to </a:t>
            </a:r>
            <a:r>
              <a:rPr lang="en-IN" sz="2000" dirty="0">
                <a:latin typeface="Arial MT"/>
                <a:cs typeface="Arial MT"/>
              </a:rPr>
              <a:t>Phase </a:t>
            </a:r>
            <a:r>
              <a:rPr lang="en-IN" sz="2000" spc="-540" dirty="0">
                <a:latin typeface="Arial MT"/>
                <a:cs typeface="Arial MT"/>
              </a:rPr>
              <a:t> </a:t>
            </a:r>
            <a:r>
              <a:rPr lang="en-IN" sz="2000" dirty="0">
                <a:latin typeface="Arial MT"/>
                <a:cs typeface="Arial MT"/>
              </a:rPr>
              <a:t>Fault, </a:t>
            </a:r>
            <a:r>
              <a:rPr lang="en-IN" sz="2000" spc="-5" dirty="0">
                <a:latin typeface="Arial MT"/>
                <a:cs typeface="Arial MT"/>
              </a:rPr>
              <a:t>three</a:t>
            </a:r>
            <a:r>
              <a:rPr lang="en-IN" sz="2000" spc="-30" dirty="0">
                <a:latin typeface="Arial MT"/>
                <a:cs typeface="Arial MT"/>
              </a:rPr>
              <a:t> </a:t>
            </a:r>
            <a:r>
              <a:rPr lang="en-IN" sz="2000" dirty="0">
                <a:latin typeface="Arial MT"/>
                <a:cs typeface="Arial MT"/>
              </a:rPr>
              <a:t>phase</a:t>
            </a:r>
            <a:r>
              <a:rPr lang="en-IN" sz="2000" spc="-30" dirty="0">
                <a:latin typeface="Arial MT"/>
                <a:cs typeface="Arial MT"/>
              </a:rPr>
              <a:t> </a:t>
            </a:r>
            <a:r>
              <a:rPr lang="en-IN" sz="2000" spc="-5" dirty="0">
                <a:latin typeface="Arial MT"/>
                <a:cs typeface="Arial MT"/>
              </a:rPr>
              <a:t>to </a:t>
            </a:r>
            <a:r>
              <a:rPr lang="en-IN" sz="2000" dirty="0">
                <a:latin typeface="Arial MT"/>
                <a:cs typeface="Arial MT"/>
              </a:rPr>
              <a:t>ground</a:t>
            </a:r>
            <a:r>
              <a:rPr lang="en-IN" sz="2000" spc="-40" dirty="0">
                <a:latin typeface="Arial MT"/>
                <a:cs typeface="Arial MT"/>
              </a:rPr>
              <a:t> </a:t>
            </a:r>
            <a:r>
              <a:rPr lang="en-IN" sz="2000" spc="-5" dirty="0">
                <a:latin typeface="Arial MT"/>
                <a:cs typeface="Arial MT"/>
              </a:rPr>
              <a:t>fault,</a:t>
            </a:r>
            <a:r>
              <a:rPr lang="en-IN" sz="2000" spc="-15" dirty="0">
                <a:latin typeface="Arial MT"/>
                <a:cs typeface="Arial MT"/>
              </a:rPr>
              <a:t> </a:t>
            </a:r>
            <a:r>
              <a:rPr lang="en-IN" sz="2000" spc="-5" dirty="0">
                <a:latin typeface="Arial MT"/>
                <a:cs typeface="Arial MT"/>
              </a:rPr>
              <a:t>Over</a:t>
            </a:r>
            <a:r>
              <a:rPr lang="en-IN" sz="2000" spc="-25" dirty="0">
                <a:latin typeface="Arial MT"/>
                <a:cs typeface="Arial MT"/>
              </a:rPr>
              <a:t> </a:t>
            </a:r>
            <a:r>
              <a:rPr lang="en-IN" sz="2000" dirty="0">
                <a:latin typeface="Arial MT"/>
                <a:cs typeface="Arial MT"/>
              </a:rPr>
              <a:t>Current</a:t>
            </a:r>
            <a:r>
              <a:rPr lang="en-IN" sz="2000" spc="-50" dirty="0">
                <a:latin typeface="Arial MT"/>
                <a:cs typeface="Arial MT"/>
              </a:rPr>
              <a:t> </a:t>
            </a:r>
            <a:r>
              <a:rPr lang="en-IN" sz="2000" dirty="0">
                <a:latin typeface="Arial MT"/>
                <a:cs typeface="Arial MT"/>
              </a:rPr>
              <a:t>etc.</a:t>
            </a:r>
          </a:p>
          <a:p>
            <a:endParaRPr lang="en-IN" dirty="0"/>
          </a:p>
        </p:txBody>
      </p:sp>
      <p:sp>
        <p:nvSpPr>
          <p:cNvPr id="4" name="Slide Number Placeholder 3">
            <a:extLst>
              <a:ext uri="{FF2B5EF4-FFF2-40B4-BE49-F238E27FC236}">
                <a16:creationId xmlns:a16="http://schemas.microsoft.com/office/drawing/2014/main" id="{568F6988-0F14-4F21-9F37-D500F424F0EC}"/>
              </a:ext>
            </a:extLst>
          </p:cNvPr>
          <p:cNvSpPr>
            <a:spLocks noGrp="1"/>
          </p:cNvSpPr>
          <p:nvPr>
            <p:ph type="sldNum" sz="quarter" idx="12"/>
          </p:nvPr>
        </p:nvSpPr>
        <p:spPr/>
        <p:txBody>
          <a:bodyPr/>
          <a:lstStyle/>
          <a:p>
            <a:fld id="{CA9F79F9-620A-454C-B44A-099229A02D1C}" type="slidenum">
              <a:rPr lang="en-IN" smtClean="0"/>
              <a:pPr/>
              <a:t>74</a:t>
            </a:fld>
            <a:endParaRPr lang="en-IN"/>
          </a:p>
        </p:txBody>
      </p:sp>
      <p:pic>
        <p:nvPicPr>
          <p:cNvPr id="5" name="Picture 4">
            <a:extLst>
              <a:ext uri="{FF2B5EF4-FFF2-40B4-BE49-F238E27FC236}">
                <a16:creationId xmlns:a16="http://schemas.microsoft.com/office/drawing/2014/main" id="{3768B028-0BA7-41D8-AAD4-B6F49E3A26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8162567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B627B-8331-4F98-95A7-AD5CAFE1D2BF}"/>
              </a:ext>
            </a:extLst>
          </p:cNvPr>
          <p:cNvSpPr>
            <a:spLocks noGrp="1"/>
          </p:cNvSpPr>
          <p:nvPr>
            <p:ph type="title"/>
          </p:nvPr>
        </p:nvSpPr>
        <p:spPr/>
        <p:txBody>
          <a:bodyPr/>
          <a:lstStyle/>
          <a:p>
            <a:r>
              <a:rPr lang="en-IN" sz="4800" dirty="0">
                <a:solidFill>
                  <a:srgbClr val="000099"/>
                </a:solidFill>
                <a:latin typeface="Tahoma"/>
                <a:cs typeface="Tahoma"/>
              </a:rPr>
              <a:t>Zones</a:t>
            </a:r>
            <a:r>
              <a:rPr lang="en-IN" sz="4800" spc="-75" dirty="0">
                <a:solidFill>
                  <a:srgbClr val="000099"/>
                </a:solidFill>
                <a:latin typeface="Tahoma"/>
                <a:cs typeface="Tahoma"/>
              </a:rPr>
              <a:t> </a:t>
            </a:r>
            <a:r>
              <a:rPr lang="en-IN" sz="4800" dirty="0">
                <a:solidFill>
                  <a:srgbClr val="000099"/>
                </a:solidFill>
                <a:latin typeface="Tahoma"/>
                <a:cs typeface="Tahoma"/>
              </a:rPr>
              <a:t>of</a:t>
            </a:r>
            <a:r>
              <a:rPr lang="en-IN" sz="4800" spc="-45" dirty="0">
                <a:solidFill>
                  <a:srgbClr val="000099"/>
                </a:solidFill>
                <a:latin typeface="Tahoma"/>
                <a:cs typeface="Tahoma"/>
              </a:rPr>
              <a:t> </a:t>
            </a:r>
            <a:r>
              <a:rPr lang="en-IN" sz="4800" dirty="0">
                <a:solidFill>
                  <a:srgbClr val="000099"/>
                </a:solidFill>
                <a:latin typeface="Tahoma"/>
                <a:cs typeface="Tahoma"/>
              </a:rPr>
              <a:t>Protection</a:t>
            </a:r>
            <a:endParaRPr lang="en-IN" dirty="0"/>
          </a:p>
        </p:txBody>
      </p:sp>
      <p:sp>
        <p:nvSpPr>
          <p:cNvPr id="4" name="Slide Number Placeholder 3">
            <a:extLst>
              <a:ext uri="{FF2B5EF4-FFF2-40B4-BE49-F238E27FC236}">
                <a16:creationId xmlns:a16="http://schemas.microsoft.com/office/drawing/2014/main" id="{12D130F6-4390-42BC-852D-C5FD074DE306}"/>
              </a:ext>
            </a:extLst>
          </p:cNvPr>
          <p:cNvSpPr>
            <a:spLocks noGrp="1"/>
          </p:cNvSpPr>
          <p:nvPr>
            <p:ph type="sldNum" sz="quarter" idx="12"/>
          </p:nvPr>
        </p:nvSpPr>
        <p:spPr/>
        <p:txBody>
          <a:bodyPr/>
          <a:lstStyle/>
          <a:p>
            <a:fld id="{CA9F79F9-620A-454C-B44A-099229A02D1C}" type="slidenum">
              <a:rPr lang="en-IN" smtClean="0"/>
              <a:pPr/>
              <a:t>75</a:t>
            </a:fld>
            <a:endParaRPr lang="en-IN"/>
          </a:p>
        </p:txBody>
      </p:sp>
      <p:sp>
        <p:nvSpPr>
          <p:cNvPr id="5" name="object 49">
            <a:extLst>
              <a:ext uri="{FF2B5EF4-FFF2-40B4-BE49-F238E27FC236}">
                <a16:creationId xmlns:a16="http://schemas.microsoft.com/office/drawing/2014/main" id="{16757B57-D17D-4DB6-A8AE-C27B2DA9DF11}"/>
              </a:ext>
            </a:extLst>
          </p:cNvPr>
          <p:cNvSpPr txBox="1">
            <a:spLocks noGrp="1"/>
          </p:cNvSpPr>
          <p:nvPr>
            <p:ph idx="1"/>
          </p:nvPr>
        </p:nvSpPr>
        <p:spPr>
          <a:xfrm>
            <a:off x="1096963" y="1846263"/>
            <a:ext cx="10058400" cy="4022725"/>
          </a:xfrm>
          <a:prstGeom prst="rect">
            <a:avLst/>
          </a:prstGeom>
        </p:spPr>
        <p:txBody>
          <a:bodyPr vert="horz" wrap="square" lIns="0" tIns="144145" rIns="0" bIns="0" rtlCol="0">
            <a:spAutoFit/>
          </a:bodyPr>
          <a:lstStyle/>
          <a:p>
            <a:pPr marL="277495" indent="-260985">
              <a:lnSpc>
                <a:spcPct val="100000"/>
              </a:lnSpc>
              <a:spcBef>
                <a:spcPts val="1135"/>
              </a:spcBef>
              <a:buAutoNum type="arabicPlain"/>
              <a:tabLst>
                <a:tab pos="278130" algn="l"/>
              </a:tabLst>
            </a:pPr>
            <a:r>
              <a:rPr sz="2400" spc="-5" dirty="0">
                <a:solidFill>
                  <a:srgbClr val="FF0000"/>
                </a:solidFill>
                <a:latin typeface="Tahoma"/>
                <a:cs typeface="Tahoma"/>
              </a:rPr>
              <a:t>-</a:t>
            </a:r>
            <a:r>
              <a:rPr sz="2400" spc="-30" dirty="0">
                <a:solidFill>
                  <a:srgbClr val="FF0000"/>
                </a:solidFill>
                <a:latin typeface="Tahoma"/>
                <a:cs typeface="Tahoma"/>
              </a:rPr>
              <a:t> </a:t>
            </a:r>
            <a:r>
              <a:rPr sz="2400" dirty="0">
                <a:solidFill>
                  <a:srgbClr val="FF0000"/>
                </a:solidFill>
                <a:latin typeface="Tahoma"/>
                <a:cs typeface="Tahoma"/>
              </a:rPr>
              <a:t>Bus</a:t>
            </a:r>
            <a:r>
              <a:rPr sz="2400" spc="-30" dirty="0">
                <a:solidFill>
                  <a:srgbClr val="FF0000"/>
                </a:solidFill>
                <a:latin typeface="Tahoma"/>
                <a:cs typeface="Tahoma"/>
              </a:rPr>
              <a:t> </a:t>
            </a:r>
            <a:r>
              <a:rPr sz="2400" spc="-5" dirty="0">
                <a:solidFill>
                  <a:srgbClr val="FF0000"/>
                </a:solidFill>
                <a:latin typeface="Tahoma"/>
                <a:cs typeface="Tahoma"/>
              </a:rPr>
              <a:t>Protection</a:t>
            </a:r>
            <a:endParaRPr sz="2400" dirty="0">
              <a:latin typeface="Tahoma"/>
              <a:cs typeface="Tahoma"/>
            </a:endParaRPr>
          </a:p>
          <a:p>
            <a:pPr marL="281305" indent="-260985">
              <a:lnSpc>
                <a:spcPct val="100000"/>
              </a:lnSpc>
              <a:spcBef>
                <a:spcPts val="1035"/>
              </a:spcBef>
              <a:buAutoNum type="arabicPlain"/>
              <a:tabLst>
                <a:tab pos="281940" algn="l"/>
              </a:tabLst>
            </a:pPr>
            <a:r>
              <a:rPr sz="2400" spc="-5" dirty="0">
                <a:solidFill>
                  <a:srgbClr val="FFFF00"/>
                </a:solidFill>
                <a:latin typeface="Tahoma"/>
                <a:cs typeface="Tahoma"/>
              </a:rPr>
              <a:t>-</a:t>
            </a:r>
            <a:r>
              <a:rPr sz="2400" spc="-25" dirty="0">
                <a:solidFill>
                  <a:srgbClr val="FFFF00"/>
                </a:solidFill>
                <a:latin typeface="Tahoma"/>
                <a:cs typeface="Tahoma"/>
              </a:rPr>
              <a:t> </a:t>
            </a:r>
            <a:r>
              <a:rPr sz="2400" spc="-10" dirty="0">
                <a:solidFill>
                  <a:srgbClr val="FFFF00"/>
                </a:solidFill>
                <a:latin typeface="Tahoma"/>
                <a:cs typeface="Tahoma"/>
              </a:rPr>
              <a:t>Generator</a:t>
            </a:r>
            <a:r>
              <a:rPr sz="2400" spc="-25" dirty="0">
                <a:solidFill>
                  <a:srgbClr val="FFFF00"/>
                </a:solidFill>
                <a:latin typeface="Tahoma"/>
                <a:cs typeface="Tahoma"/>
              </a:rPr>
              <a:t> </a:t>
            </a:r>
            <a:r>
              <a:rPr sz="2400" spc="-5" dirty="0">
                <a:solidFill>
                  <a:srgbClr val="FFFF00"/>
                </a:solidFill>
                <a:latin typeface="Tahoma"/>
                <a:cs typeface="Tahoma"/>
              </a:rPr>
              <a:t>Protection</a:t>
            </a:r>
            <a:endParaRPr sz="2400" dirty="0">
              <a:latin typeface="Tahoma"/>
              <a:cs typeface="Tahoma"/>
            </a:endParaRPr>
          </a:p>
          <a:p>
            <a:pPr marL="277495" indent="-260985">
              <a:lnSpc>
                <a:spcPct val="100000"/>
              </a:lnSpc>
              <a:spcBef>
                <a:spcPts val="484"/>
              </a:spcBef>
              <a:buAutoNum type="arabicPlain"/>
              <a:tabLst>
                <a:tab pos="278130" algn="l"/>
              </a:tabLst>
            </a:pPr>
            <a:r>
              <a:rPr sz="2400" spc="-5" dirty="0">
                <a:solidFill>
                  <a:srgbClr val="00CC00"/>
                </a:solidFill>
                <a:latin typeface="Tahoma"/>
                <a:cs typeface="Tahoma"/>
              </a:rPr>
              <a:t>-</a:t>
            </a:r>
            <a:r>
              <a:rPr sz="2400" spc="-30" dirty="0">
                <a:solidFill>
                  <a:srgbClr val="00CC00"/>
                </a:solidFill>
                <a:latin typeface="Tahoma"/>
                <a:cs typeface="Tahoma"/>
              </a:rPr>
              <a:t> </a:t>
            </a:r>
            <a:r>
              <a:rPr sz="2400" spc="-5" dirty="0">
                <a:solidFill>
                  <a:srgbClr val="00CC00"/>
                </a:solidFill>
                <a:latin typeface="Tahoma"/>
                <a:cs typeface="Tahoma"/>
              </a:rPr>
              <a:t>Subtrans</a:t>
            </a:r>
            <a:r>
              <a:rPr sz="2400" spc="-30" dirty="0">
                <a:solidFill>
                  <a:srgbClr val="00CC00"/>
                </a:solidFill>
                <a:latin typeface="Tahoma"/>
                <a:cs typeface="Tahoma"/>
              </a:rPr>
              <a:t> </a:t>
            </a:r>
            <a:r>
              <a:rPr sz="2400" dirty="0">
                <a:solidFill>
                  <a:srgbClr val="00CC00"/>
                </a:solidFill>
                <a:latin typeface="Tahoma"/>
                <a:cs typeface="Tahoma"/>
              </a:rPr>
              <a:t>Line</a:t>
            </a:r>
            <a:r>
              <a:rPr sz="2400" spc="-30" dirty="0">
                <a:solidFill>
                  <a:srgbClr val="00CC00"/>
                </a:solidFill>
                <a:latin typeface="Tahoma"/>
                <a:cs typeface="Tahoma"/>
              </a:rPr>
              <a:t> </a:t>
            </a:r>
            <a:r>
              <a:rPr sz="2400" spc="-5" dirty="0">
                <a:solidFill>
                  <a:srgbClr val="00CC00"/>
                </a:solidFill>
                <a:latin typeface="Tahoma"/>
                <a:cs typeface="Tahoma"/>
              </a:rPr>
              <a:t>Protection</a:t>
            </a:r>
            <a:endParaRPr sz="2400" dirty="0">
              <a:latin typeface="Tahoma"/>
              <a:cs typeface="Tahoma"/>
            </a:endParaRPr>
          </a:p>
          <a:p>
            <a:pPr marL="273050" indent="-260985">
              <a:lnSpc>
                <a:spcPct val="100000"/>
              </a:lnSpc>
              <a:spcBef>
                <a:spcPts val="765"/>
              </a:spcBef>
              <a:buAutoNum type="arabicPlain"/>
              <a:tabLst>
                <a:tab pos="273685" algn="l"/>
              </a:tabLst>
            </a:pPr>
            <a:r>
              <a:rPr sz="2400" spc="-5" dirty="0">
                <a:solidFill>
                  <a:srgbClr val="996633"/>
                </a:solidFill>
                <a:latin typeface="Tahoma"/>
                <a:cs typeface="Tahoma"/>
              </a:rPr>
              <a:t>-</a:t>
            </a:r>
            <a:r>
              <a:rPr sz="2400" spc="-30" dirty="0">
                <a:solidFill>
                  <a:srgbClr val="996633"/>
                </a:solidFill>
                <a:latin typeface="Tahoma"/>
                <a:cs typeface="Tahoma"/>
              </a:rPr>
              <a:t> </a:t>
            </a:r>
            <a:r>
              <a:rPr sz="2400" spc="-15" dirty="0">
                <a:solidFill>
                  <a:srgbClr val="996633"/>
                </a:solidFill>
                <a:latin typeface="Tahoma"/>
                <a:cs typeface="Tahoma"/>
              </a:rPr>
              <a:t>Feeder</a:t>
            </a:r>
            <a:r>
              <a:rPr sz="2400" spc="-20" dirty="0">
                <a:solidFill>
                  <a:srgbClr val="996633"/>
                </a:solidFill>
                <a:latin typeface="Tahoma"/>
                <a:cs typeface="Tahoma"/>
              </a:rPr>
              <a:t> </a:t>
            </a:r>
            <a:r>
              <a:rPr sz="2400" spc="-5" dirty="0">
                <a:solidFill>
                  <a:srgbClr val="996633"/>
                </a:solidFill>
                <a:latin typeface="Tahoma"/>
                <a:cs typeface="Tahoma"/>
              </a:rPr>
              <a:t>Protection</a:t>
            </a:r>
            <a:endParaRPr sz="2400" dirty="0">
              <a:latin typeface="Tahoma"/>
              <a:cs typeface="Tahoma"/>
            </a:endParaRPr>
          </a:p>
          <a:p>
            <a:pPr marL="279400" indent="-260985">
              <a:lnSpc>
                <a:spcPct val="100000"/>
              </a:lnSpc>
              <a:spcBef>
                <a:spcPts val="735"/>
              </a:spcBef>
              <a:buAutoNum type="arabicPlain"/>
              <a:tabLst>
                <a:tab pos="280035" algn="l"/>
              </a:tabLst>
            </a:pPr>
            <a:r>
              <a:rPr sz="2400" spc="-5" dirty="0">
                <a:solidFill>
                  <a:srgbClr val="CC0099"/>
                </a:solidFill>
                <a:latin typeface="Tahoma"/>
                <a:cs typeface="Tahoma"/>
              </a:rPr>
              <a:t>-</a:t>
            </a:r>
            <a:r>
              <a:rPr sz="2400" spc="-25" dirty="0">
                <a:solidFill>
                  <a:srgbClr val="CC0099"/>
                </a:solidFill>
                <a:latin typeface="Tahoma"/>
                <a:cs typeface="Tahoma"/>
              </a:rPr>
              <a:t> </a:t>
            </a:r>
            <a:r>
              <a:rPr sz="2400" spc="-30" dirty="0">
                <a:solidFill>
                  <a:srgbClr val="CC0099"/>
                </a:solidFill>
                <a:latin typeface="Tahoma"/>
                <a:cs typeface="Tahoma"/>
              </a:rPr>
              <a:t>Transformer</a:t>
            </a:r>
            <a:r>
              <a:rPr sz="2400" spc="-35" dirty="0">
                <a:solidFill>
                  <a:srgbClr val="CC0099"/>
                </a:solidFill>
                <a:latin typeface="Tahoma"/>
                <a:cs typeface="Tahoma"/>
              </a:rPr>
              <a:t> </a:t>
            </a:r>
            <a:r>
              <a:rPr sz="2400" spc="-5" dirty="0">
                <a:solidFill>
                  <a:srgbClr val="CC0099"/>
                </a:solidFill>
                <a:latin typeface="Tahoma"/>
                <a:cs typeface="Tahoma"/>
              </a:rPr>
              <a:t>Protection</a:t>
            </a:r>
            <a:endParaRPr sz="2400" dirty="0">
              <a:latin typeface="Tahoma"/>
              <a:cs typeface="Tahoma"/>
            </a:endParaRPr>
          </a:p>
        </p:txBody>
      </p:sp>
      <p:pic>
        <p:nvPicPr>
          <p:cNvPr id="13" name="Picture 12">
            <a:extLst>
              <a:ext uri="{FF2B5EF4-FFF2-40B4-BE49-F238E27FC236}">
                <a16:creationId xmlns:a16="http://schemas.microsoft.com/office/drawing/2014/main" id="{D38BF554-EBB1-4EA9-A205-E6FC88668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14151843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7390-485E-43FF-9F87-5D6A07CD108F}"/>
              </a:ext>
            </a:extLst>
          </p:cNvPr>
          <p:cNvSpPr>
            <a:spLocks noGrp="1"/>
          </p:cNvSpPr>
          <p:nvPr>
            <p:ph type="title"/>
          </p:nvPr>
        </p:nvSpPr>
        <p:spPr/>
        <p:txBody>
          <a:bodyPr>
            <a:normAutofit/>
          </a:bodyPr>
          <a:lstStyle/>
          <a:p>
            <a:r>
              <a:rPr lang="en-US" sz="4400" dirty="0">
                <a:latin typeface="+mn-lt"/>
              </a:rPr>
              <a:t>TRANSFORMER PROTECTION</a:t>
            </a:r>
            <a:endParaRPr lang="en-IN" sz="4400" dirty="0">
              <a:latin typeface="+mn-lt"/>
            </a:endParaRPr>
          </a:p>
        </p:txBody>
      </p:sp>
      <p:sp>
        <p:nvSpPr>
          <p:cNvPr id="3" name="Content Placeholder 2">
            <a:extLst>
              <a:ext uri="{FF2B5EF4-FFF2-40B4-BE49-F238E27FC236}">
                <a16:creationId xmlns:a16="http://schemas.microsoft.com/office/drawing/2014/main" id="{99232443-0BB9-408A-A311-5C24604BB0D5}"/>
              </a:ext>
            </a:extLst>
          </p:cNvPr>
          <p:cNvSpPr>
            <a:spLocks noGrp="1"/>
          </p:cNvSpPr>
          <p:nvPr>
            <p:ph idx="1"/>
          </p:nvPr>
        </p:nvSpPr>
        <p:spPr>
          <a:xfrm>
            <a:off x="1097280" y="1845734"/>
            <a:ext cx="10058400" cy="3134639"/>
          </a:xfrm>
        </p:spPr>
        <p:txBody>
          <a:bodyPr>
            <a:normAutofit/>
          </a:bodyPr>
          <a:lstStyle/>
          <a:p>
            <a:r>
              <a:rPr lang="en-US" sz="1700" b="0" i="0" dirty="0">
                <a:effectLst/>
                <a:latin typeface="palatino linotype" panose="02040502050505030304" pitchFamily="18" charset="0"/>
              </a:rPr>
              <a:t>There are different kinds of </a:t>
            </a:r>
            <a:r>
              <a:rPr lang="en-US" sz="1700" b="0" i="0" u="none" strike="noStrike" dirty="0">
                <a:solidFill>
                  <a:srgbClr val="BE9E5F"/>
                </a:solidFill>
                <a:effectLst/>
                <a:latin typeface="palatino linotype" panose="02040502050505030304" pitchFamily="18" charset="0"/>
                <a:hlinkClick r:id="rId2"/>
              </a:rPr>
              <a:t>transformers</a:t>
            </a:r>
            <a:r>
              <a:rPr lang="en-US" sz="1700" b="0" i="0" dirty="0">
                <a:effectLst/>
                <a:latin typeface="palatino linotype" panose="02040502050505030304" pitchFamily="18" charset="0"/>
              </a:rPr>
              <a:t> such as two winding or three winding </a:t>
            </a:r>
            <a:r>
              <a:rPr lang="en-US" sz="1700" b="0" i="0" u="none" strike="noStrike" dirty="0">
                <a:solidFill>
                  <a:srgbClr val="BE9E5F"/>
                </a:solidFill>
                <a:effectLst/>
                <a:latin typeface="palatino linotype" panose="02040502050505030304" pitchFamily="18" charset="0"/>
                <a:hlinkClick r:id="rId3"/>
              </a:rPr>
              <a:t>electrical power transformers</a:t>
            </a:r>
            <a:r>
              <a:rPr lang="en-US" sz="1700" b="0" i="0" dirty="0">
                <a:effectLst/>
                <a:latin typeface="palatino linotype" panose="02040502050505030304" pitchFamily="18" charset="0"/>
              </a:rPr>
              <a:t>, </a:t>
            </a:r>
            <a:r>
              <a:rPr lang="en-US" sz="1700" b="0" i="0" u="none" strike="noStrike" dirty="0">
                <a:solidFill>
                  <a:srgbClr val="BE9E5F"/>
                </a:solidFill>
                <a:effectLst/>
                <a:latin typeface="palatino linotype" panose="02040502050505030304" pitchFamily="18" charset="0"/>
                <a:hlinkClick r:id="rId4"/>
              </a:rPr>
              <a:t>auto transformer</a:t>
            </a:r>
            <a:r>
              <a:rPr lang="en-US" sz="1700" b="0" i="0" dirty="0">
                <a:effectLst/>
                <a:latin typeface="palatino linotype" panose="02040502050505030304" pitchFamily="18" charset="0"/>
              </a:rPr>
              <a:t>, regulating transformers, </a:t>
            </a:r>
            <a:r>
              <a:rPr lang="en-US" sz="1700" b="0" i="0" u="none" strike="noStrike" dirty="0">
                <a:solidFill>
                  <a:srgbClr val="BE9E5F"/>
                </a:solidFill>
                <a:effectLst/>
                <a:latin typeface="palatino linotype" panose="02040502050505030304" pitchFamily="18" charset="0"/>
                <a:hlinkClick r:id="rId5"/>
              </a:rPr>
              <a:t>earthing transformers</a:t>
            </a:r>
            <a:r>
              <a:rPr lang="en-US" sz="1700" b="0" i="0" dirty="0">
                <a:effectLst/>
                <a:latin typeface="palatino linotype" panose="02040502050505030304" pitchFamily="18" charset="0"/>
              </a:rPr>
              <a:t>, rectifier transformers etc. Different transformers demand different schemes of </a:t>
            </a:r>
            <a:r>
              <a:rPr lang="en-US" sz="1700" b="1" i="0" dirty="0">
                <a:effectLst/>
                <a:latin typeface="palatino linotype" panose="02040502050505030304" pitchFamily="18" charset="0"/>
              </a:rPr>
              <a:t>transformer protection</a:t>
            </a:r>
            <a:r>
              <a:rPr lang="en-US" sz="1700" b="0" i="0" dirty="0">
                <a:effectLst/>
                <a:latin typeface="palatino linotype" panose="02040502050505030304" pitchFamily="18" charset="0"/>
              </a:rPr>
              <a:t> depending upon their importance, winding connections, </a:t>
            </a:r>
            <a:r>
              <a:rPr lang="en-US" sz="1700" b="0" i="0" u="none" strike="noStrike" dirty="0">
                <a:solidFill>
                  <a:srgbClr val="BE9E5F"/>
                </a:solidFill>
                <a:effectLst/>
                <a:latin typeface="palatino linotype" panose="02040502050505030304" pitchFamily="18" charset="0"/>
                <a:hlinkClick r:id="rId6"/>
              </a:rPr>
              <a:t>earthing methods</a:t>
            </a:r>
            <a:r>
              <a:rPr lang="en-US" sz="1700" b="0" i="0" dirty="0">
                <a:effectLst/>
                <a:latin typeface="palatino linotype" panose="02040502050505030304" pitchFamily="18" charset="0"/>
              </a:rPr>
              <a:t> and mode of operation etc.</a:t>
            </a:r>
            <a:br>
              <a:rPr lang="en-US" sz="1700" dirty="0"/>
            </a:br>
            <a:r>
              <a:rPr lang="en-US" sz="1700" b="0" i="0" dirty="0">
                <a:effectLst/>
                <a:latin typeface="palatino linotype" panose="02040502050505030304" pitchFamily="18" charset="0"/>
              </a:rPr>
              <a:t>It is common practice to provide </a:t>
            </a:r>
            <a:r>
              <a:rPr lang="en-US" sz="1700" b="0" i="0" u="none" strike="noStrike" dirty="0">
                <a:solidFill>
                  <a:srgbClr val="BE9E5F"/>
                </a:solidFill>
                <a:effectLst/>
                <a:latin typeface="palatino linotype" panose="02040502050505030304" pitchFamily="18" charset="0"/>
                <a:hlinkClick r:id="rId7"/>
              </a:rPr>
              <a:t>Buchholz relay</a:t>
            </a:r>
            <a:r>
              <a:rPr lang="en-US" sz="1700" b="0" i="0" dirty="0">
                <a:effectLst/>
                <a:latin typeface="palatino linotype" panose="02040502050505030304" pitchFamily="18" charset="0"/>
              </a:rPr>
              <a:t> protection to all 0.5 MVA and above transformers. While for all small size </a:t>
            </a:r>
            <a:r>
              <a:rPr lang="en-US" sz="1700" b="0" i="0" u="none" strike="noStrike" dirty="0">
                <a:solidFill>
                  <a:srgbClr val="BE9E5F"/>
                </a:solidFill>
                <a:effectLst/>
                <a:latin typeface="palatino linotype" panose="02040502050505030304" pitchFamily="18" charset="0"/>
                <a:hlinkClick r:id="rId8"/>
              </a:rPr>
              <a:t>distribution transformers</a:t>
            </a:r>
            <a:r>
              <a:rPr lang="en-US" sz="1700" b="0" i="0" dirty="0">
                <a:effectLst/>
                <a:latin typeface="palatino linotype" panose="02040502050505030304" pitchFamily="18" charset="0"/>
              </a:rPr>
              <a:t>, only high </a:t>
            </a:r>
            <a:r>
              <a:rPr lang="en-US" sz="1700" b="0" i="0" u="none" strike="noStrike" dirty="0">
                <a:solidFill>
                  <a:srgbClr val="BE9E5F"/>
                </a:solidFill>
                <a:effectLst/>
                <a:latin typeface="palatino linotype" panose="02040502050505030304" pitchFamily="18" charset="0"/>
                <a:hlinkClick r:id="rId9" tooltip="Voltage or Electric Potential Difference"/>
              </a:rPr>
              <a:t>voltage</a:t>
            </a:r>
            <a:r>
              <a:rPr lang="en-US" sz="1700" b="0" i="0" dirty="0">
                <a:effectLst/>
                <a:latin typeface="palatino linotype" panose="02040502050505030304" pitchFamily="18" charset="0"/>
              </a:rPr>
              <a:t> fuses are used as main protective device. For all larger rated and important distribution transformers, over current protection along with </a:t>
            </a:r>
            <a:r>
              <a:rPr lang="en-US" sz="1700" b="0" i="0" u="none" strike="noStrike" dirty="0">
                <a:solidFill>
                  <a:srgbClr val="BE9E5F"/>
                </a:solidFill>
                <a:effectLst/>
                <a:latin typeface="palatino linotype" panose="02040502050505030304" pitchFamily="18" charset="0"/>
                <a:hlinkClick r:id="rId10"/>
              </a:rPr>
              <a:t>restricted earth fault protection</a:t>
            </a:r>
            <a:r>
              <a:rPr lang="en-US" sz="1700" b="0" i="0" dirty="0">
                <a:effectLst/>
                <a:latin typeface="palatino linotype" panose="02040502050505030304" pitchFamily="18" charset="0"/>
              </a:rPr>
              <a:t> is applied.</a:t>
            </a:r>
            <a:br>
              <a:rPr lang="en-US" sz="1700" dirty="0"/>
            </a:br>
            <a:r>
              <a:rPr lang="en-US" sz="1700" b="0" i="0" dirty="0">
                <a:effectLst/>
                <a:latin typeface="palatino linotype" panose="02040502050505030304" pitchFamily="18" charset="0"/>
              </a:rPr>
              <a:t>Differential protection should be provided in the transformers rated above 5 MVA.</a:t>
            </a:r>
            <a:endParaRPr lang="en-IN" sz="1700" dirty="0"/>
          </a:p>
        </p:txBody>
      </p:sp>
      <p:sp>
        <p:nvSpPr>
          <p:cNvPr id="4" name="Slide Number Placeholder 3">
            <a:extLst>
              <a:ext uri="{FF2B5EF4-FFF2-40B4-BE49-F238E27FC236}">
                <a16:creationId xmlns:a16="http://schemas.microsoft.com/office/drawing/2014/main" id="{83C8E416-D372-457D-9132-56466D65B178}"/>
              </a:ext>
            </a:extLst>
          </p:cNvPr>
          <p:cNvSpPr>
            <a:spLocks noGrp="1"/>
          </p:cNvSpPr>
          <p:nvPr>
            <p:ph type="sldNum" sz="quarter" idx="12"/>
          </p:nvPr>
        </p:nvSpPr>
        <p:spPr/>
        <p:txBody>
          <a:bodyPr/>
          <a:lstStyle/>
          <a:p>
            <a:fld id="{CA9F79F9-620A-454C-B44A-099229A02D1C}" type="slidenum">
              <a:rPr lang="en-IN" smtClean="0"/>
              <a:pPr/>
              <a:t>76</a:t>
            </a:fld>
            <a:endParaRPr lang="en-IN"/>
          </a:p>
        </p:txBody>
      </p:sp>
      <p:sp>
        <p:nvSpPr>
          <p:cNvPr id="6" name="TextBox 5">
            <a:extLst>
              <a:ext uri="{FF2B5EF4-FFF2-40B4-BE49-F238E27FC236}">
                <a16:creationId xmlns:a16="http://schemas.microsoft.com/office/drawing/2014/main" id="{34CB021B-3E40-40CC-AB2B-9E335ACA53A0}"/>
              </a:ext>
            </a:extLst>
          </p:cNvPr>
          <p:cNvSpPr txBox="1"/>
          <p:nvPr/>
        </p:nvSpPr>
        <p:spPr>
          <a:xfrm>
            <a:off x="1225119" y="3979923"/>
            <a:ext cx="10058400" cy="1740156"/>
          </a:xfrm>
          <a:prstGeom prst="rect">
            <a:avLst/>
          </a:prstGeom>
          <a:noFill/>
        </p:spPr>
        <p:txBody>
          <a:bodyPr wrap="square">
            <a:spAutoFit/>
          </a:bodyPr>
          <a:lstStyle/>
          <a:p>
            <a:pPr marL="287020" marR="186055" indent="-274320" algn="just">
              <a:lnSpc>
                <a:spcPct val="100000"/>
              </a:lnSpc>
              <a:spcBef>
                <a:spcPts val="100"/>
              </a:spcBef>
              <a:buClr>
                <a:srgbClr val="0BD0D9"/>
              </a:buClr>
              <a:buSzPct val="93750"/>
              <a:buFont typeface="Segoe UI Symbol"/>
              <a:buChar char="⚫"/>
              <a:tabLst>
                <a:tab pos="287020" algn="l"/>
              </a:tabLst>
            </a:pPr>
            <a:r>
              <a:rPr lang="en-US" sz="1800" spc="45" dirty="0">
                <a:latin typeface="Cambria"/>
                <a:cs typeface="Cambria"/>
              </a:rPr>
              <a:t>Open-circuit faults, </a:t>
            </a:r>
            <a:r>
              <a:rPr lang="en-US" sz="1800" spc="-5" dirty="0">
                <a:latin typeface="Cambria"/>
                <a:cs typeface="Cambria"/>
              </a:rPr>
              <a:t>earth </a:t>
            </a:r>
            <a:r>
              <a:rPr lang="en-US" sz="1800" spc="45" dirty="0">
                <a:latin typeface="Cambria"/>
                <a:cs typeface="Cambria"/>
              </a:rPr>
              <a:t>faults, </a:t>
            </a:r>
            <a:r>
              <a:rPr lang="en-US" sz="1800" spc="20" dirty="0">
                <a:latin typeface="Cambria"/>
                <a:cs typeface="Cambria"/>
              </a:rPr>
              <a:t>phase-to-phase </a:t>
            </a:r>
            <a:r>
              <a:rPr lang="en-US" sz="1800" spc="45" dirty="0">
                <a:latin typeface="Cambria"/>
                <a:cs typeface="Cambria"/>
              </a:rPr>
              <a:t>faults, </a:t>
            </a:r>
            <a:r>
              <a:rPr lang="en-US" sz="1800" spc="-515" dirty="0">
                <a:latin typeface="Cambria"/>
                <a:cs typeface="Cambria"/>
              </a:rPr>
              <a:t> </a:t>
            </a:r>
            <a:r>
              <a:rPr lang="en-US" sz="1800" spc="5" dirty="0">
                <a:latin typeface="Cambria"/>
                <a:cs typeface="Cambria"/>
              </a:rPr>
              <a:t>inter-turn </a:t>
            </a:r>
            <a:r>
              <a:rPr lang="en-US" sz="1800" spc="35" dirty="0">
                <a:latin typeface="Cambria"/>
                <a:cs typeface="Cambria"/>
              </a:rPr>
              <a:t>faults </a:t>
            </a:r>
            <a:r>
              <a:rPr lang="en-US" sz="1800" spc="70" dirty="0">
                <a:latin typeface="Cambria"/>
                <a:cs typeface="Cambria"/>
              </a:rPr>
              <a:t>and </a:t>
            </a:r>
            <a:r>
              <a:rPr lang="en-US" sz="1800" spc="30" dirty="0">
                <a:latin typeface="Cambria"/>
                <a:cs typeface="Cambria"/>
              </a:rPr>
              <a:t>overheating </a:t>
            </a:r>
            <a:r>
              <a:rPr lang="en-US" sz="1800" spc="-15" dirty="0">
                <a:latin typeface="Cambria"/>
                <a:cs typeface="Cambria"/>
              </a:rPr>
              <a:t>are </a:t>
            </a:r>
            <a:r>
              <a:rPr lang="en-US" sz="1800" spc="-5" dirty="0">
                <a:latin typeface="Cambria"/>
                <a:cs typeface="Cambria"/>
              </a:rPr>
              <a:t>the </a:t>
            </a:r>
            <a:r>
              <a:rPr lang="en-US" sz="1800" spc="45" dirty="0">
                <a:latin typeface="Cambria"/>
                <a:cs typeface="Cambria"/>
              </a:rPr>
              <a:t>fault </a:t>
            </a:r>
            <a:r>
              <a:rPr lang="en-US" sz="1800" dirty="0">
                <a:latin typeface="Cambria"/>
                <a:cs typeface="Cambria"/>
              </a:rPr>
              <a:t>that </a:t>
            </a:r>
            <a:r>
              <a:rPr lang="en-US" sz="1800" spc="-15" dirty="0">
                <a:latin typeface="Cambria"/>
                <a:cs typeface="Cambria"/>
              </a:rPr>
              <a:t>are </a:t>
            </a:r>
            <a:r>
              <a:rPr lang="en-US" sz="1800" spc="-10" dirty="0">
                <a:latin typeface="Cambria"/>
                <a:cs typeface="Cambria"/>
              </a:rPr>
              <a:t> </a:t>
            </a:r>
            <a:r>
              <a:rPr lang="en-US" sz="1800" spc="45" dirty="0">
                <a:latin typeface="Cambria"/>
                <a:cs typeface="Cambria"/>
              </a:rPr>
              <a:t>likely</a:t>
            </a:r>
            <a:r>
              <a:rPr lang="en-US" sz="1800" spc="75" dirty="0">
                <a:latin typeface="Cambria"/>
                <a:cs typeface="Cambria"/>
              </a:rPr>
              <a:t> </a:t>
            </a:r>
            <a:r>
              <a:rPr lang="en-US" sz="1800" spc="20" dirty="0">
                <a:latin typeface="Cambria"/>
                <a:cs typeface="Cambria"/>
              </a:rPr>
              <a:t>occur</a:t>
            </a:r>
            <a:r>
              <a:rPr lang="en-US" sz="1800" spc="55" dirty="0">
                <a:latin typeface="Cambria"/>
                <a:cs typeface="Cambria"/>
              </a:rPr>
              <a:t> </a:t>
            </a:r>
            <a:r>
              <a:rPr lang="en-US" sz="1800" spc="40" dirty="0">
                <a:latin typeface="Cambria"/>
                <a:cs typeface="Cambria"/>
              </a:rPr>
              <a:t>in</a:t>
            </a:r>
            <a:r>
              <a:rPr lang="en-US" sz="1800" spc="75" dirty="0">
                <a:latin typeface="Cambria"/>
                <a:cs typeface="Cambria"/>
              </a:rPr>
              <a:t> </a:t>
            </a:r>
            <a:r>
              <a:rPr lang="en-US" sz="1800" spc="25" dirty="0">
                <a:latin typeface="Cambria"/>
                <a:cs typeface="Cambria"/>
              </a:rPr>
              <a:t>a</a:t>
            </a:r>
            <a:r>
              <a:rPr lang="en-US" sz="1800" spc="80" dirty="0">
                <a:latin typeface="Cambria"/>
                <a:cs typeface="Cambria"/>
              </a:rPr>
              <a:t> </a:t>
            </a:r>
            <a:r>
              <a:rPr lang="en-US" sz="1800" spc="5" dirty="0">
                <a:latin typeface="Cambria"/>
                <a:cs typeface="Cambria"/>
              </a:rPr>
              <a:t>transformer</a:t>
            </a:r>
            <a:endParaRPr lang="en-US" sz="1800" dirty="0">
              <a:latin typeface="Cambria"/>
              <a:cs typeface="Cambria"/>
            </a:endParaRPr>
          </a:p>
          <a:p>
            <a:pPr marL="352425" indent="-340360" algn="just">
              <a:lnSpc>
                <a:spcPct val="100000"/>
              </a:lnSpc>
              <a:spcBef>
                <a:spcPts val="480"/>
              </a:spcBef>
              <a:buClr>
                <a:srgbClr val="0BD0D9"/>
              </a:buClr>
              <a:buSzPct val="93750"/>
              <a:buFont typeface="Segoe UI Symbol"/>
              <a:buChar char="⚫"/>
              <a:tabLst>
                <a:tab pos="353060" algn="l"/>
              </a:tabLst>
            </a:pPr>
            <a:r>
              <a:rPr lang="en-US" sz="1800" spc="40" dirty="0">
                <a:latin typeface="Cambria"/>
                <a:cs typeface="Cambria"/>
              </a:rPr>
              <a:t>Relays</a:t>
            </a:r>
            <a:r>
              <a:rPr lang="en-US" sz="1800" spc="50" dirty="0">
                <a:latin typeface="Cambria"/>
                <a:cs typeface="Cambria"/>
              </a:rPr>
              <a:t> </a:t>
            </a:r>
            <a:r>
              <a:rPr lang="en-US" sz="1800" spc="10" dirty="0">
                <a:latin typeface="Cambria"/>
                <a:cs typeface="Cambria"/>
              </a:rPr>
              <a:t>control</a:t>
            </a:r>
            <a:r>
              <a:rPr lang="en-US" sz="1800" spc="90" dirty="0">
                <a:latin typeface="Cambria"/>
                <a:cs typeface="Cambria"/>
              </a:rPr>
              <a:t> </a:t>
            </a:r>
            <a:r>
              <a:rPr lang="en-US" sz="1800" spc="50" dirty="0">
                <a:latin typeface="Cambria"/>
                <a:cs typeface="Cambria"/>
              </a:rPr>
              <a:t>output</a:t>
            </a:r>
            <a:r>
              <a:rPr lang="en-US" sz="1800" spc="90" dirty="0">
                <a:latin typeface="Cambria"/>
                <a:cs typeface="Cambria"/>
              </a:rPr>
              <a:t> </a:t>
            </a:r>
            <a:r>
              <a:rPr lang="en-US" sz="1800" spc="10" dirty="0">
                <a:latin typeface="Cambria"/>
                <a:cs typeface="Cambria"/>
              </a:rPr>
              <a:t>circuits</a:t>
            </a:r>
            <a:r>
              <a:rPr lang="en-US" sz="1800" spc="65" dirty="0">
                <a:latin typeface="Cambria"/>
                <a:cs typeface="Cambria"/>
              </a:rPr>
              <a:t> </a:t>
            </a:r>
            <a:r>
              <a:rPr lang="en-US" sz="1800" spc="50" dirty="0">
                <a:latin typeface="Cambria"/>
                <a:cs typeface="Cambria"/>
              </a:rPr>
              <a:t>of</a:t>
            </a:r>
            <a:r>
              <a:rPr lang="en-US" sz="1800" spc="75" dirty="0">
                <a:latin typeface="Cambria"/>
                <a:cs typeface="Cambria"/>
              </a:rPr>
              <a:t> </a:t>
            </a:r>
            <a:r>
              <a:rPr lang="en-US" sz="1800" spc="25" dirty="0">
                <a:latin typeface="Cambria"/>
                <a:cs typeface="Cambria"/>
              </a:rPr>
              <a:t>a</a:t>
            </a:r>
            <a:r>
              <a:rPr lang="en-US" sz="1800" spc="65" dirty="0">
                <a:latin typeface="Cambria"/>
                <a:cs typeface="Cambria"/>
              </a:rPr>
              <a:t> </a:t>
            </a:r>
            <a:r>
              <a:rPr lang="en-US" sz="1800" spc="80" dirty="0">
                <a:latin typeface="Cambria"/>
                <a:cs typeface="Cambria"/>
              </a:rPr>
              <a:t>much</a:t>
            </a:r>
            <a:r>
              <a:rPr lang="en-US" sz="1800" spc="70" dirty="0">
                <a:latin typeface="Cambria"/>
                <a:cs typeface="Cambria"/>
              </a:rPr>
              <a:t> </a:t>
            </a:r>
            <a:r>
              <a:rPr lang="en-US" sz="1800" spc="40" dirty="0">
                <a:latin typeface="Cambria"/>
                <a:cs typeface="Cambria"/>
              </a:rPr>
              <a:t>higher</a:t>
            </a:r>
            <a:r>
              <a:rPr lang="en-US" sz="1800" spc="105" dirty="0">
                <a:latin typeface="Cambria"/>
                <a:cs typeface="Cambria"/>
              </a:rPr>
              <a:t> </a:t>
            </a:r>
            <a:r>
              <a:rPr lang="en-US" sz="1800" spc="50" dirty="0">
                <a:latin typeface="Cambria"/>
                <a:cs typeface="Cambria"/>
              </a:rPr>
              <a:t>power.</a:t>
            </a:r>
            <a:endParaRPr lang="en-US" sz="1800" dirty="0">
              <a:latin typeface="Cambria"/>
              <a:cs typeface="Cambria"/>
            </a:endParaRPr>
          </a:p>
          <a:p>
            <a:pPr marL="352425" indent="-340360" algn="just">
              <a:lnSpc>
                <a:spcPct val="100000"/>
              </a:lnSpc>
              <a:spcBef>
                <a:spcPts val="490"/>
              </a:spcBef>
              <a:buClr>
                <a:srgbClr val="0BD0D9"/>
              </a:buClr>
              <a:buSzPct val="93750"/>
              <a:buFont typeface="Segoe UI Symbol"/>
              <a:buChar char="⚫"/>
              <a:tabLst>
                <a:tab pos="353060" algn="l"/>
              </a:tabLst>
            </a:pPr>
            <a:r>
              <a:rPr lang="en-US" sz="1800" spc="40" dirty="0">
                <a:latin typeface="Cambria"/>
                <a:cs typeface="Cambria"/>
              </a:rPr>
              <a:t>Safety</a:t>
            </a:r>
            <a:r>
              <a:rPr lang="en-US" sz="1800" spc="30" dirty="0">
                <a:latin typeface="Cambria"/>
                <a:cs typeface="Cambria"/>
              </a:rPr>
              <a:t> </a:t>
            </a:r>
            <a:r>
              <a:rPr lang="en-US" sz="1800" spc="10" dirty="0">
                <a:latin typeface="Cambria"/>
                <a:cs typeface="Cambria"/>
              </a:rPr>
              <a:t>is</a:t>
            </a:r>
            <a:r>
              <a:rPr lang="en-US" sz="1800" spc="30" dirty="0">
                <a:latin typeface="Cambria"/>
                <a:cs typeface="Cambria"/>
              </a:rPr>
              <a:t> </a:t>
            </a:r>
            <a:r>
              <a:rPr lang="en-US" sz="1800" spc="15" dirty="0">
                <a:latin typeface="Cambria"/>
                <a:cs typeface="Cambria"/>
              </a:rPr>
              <a:t>increased</a:t>
            </a:r>
            <a:endParaRPr lang="en-US" sz="1800" dirty="0">
              <a:latin typeface="Cambria"/>
              <a:cs typeface="Cambria"/>
            </a:endParaRPr>
          </a:p>
          <a:p>
            <a:pPr marL="352425" marR="5080" indent="-340360" algn="just">
              <a:lnSpc>
                <a:spcPts val="2800"/>
              </a:lnSpc>
              <a:spcBef>
                <a:spcPts val="650"/>
              </a:spcBef>
              <a:buClr>
                <a:srgbClr val="0BD0D9"/>
              </a:buClr>
              <a:buSzPct val="93750"/>
              <a:buFont typeface="Segoe UI Symbol"/>
              <a:buChar char="⚫"/>
              <a:tabLst>
                <a:tab pos="353060" algn="l"/>
              </a:tabLst>
            </a:pPr>
            <a:r>
              <a:rPr lang="en-US" sz="1800" spc="10" dirty="0">
                <a:latin typeface="Cambria"/>
                <a:cs typeface="Cambria"/>
              </a:rPr>
              <a:t>Protective </a:t>
            </a:r>
            <a:r>
              <a:rPr lang="en-US" sz="1800" spc="15" dirty="0">
                <a:latin typeface="Cambria"/>
                <a:cs typeface="Cambria"/>
              </a:rPr>
              <a:t>relays </a:t>
            </a:r>
            <a:r>
              <a:rPr lang="en-US" sz="1800" spc="-15" dirty="0">
                <a:latin typeface="Cambria"/>
                <a:cs typeface="Cambria"/>
              </a:rPr>
              <a:t>are </a:t>
            </a:r>
            <a:r>
              <a:rPr lang="en-US" sz="1800" spc="5" dirty="0">
                <a:latin typeface="Cambria"/>
                <a:cs typeface="Cambria"/>
              </a:rPr>
              <a:t>essential </a:t>
            </a:r>
            <a:r>
              <a:rPr lang="en-US" sz="1800" spc="15" dirty="0">
                <a:latin typeface="Cambria"/>
                <a:cs typeface="Cambria"/>
              </a:rPr>
              <a:t>for </a:t>
            </a:r>
            <a:r>
              <a:rPr lang="en-US" sz="1800" spc="30" dirty="0">
                <a:latin typeface="Cambria"/>
                <a:cs typeface="Cambria"/>
              </a:rPr>
              <a:t>keep </a:t>
            </a:r>
            <a:r>
              <a:rPr lang="en-US" sz="1800" spc="40" dirty="0">
                <a:latin typeface="Cambria"/>
                <a:cs typeface="Cambria"/>
              </a:rPr>
              <a:t>equipment from </a:t>
            </a:r>
            <a:r>
              <a:rPr lang="en-US" sz="1800" spc="45" dirty="0">
                <a:latin typeface="Cambria"/>
                <a:cs typeface="Cambria"/>
              </a:rPr>
              <a:t> </a:t>
            </a:r>
            <a:r>
              <a:rPr lang="en-US" sz="1800" spc="40" dirty="0">
                <a:latin typeface="Cambria"/>
                <a:cs typeface="Cambria"/>
              </a:rPr>
              <a:t>being</a:t>
            </a:r>
            <a:r>
              <a:rPr lang="en-US" sz="1800" spc="60" dirty="0">
                <a:latin typeface="Cambria"/>
                <a:cs typeface="Cambria"/>
              </a:rPr>
              <a:t> </a:t>
            </a:r>
            <a:r>
              <a:rPr lang="en-US" sz="1800" spc="80" dirty="0">
                <a:latin typeface="Cambria"/>
                <a:cs typeface="Cambria"/>
              </a:rPr>
              <a:t>damaged.</a:t>
            </a:r>
            <a:endParaRPr lang="en-US" sz="1800" dirty="0">
              <a:latin typeface="Cambria"/>
              <a:cs typeface="Cambria"/>
            </a:endParaRPr>
          </a:p>
        </p:txBody>
      </p:sp>
      <p:pic>
        <p:nvPicPr>
          <p:cNvPr id="7" name="Picture 6">
            <a:extLst>
              <a:ext uri="{FF2B5EF4-FFF2-40B4-BE49-F238E27FC236}">
                <a16:creationId xmlns:a16="http://schemas.microsoft.com/office/drawing/2014/main" id="{19AE6A70-7CEF-48FC-BFE1-C243913646A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11003371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7390-485E-43FF-9F87-5D6A07CD108F}"/>
              </a:ext>
            </a:extLst>
          </p:cNvPr>
          <p:cNvSpPr>
            <a:spLocks noGrp="1"/>
          </p:cNvSpPr>
          <p:nvPr>
            <p:ph type="title"/>
          </p:nvPr>
        </p:nvSpPr>
        <p:spPr/>
        <p:txBody>
          <a:bodyPr>
            <a:normAutofit/>
          </a:bodyPr>
          <a:lstStyle/>
          <a:p>
            <a:r>
              <a:rPr lang="en-US" sz="3600" b="0" spc="-35" dirty="0">
                <a:solidFill>
                  <a:srgbClr val="FF0000"/>
                </a:solidFill>
                <a:latin typeface="Calibri"/>
                <a:cs typeface="Calibri"/>
              </a:rPr>
              <a:t>Factors </a:t>
            </a:r>
            <a:r>
              <a:rPr lang="en-US" sz="3600" b="0" spc="-5" dirty="0">
                <a:solidFill>
                  <a:srgbClr val="FF0000"/>
                </a:solidFill>
                <a:latin typeface="Calibri"/>
                <a:cs typeface="Calibri"/>
              </a:rPr>
              <a:t>in choosing </a:t>
            </a:r>
            <a:r>
              <a:rPr lang="en-US" sz="3600" b="0" spc="-20" dirty="0">
                <a:solidFill>
                  <a:srgbClr val="FF0000"/>
                </a:solidFill>
                <a:latin typeface="Calibri"/>
                <a:cs typeface="Calibri"/>
              </a:rPr>
              <a:t>Protective </a:t>
            </a:r>
            <a:r>
              <a:rPr lang="en-US" sz="3600" b="0" spc="5" dirty="0">
                <a:solidFill>
                  <a:srgbClr val="FF0000"/>
                </a:solidFill>
                <a:latin typeface="Calibri"/>
                <a:cs typeface="Calibri"/>
              </a:rPr>
              <a:t>Gear </a:t>
            </a:r>
            <a:r>
              <a:rPr lang="en-US" sz="3600" b="0" spc="-1005" dirty="0">
                <a:solidFill>
                  <a:srgbClr val="FF0000"/>
                </a:solidFill>
                <a:latin typeface="Calibri"/>
                <a:cs typeface="Calibri"/>
              </a:rPr>
              <a:t> </a:t>
            </a:r>
            <a:r>
              <a:rPr lang="en-US" sz="3600" b="0" spc="-35" dirty="0">
                <a:solidFill>
                  <a:srgbClr val="FF0000"/>
                </a:solidFill>
                <a:latin typeface="Calibri"/>
                <a:cs typeface="Calibri"/>
              </a:rPr>
              <a:t>for</a:t>
            </a:r>
            <a:r>
              <a:rPr lang="en-US" sz="3600" b="0" spc="-20" dirty="0">
                <a:solidFill>
                  <a:srgbClr val="FF0000"/>
                </a:solidFill>
                <a:latin typeface="Calibri"/>
                <a:cs typeface="Calibri"/>
              </a:rPr>
              <a:t> </a:t>
            </a:r>
            <a:r>
              <a:rPr lang="en-US" sz="3600" b="0" dirty="0">
                <a:solidFill>
                  <a:srgbClr val="FF0000"/>
                </a:solidFill>
                <a:latin typeface="Calibri"/>
                <a:cs typeface="Calibri"/>
              </a:rPr>
              <a:t>a</a:t>
            </a:r>
            <a:r>
              <a:rPr lang="en-US" sz="3600" b="0" spc="-10" dirty="0">
                <a:solidFill>
                  <a:srgbClr val="FF0000"/>
                </a:solidFill>
                <a:latin typeface="Calibri"/>
                <a:cs typeface="Calibri"/>
              </a:rPr>
              <a:t> </a:t>
            </a:r>
            <a:r>
              <a:rPr lang="en-US" sz="3600" b="0" spc="-45" dirty="0">
                <a:solidFill>
                  <a:srgbClr val="FF0000"/>
                </a:solidFill>
                <a:latin typeface="Calibri"/>
                <a:cs typeface="Calibri"/>
              </a:rPr>
              <a:t>Transformer</a:t>
            </a:r>
            <a:endParaRPr lang="en-IN" sz="3600" dirty="0">
              <a:solidFill>
                <a:srgbClr val="FF0000"/>
              </a:solidFill>
              <a:latin typeface="+mn-lt"/>
            </a:endParaRPr>
          </a:p>
        </p:txBody>
      </p:sp>
      <p:sp>
        <p:nvSpPr>
          <p:cNvPr id="3" name="Content Placeholder 2">
            <a:extLst>
              <a:ext uri="{FF2B5EF4-FFF2-40B4-BE49-F238E27FC236}">
                <a16:creationId xmlns:a16="http://schemas.microsoft.com/office/drawing/2014/main" id="{99232443-0BB9-408A-A311-5C24604BB0D5}"/>
              </a:ext>
            </a:extLst>
          </p:cNvPr>
          <p:cNvSpPr>
            <a:spLocks noGrp="1"/>
          </p:cNvSpPr>
          <p:nvPr>
            <p:ph idx="1"/>
          </p:nvPr>
        </p:nvSpPr>
        <p:spPr>
          <a:xfrm>
            <a:off x="1097280" y="1845734"/>
            <a:ext cx="10058400" cy="1936153"/>
          </a:xfrm>
        </p:spPr>
        <p:txBody>
          <a:bodyPr>
            <a:normAutofit lnSpcReduction="10000"/>
          </a:bodyPr>
          <a:lstStyle/>
          <a:p>
            <a:pPr marL="287020" indent="-274320">
              <a:lnSpc>
                <a:spcPct val="100000"/>
              </a:lnSpc>
              <a:spcBef>
                <a:spcPts val="720"/>
              </a:spcBef>
              <a:buClr>
                <a:srgbClr val="0BD0D9"/>
              </a:buClr>
              <a:buSzPct val="94230"/>
              <a:buFont typeface="Segoe UI Symbol"/>
              <a:buChar char="⚫"/>
              <a:tabLst>
                <a:tab pos="287020" algn="l"/>
              </a:tabLst>
            </a:pPr>
            <a:r>
              <a:rPr lang="en-US" sz="2000" spc="-204" dirty="0">
                <a:latin typeface="Constantia"/>
                <a:cs typeface="Constantia"/>
              </a:rPr>
              <a:t>T</a:t>
            </a:r>
            <a:r>
              <a:rPr lang="en-US" sz="2000" spc="-10" dirty="0">
                <a:latin typeface="Constantia"/>
                <a:cs typeface="Constantia"/>
              </a:rPr>
              <a:t>y</a:t>
            </a:r>
            <a:r>
              <a:rPr lang="en-US" sz="2000" spc="-5" dirty="0">
                <a:latin typeface="Constantia"/>
                <a:cs typeface="Constantia"/>
              </a:rPr>
              <a:t>p</a:t>
            </a:r>
            <a:r>
              <a:rPr lang="en-US" sz="2000" dirty="0">
                <a:latin typeface="Constantia"/>
                <a:cs typeface="Constantia"/>
              </a:rPr>
              <a:t>e</a:t>
            </a:r>
            <a:r>
              <a:rPr lang="en-US" sz="2000" spc="-140" dirty="0">
                <a:latin typeface="Constantia"/>
                <a:cs typeface="Constantia"/>
              </a:rPr>
              <a:t> </a:t>
            </a:r>
            <a:r>
              <a:rPr lang="en-US" sz="2000" spc="-5" dirty="0">
                <a:latin typeface="Constantia"/>
                <a:cs typeface="Constantia"/>
              </a:rPr>
              <a:t>o</a:t>
            </a:r>
            <a:r>
              <a:rPr lang="en-US" sz="2000" dirty="0">
                <a:latin typeface="Constantia"/>
                <a:cs typeface="Constantia"/>
              </a:rPr>
              <a:t>f </a:t>
            </a:r>
            <a:r>
              <a:rPr lang="en-US" sz="2000" spc="-160" dirty="0">
                <a:latin typeface="Constantia"/>
                <a:cs typeface="Constantia"/>
              </a:rPr>
              <a:t>T</a:t>
            </a:r>
            <a:r>
              <a:rPr lang="en-US" sz="2000" spc="-55" dirty="0">
                <a:latin typeface="Constantia"/>
                <a:cs typeface="Constantia"/>
              </a:rPr>
              <a:t>r</a:t>
            </a:r>
            <a:r>
              <a:rPr lang="en-US" sz="2000" spc="-5" dirty="0">
                <a:latin typeface="Constantia"/>
                <a:cs typeface="Constantia"/>
              </a:rPr>
              <a:t>an</a:t>
            </a:r>
            <a:r>
              <a:rPr lang="en-US" sz="2000" dirty="0">
                <a:latin typeface="Constantia"/>
                <a:cs typeface="Constantia"/>
              </a:rPr>
              <a:t>s</a:t>
            </a:r>
            <a:r>
              <a:rPr lang="en-US" sz="2000" spc="-25" dirty="0">
                <a:latin typeface="Constantia"/>
                <a:cs typeface="Constantia"/>
              </a:rPr>
              <a:t>f</a:t>
            </a:r>
            <a:r>
              <a:rPr lang="en-US" sz="2000" spc="-5" dirty="0">
                <a:latin typeface="Constantia"/>
                <a:cs typeface="Constantia"/>
              </a:rPr>
              <a:t>orm</a:t>
            </a:r>
            <a:r>
              <a:rPr lang="en-US" sz="2000" dirty="0">
                <a:latin typeface="Constantia"/>
                <a:cs typeface="Constantia"/>
              </a:rPr>
              <a:t>er</a:t>
            </a:r>
          </a:p>
          <a:p>
            <a:pPr marL="287020" indent="-274320">
              <a:lnSpc>
                <a:spcPct val="100000"/>
              </a:lnSpc>
              <a:spcBef>
                <a:spcPts val="625"/>
              </a:spcBef>
              <a:buClr>
                <a:srgbClr val="0BD0D9"/>
              </a:buClr>
              <a:buSzPct val="94230"/>
              <a:buFont typeface="Segoe UI Symbol"/>
              <a:buChar char="⚫"/>
              <a:tabLst>
                <a:tab pos="287020" algn="l"/>
              </a:tabLst>
            </a:pPr>
            <a:r>
              <a:rPr lang="en-US" sz="2000" spc="-10" dirty="0">
                <a:latin typeface="Constantia"/>
                <a:cs typeface="Constantia"/>
              </a:rPr>
              <a:t>Size</a:t>
            </a:r>
            <a:r>
              <a:rPr lang="en-US" sz="2000" spc="-150" dirty="0">
                <a:latin typeface="Constantia"/>
                <a:cs typeface="Constantia"/>
              </a:rPr>
              <a:t> </a:t>
            </a:r>
            <a:r>
              <a:rPr lang="en-US" sz="2000" spc="-5" dirty="0">
                <a:latin typeface="Constantia"/>
                <a:cs typeface="Constantia"/>
              </a:rPr>
              <a:t>of</a:t>
            </a:r>
            <a:r>
              <a:rPr lang="en-US" sz="2000" spc="20" dirty="0">
                <a:latin typeface="Constantia"/>
                <a:cs typeface="Constantia"/>
              </a:rPr>
              <a:t> </a:t>
            </a:r>
            <a:r>
              <a:rPr lang="en-US" sz="2000" dirty="0">
                <a:latin typeface="Constantia"/>
                <a:cs typeface="Constantia"/>
              </a:rPr>
              <a:t>the</a:t>
            </a:r>
            <a:r>
              <a:rPr lang="en-US" sz="2000" spc="-135" dirty="0">
                <a:latin typeface="Constantia"/>
                <a:cs typeface="Constantia"/>
              </a:rPr>
              <a:t> </a:t>
            </a:r>
            <a:r>
              <a:rPr lang="en-US" sz="2000" spc="-25" dirty="0">
                <a:latin typeface="Constantia"/>
                <a:cs typeface="Constantia"/>
              </a:rPr>
              <a:t>Transformer</a:t>
            </a:r>
            <a:endParaRPr lang="en-US" sz="2000" dirty="0">
              <a:latin typeface="Constantia"/>
              <a:cs typeface="Constantia"/>
            </a:endParaRPr>
          </a:p>
          <a:p>
            <a:pPr marL="287020" indent="-274320">
              <a:lnSpc>
                <a:spcPct val="100000"/>
              </a:lnSpc>
              <a:spcBef>
                <a:spcPts val="625"/>
              </a:spcBef>
              <a:buClr>
                <a:srgbClr val="0BD0D9"/>
              </a:buClr>
              <a:buSzPct val="94230"/>
              <a:buFont typeface="Segoe UI Symbol"/>
              <a:buChar char="⚫"/>
              <a:tabLst>
                <a:tab pos="287020" algn="l"/>
              </a:tabLst>
            </a:pPr>
            <a:r>
              <a:rPr lang="en-US" sz="2000" spc="-204" dirty="0">
                <a:latin typeface="Constantia"/>
                <a:cs typeface="Constantia"/>
              </a:rPr>
              <a:t>T</a:t>
            </a:r>
            <a:r>
              <a:rPr lang="en-US" sz="2000" spc="-10" dirty="0">
                <a:latin typeface="Constantia"/>
                <a:cs typeface="Constantia"/>
              </a:rPr>
              <a:t>y</a:t>
            </a:r>
            <a:r>
              <a:rPr lang="en-US" sz="2000" spc="-5" dirty="0">
                <a:latin typeface="Constantia"/>
                <a:cs typeface="Constantia"/>
              </a:rPr>
              <a:t>p</a:t>
            </a:r>
            <a:r>
              <a:rPr lang="en-US" sz="2000" dirty="0">
                <a:latin typeface="Constantia"/>
                <a:cs typeface="Constantia"/>
              </a:rPr>
              <a:t>e</a:t>
            </a:r>
            <a:r>
              <a:rPr lang="en-US" sz="2000" spc="-140" dirty="0">
                <a:latin typeface="Constantia"/>
                <a:cs typeface="Constantia"/>
              </a:rPr>
              <a:t> </a:t>
            </a:r>
            <a:r>
              <a:rPr lang="en-US" sz="2000" spc="-5" dirty="0">
                <a:latin typeface="Constantia"/>
                <a:cs typeface="Constantia"/>
              </a:rPr>
              <a:t>o</a:t>
            </a:r>
            <a:r>
              <a:rPr lang="en-US" sz="2000" dirty="0">
                <a:latin typeface="Constantia"/>
                <a:cs typeface="Constantia"/>
              </a:rPr>
              <a:t>f</a:t>
            </a:r>
            <a:r>
              <a:rPr lang="en-US" sz="2000" spc="50" dirty="0">
                <a:latin typeface="Constantia"/>
                <a:cs typeface="Constantia"/>
              </a:rPr>
              <a:t> </a:t>
            </a:r>
            <a:r>
              <a:rPr lang="en-US" sz="2000" spc="-40" dirty="0">
                <a:latin typeface="Constantia"/>
                <a:cs typeface="Constantia"/>
              </a:rPr>
              <a:t>C</a:t>
            </a:r>
            <a:r>
              <a:rPr lang="en-US" sz="2000" spc="-5" dirty="0">
                <a:latin typeface="Constantia"/>
                <a:cs typeface="Constantia"/>
              </a:rPr>
              <a:t>oo</a:t>
            </a:r>
            <a:r>
              <a:rPr lang="en-US" sz="2000" dirty="0">
                <a:latin typeface="Constantia"/>
                <a:cs typeface="Constantia"/>
              </a:rPr>
              <a:t>l</a:t>
            </a:r>
            <a:r>
              <a:rPr lang="en-US" sz="2000" spc="-10" dirty="0">
                <a:latin typeface="Constantia"/>
                <a:cs typeface="Constantia"/>
              </a:rPr>
              <a:t>i</a:t>
            </a:r>
            <a:r>
              <a:rPr lang="en-US" sz="2000" spc="-5" dirty="0">
                <a:latin typeface="Constantia"/>
                <a:cs typeface="Constantia"/>
              </a:rPr>
              <a:t>ng</a:t>
            </a:r>
            <a:endParaRPr lang="en-US" sz="2000" dirty="0">
              <a:latin typeface="Constantia"/>
              <a:cs typeface="Constantia"/>
            </a:endParaRPr>
          </a:p>
          <a:p>
            <a:pPr marL="287020" indent="-274320">
              <a:lnSpc>
                <a:spcPct val="100000"/>
              </a:lnSpc>
              <a:spcBef>
                <a:spcPts val="625"/>
              </a:spcBef>
              <a:buClr>
                <a:srgbClr val="0BD0D9"/>
              </a:buClr>
              <a:buSzPct val="94230"/>
              <a:buFont typeface="Segoe UI Symbol"/>
              <a:buChar char="⚫"/>
              <a:tabLst>
                <a:tab pos="287020" algn="l"/>
              </a:tabLst>
            </a:pPr>
            <a:r>
              <a:rPr lang="en-US" sz="2000" spc="-60" dirty="0">
                <a:latin typeface="Constantia"/>
                <a:cs typeface="Constantia"/>
              </a:rPr>
              <a:t>S</a:t>
            </a:r>
            <a:r>
              <a:rPr lang="en-US" sz="2000" spc="-30" dirty="0">
                <a:latin typeface="Constantia"/>
                <a:cs typeface="Constantia"/>
              </a:rPr>
              <a:t>y</a:t>
            </a:r>
            <a:r>
              <a:rPr lang="en-US" sz="2000" dirty="0">
                <a:latin typeface="Constantia"/>
                <a:cs typeface="Constantia"/>
              </a:rPr>
              <a:t>s</a:t>
            </a:r>
            <a:r>
              <a:rPr lang="en-US" sz="2000" spc="-35" dirty="0">
                <a:latin typeface="Constantia"/>
                <a:cs typeface="Constantia"/>
              </a:rPr>
              <a:t>t</a:t>
            </a:r>
            <a:r>
              <a:rPr lang="en-US" sz="2000" dirty="0">
                <a:latin typeface="Constantia"/>
                <a:cs typeface="Constantia"/>
              </a:rPr>
              <a:t>em</a:t>
            </a:r>
            <a:r>
              <a:rPr lang="en-US" sz="2000" spc="-150" dirty="0">
                <a:latin typeface="Constantia"/>
                <a:cs typeface="Constantia"/>
              </a:rPr>
              <a:t> </a:t>
            </a:r>
            <a:r>
              <a:rPr lang="en-US" sz="2000" spc="-25" dirty="0">
                <a:latin typeface="Constantia"/>
                <a:cs typeface="Constantia"/>
              </a:rPr>
              <a:t>w</a:t>
            </a:r>
            <a:r>
              <a:rPr lang="en-US" sz="2000" dirty="0">
                <a:latin typeface="Constantia"/>
                <a:cs typeface="Constantia"/>
              </a:rPr>
              <a:t>he</a:t>
            </a:r>
            <a:r>
              <a:rPr lang="en-US" sz="2000" spc="-40" dirty="0">
                <a:latin typeface="Constantia"/>
                <a:cs typeface="Constantia"/>
              </a:rPr>
              <a:t>r</a:t>
            </a:r>
            <a:r>
              <a:rPr lang="en-US" sz="2000" dirty="0">
                <a:latin typeface="Constantia"/>
                <a:cs typeface="Constantia"/>
              </a:rPr>
              <a:t>e</a:t>
            </a:r>
            <a:r>
              <a:rPr lang="en-US" sz="2000" spc="-105" dirty="0">
                <a:latin typeface="Constantia"/>
                <a:cs typeface="Constantia"/>
              </a:rPr>
              <a:t> </a:t>
            </a:r>
            <a:r>
              <a:rPr lang="en-US" sz="2000" dirty="0">
                <a:latin typeface="Constantia"/>
                <a:cs typeface="Constantia"/>
              </a:rPr>
              <a:t>used</a:t>
            </a:r>
          </a:p>
          <a:p>
            <a:pPr marL="287020" indent="-274320">
              <a:lnSpc>
                <a:spcPct val="100000"/>
              </a:lnSpc>
              <a:spcBef>
                <a:spcPts val="625"/>
              </a:spcBef>
              <a:buClr>
                <a:srgbClr val="0BD0D9"/>
              </a:buClr>
              <a:buSzPct val="94230"/>
              <a:buFont typeface="Segoe UI Symbol"/>
              <a:buChar char="⚫"/>
              <a:tabLst>
                <a:tab pos="287020" algn="l"/>
              </a:tabLst>
            </a:pPr>
            <a:r>
              <a:rPr lang="en-US" sz="2000" spc="-10" dirty="0">
                <a:latin typeface="Constantia"/>
                <a:cs typeface="Constantia"/>
              </a:rPr>
              <a:t>Importance</a:t>
            </a:r>
            <a:r>
              <a:rPr lang="en-US" sz="2000" spc="-165" dirty="0">
                <a:latin typeface="Constantia"/>
                <a:cs typeface="Constantia"/>
              </a:rPr>
              <a:t> </a:t>
            </a:r>
            <a:r>
              <a:rPr lang="en-US" sz="2000" spc="-5" dirty="0">
                <a:latin typeface="Constantia"/>
                <a:cs typeface="Constantia"/>
              </a:rPr>
              <a:t>of</a:t>
            </a:r>
            <a:r>
              <a:rPr lang="en-US" sz="2000" dirty="0">
                <a:latin typeface="Constantia"/>
                <a:cs typeface="Constantia"/>
              </a:rPr>
              <a:t> </a:t>
            </a:r>
            <a:r>
              <a:rPr lang="en-US" sz="2000" spc="-5" dirty="0">
                <a:latin typeface="Constantia"/>
                <a:cs typeface="Constantia"/>
              </a:rPr>
              <a:t>service</a:t>
            </a:r>
            <a:r>
              <a:rPr lang="en-US" sz="2000" spc="-90" dirty="0">
                <a:latin typeface="Constantia"/>
                <a:cs typeface="Constantia"/>
              </a:rPr>
              <a:t> </a:t>
            </a:r>
            <a:r>
              <a:rPr lang="en-US" sz="2000" spc="-10" dirty="0">
                <a:latin typeface="Constantia"/>
                <a:cs typeface="Constantia"/>
              </a:rPr>
              <a:t>for</a:t>
            </a:r>
            <a:r>
              <a:rPr lang="en-US" sz="2000" spc="-155" dirty="0">
                <a:latin typeface="Constantia"/>
                <a:cs typeface="Constantia"/>
              </a:rPr>
              <a:t> </a:t>
            </a:r>
            <a:r>
              <a:rPr lang="en-US" sz="2000" spc="-10" dirty="0">
                <a:latin typeface="Constantia"/>
                <a:cs typeface="Constantia"/>
              </a:rPr>
              <a:t>which</a:t>
            </a:r>
            <a:r>
              <a:rPr lang="en-US" sz="2000" spc="-40" dirty="0">
                <a:latin typeface="Constantia"/>
                <a:cs typeface="Constantia"/>
              </a:rPr>
              <a:t> </a:t>
            </a:r>
            <a:r>
              <a:rPr lang="en-US" sz="2000" spc="-5" dirty="0">
                <a:latin typeface="Constantia"/>
                <a:cs typeface="Constantia"/>
              </a:rPr>
              <a:t>it</a:t>
            </a:r>
            <a:r>
              <a:rPr lang="en-US" sz="2000" spc="-70" dirty="0">
                <a:latin typeface="Constantia"/>
                <a:cs typeface="Constantia"/>
              </a:rPr>
              <a:t> </a:t>
            </a:r>
            <a:r>
              <a:rPr lang="en-US" sz="2000" spc="-5" dirty="0">
                <a:latin typeface="Constantia"/>
                <a:cs typeface="Constantia"/>
              </a:rPr>
              <a:t>is</a:t>
            </a:r>
            <a:r>
              <a:rPr lang="en-US" sz="2000" spc="-90" dirty="0">
                <a:latin typeface="Constantia"/>
                <a:cs typeface="Constantia"/>
              </a:rPr>
              <a:t> </a:t>
            </a:r>
            <a:r>
              <a:rPr lang="en-US" sz="2000" spc="-10" dirty="0">
                <a:latin typeface="Constantia"/>
                <a:cs typeface="Constantia"/>
              </a:rPr>
              <a:t>required</a:t>
            </a:r>
            <a:endParaRPr lang="en-US" sz="2000" dirty="0">
              <a:latin typeface="Constantia"/>
              <a:cs typeface="Constantia"/>
            </a:endParaRPr>
          </a:p>
        </p:txBody>
      </p:sp>
      <p:sp>
        <p:nvSpPr>
          <p:cNvPr id="4" name="Slide Number Placeholder 3">
            <a:extLst>
              <a:ext uri="{FF2B5EF4-FFF2-40B4-BE49-F238E27FC236}">
                <a16:creationId xmlns:a16="http://schemas.microsoft.com/office/drawing/2014/main" id="{83C8E416-D372-457D-9132-56466D65B178}"/>
              </a:ext>
            </a:extLst>
          </p:cNvPr>
          <p:cNvSpPr>
            <a:spLocks noGrp="1"/>
          </p:cNvSpPr>
          <p:nvPr>
            <p:ph type="sldNum" sz="quarter" idx="12"/>
          </p:nvPr>
        </p:nvSpPr>
        <p:spPr/>
        <p:txBody>
          <a:bodyPr/>
          <a:lstStyle/>
          <a:p>
            <a:fld id="{CA9F79F9-620A-454C-B44A-099229A02D1C}" type="slidenum">
              <a:rPr lang="en-IN" smtClean="0"/>
              <a:pPr/>
              <a:t>77</a:t>
            </a:fld>
            <a:endParaRPr lang="en-IN"/>
          </a:p>
        </p:txBody>
      </p:sp>
      <p:sp>
        <p:nvSpPr>
          <p:cNvPr id="6" name="TextBox 5">
            <a:extLst>
              <a:ext uri="{FF2B5EF4-FFF2-40B4-BE49-F238E27FC236}">
                <a16:creationId xmlns:a16="http://schemas.microsoft.com/office/drawing/2014/main" id="{DED4E093-15A7-4A4F-96E8-7AD5FBFA390E}"/>
              </a:ext>
            </a:extLst>
          </p:cNvPr>
          <p:cNvSpPr txBox="1"/>
          <p:nvPr/>
        </p:nvSpPr>
        <p:spPr>
          <a:xfrm>
            <a:off x="1271726" y="3890261"/>
            <a:ext cx="6094520" cy="461665"/>
          </a:xfrm>
          <a:prstGeom prst="rect">
            <a:avLst/>
          </a:prstGeom>
          <a:noFill/>
        </p:spPr>
        <p:txBody>
          <a:bodyPr wrap="square">
            <a:spAutoFit/>
          </a:bodyPr>
          <a:lstStyle/>
          <a:p>
            <a:r>
              <a:rPr lang="en-IN" sz="2400" b="0" spc="-55" dirty="0">
                <a:solidFill>
                  <a:srgbClr val="FF0000"/>
                </a:solidFill>
                <a:latin typeface="Calibri"/>
                <a:cs typeface="Calibri"/>
              </a:rPr>
              <a:t>Transformer</a:t>
            </a:r>
            <a:r>
              <a:rPr lang="en-IN" sz="2400" b="0" spc="-50" dirty="0">
                <a:solidFill>
                  <a:srgbClr val="FF0000"/>
                </a:solidFill>
                <a:latin typeface="Calibri"/>
                <a:cs typeface="Calibri"/>
              </a:rPr>
              <a:t> </a:t>
            </a:r>
            <a:r>
              <a:rPr lang="en-IN" sz="2400" b="0" spc="-25" dirty="0">
                <a:solidFill>
                  <a:srgbClr val="FF0000"/>
                </a:solidFill>
                <a:latin typeface="Calibri"/>
                <a:cs typeface="Calibri"/>
              </a:rPr>
              <a:t>Relaying</a:t>
            </a:r>
            <a:r>
              <a:rPr lang="en-IN" sz="2400" b="0" spc="-50" dirty="0">
                <a:solidFill>
                  <a:srgbClr val="FF0000"/>
                </a:solidFill>
                <a:latin typeface="Calibri"/>
                <a:cs typeface="Calibri"/>
              </a:rPr>
              <a:t> </a:t>
            </a:r>
            <a:r>
              <a:rPr lang="en-IN" sz="2400" b="0" spc="-5" dirty="0">
                <a:solidFill>
                  <a:srgbClr val="FF0000"/>
                </a:solidFill>
                <a:latin typeface="Calibri"/>
                <a:cs typeface="Calibri"/>
              </a:rPr>
              <a:t>Scheme</a:t>
            </a:r>
            <a:endParaRPr lang="en-IN" sz="2400" dirty="0">
              <a:solidFill>
                <a:srgbClr val="FF0000"/>
              </a:solidFill>
            </a:endParaRPr>
          </a:p>
        </p:txBody>
      </p:sp>
      <p:pic>
        <p:nvPicPr>
          <p:cNvPr id="7" name="object 4">
            <a:extLst>
              <a:ext uri="{FF2B5EF4-FFF2-40B4-BE49-F238E27FC236}">
                <a16:creationId xmlns:a16="http://schemas.microsoft.com/office/drawing/2014/main" id="{B0C98391-07B0-4A98-AF72-0DFC3C916C50}"/>
              </a:ext>
            </a:extLst>
          </p:cNvPr>
          <p:cNvPicPr/>
          <p:nvPr/>
        </p:nvPicPr>
        <p:blipFill>
          <a:blip r:embed="rId2" cstate="print"/>
          <a:stretch>
            <a:fillRect/>
          </a:stretch>
        </p:blipFill>
        <p:spPr>
          <a:xfrm>
            <a:off x="2610035" y="4351926"/>
            <a:ext cx="4651899" cy="1875030"/>
          </a:xfrm>
          <a:prstGeom prst="rect">
            <a:avLst/>
          </a:prstGeom>
        </p:spPr>
      </p:pic>
      <p:pic>
        <p:nvPicPr>
          <p:cNvPr id="8" name="Picture 7">
            <a:extLst>
              <a:ext uri="{FF2B5EF4-FFF2-40B4-BE49-F238E27FC236}">
                <a16:creationId xmlns:a16="http://schemas.microsoft.com/office/drawing/2014/main" id="{C05BF528-416B-42CC-BF88-BE8C44CF5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26505045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7390-485E-43FF-9F87-5D6A07CD108F}"/>
              </a:ext>
            </a:extLst>
          </p:cNvPr>
          <p:cNvSpPr>
            <a:spLocks noGrp="1"/>
          </p:cNvSpPr>
          <p:nvPr>
            <p:ph type="title"/>
          </p:nvPr>
        </p:nvSpPr>
        <p:spPr>
          <a:xfrm>
            <a:off x="1097280" y="941033"/>
            <a:ext cx="5303520" cy="796327"/>
          </a:xfrm>
        </p:spPr>
        <p:txBody>
          <a:bodyPr>
            <a:normAutofit/>
          </a:bodyPr>
          <a:lstStyle/>
          <a:p>
            <a:r>
              <a:rPr lang="en-IN" sz="3600" b="0" dirty="0">
                <a:solidFill>
                  <a:srgbClr val="FF0000"/>
                </a:solidFill>
                <a:latin typeface="Calibri"/>
                <a:cs typeface="Calibri"/>
              </a:rPr>
              <a:t>Buchholz</a:t>
            </a:r>
            <a:r>
              <a:rPr lang="en-IN" sz="3600" b="0" spc="-50" dirty="0">
                <a:solidFill>
                  <a:srgbClr val="FF0000"/>
                </a:solidFill>
                <a:latin typeface="Calibri"/>
                <a:cs typeface="Calibri"/>
              </a:rPr>
              <a:t> </a:t>
            </a:r>
            <a:r>
              <a:rPr lang="en-IN" sz="3600" b="0" spc="-15" dirty="0">
                <a:solidFill>
                  <a:srgbClr val="FF0000"/>
                </a:solidFill>
                <a:latin typeface="Calibri"/>
                <a:cs typeface="Calibri"/>
              </a:rPr>
              <a:t>Protection</a:t>
            </a:r>
            <a:endParaRPr lang="en-IN" sz="3600" dirty="0">
              <a:solidFill>
                <a:srgbClr val="FF0000"/>
              </a:solidFill>
              <a:latin typeface="+mn-lt"/>
            </a:endParaRPr>
          </a:p>
        </p:txBody>
      </p:sp>
      <p:sp>
        <p:nvSpPr>
          <p:cNvPr id="3" name="Content Placeholder 2">
            <a:extLst>
              <a:ext uri="{FF2B5EF4-FFF2-40B4-BE49-F238E27FC236}">
                <a16:creationId xmlns:a16="http://schemas.microsoft.com/office/drawing/2014/main" id="{99232443-0BB9-408A-A311-5C24604BB0D5}"/>
              </a:ext>
            </a:extLst>
          </p:cNvPr>
          <p:cNvSpPr>
            <a:spLocks noGrp="1"/>
          </p:cNvSpPr>
          <p:nvPr>
            <p:ph idx="1"/>
          </p:nvPr>
        </p:nvSpPr>
        <p:spPr>
          <a:xfrm>
            <a:off x="1097280" y="1845734"/>
            <a:ext cx="10058400" cy="2424425"/>
          </a:xfrm>
        </p:spPr>
        <p:txBody>
          <a:bodyPr>
            <a:normAutofit/>
          </a:bodyPr>
          <a:lstStyle/>
          <a:p>
            <a:pPr marL="12700" marR="72390" algn="just">
              <a:lnSpc>
                <a:spcPct val="100000"/>
              </a:lnSpc>
              <a:spcBef>
                <a:spcPts val="105"/>
              </a:spcBef>
            </a:pPr>
            <a:r>
              <a:rPr lang="en-US" sz="1800" spc="-5" dirty="0">
                <a:cs typeface="Constantia"/>
              </a:rPr>
              <a:t>Also</a:t>
            </a:r>
            <a:r>
              <a:rPr lang="en-US" sz="1800" spc="-105" dirty="0">
                <a:cs typeface="Constantia"/>
              </a:rPr>
              <a:t> </a:t>
            </a:r>
            <a:r>
              <a:rPr lang="en-US" sz="1800" spc="-10" dirty="0">
                <a:cs typeface="Constantia"/>
              </a:rPr>
              <a:t>known</a:t>
            </a:r>
            <a:r>
              <a:rPr lang="en-US" sz="1800" spc="-125" dirty="0">
                <a:cs typeface="Constantia"/>
              </a:rPr>
              <a:t> </a:t>
            </a:r>
            <a:r>
              <a:rPr lang="en-US" sz="1800" spc="-5" dirty="0">
                <a:cs typeface="Constantia"/>
              </a:rPr>
              <a:t>as</a:t>
            </a:r>
            <a:r>
              <a:rPr lang="en-US" sz="1800" spc="-114" dirty="0">
                <a:cs typeface="Constantia"/>
              </a:rPr>
              <a:t> </a:t>
            </a:r>
            <a:r>
              <a:rPr lang="en-US" sz="1800" spc="-5" dirty="0">
                <a:cs typeface="Constantia"/>
              </a:rPr>
              <a:t>gas</a:t>
            </a:r>
            <a:r>
              <a:rPr lang="en-US" sz="1800" spc="-120" dirty="0">
                <a:cs typeface="Constantia"/>
              </a:rPr>
              <a:t> </a:t>
            </a:r>
            <a:r>
              <a:rPr lang="en-US" sz="1800" spc="-10" dirty="0">
                <a:cs typeface="Constantia"/>
              </a:rPr>
              <a:t>accumulator</a:t>
            </a:r>
            <a:r>
              <a:rPr lang="en-US" sz="1800" spc="-170" dirty="0">
                <a:cs typeface="Constantia"/>
              </a:rPr>
              <a:t> </a:t>
            </a:r>
            <a:r>
              <a:rPr lang="en-US" sz="1800" spc="-55" dirty="0">
                <a:cs typeface="Constantia"/>
              </a:rPr>
              <a:t>relay,</a:t>
            </a:r>
            <a:r>
              <a:rPr lang="en-US" sz="1800" spc="-75" dirty="0">
                <a:cs typeface="Constantia"/>
              </a:rPr>
              <a:t> </a:t>
            </a:r>
            <a:r>
              <a:rPr lang="en-US" sz="1800" spc="-15" dirty="0">
                <a:cs typeface="Constantia"/>
              </a:rPr>
              <a:t>commonly</a:t>
            </a:r>
            <a:r>
              <a:rPr lang="en-US" sz="1800" spc="-140" dirty="0">
                <a:cs typeface="Constantia"/>
              </a:rPr>
              <a:t> </a:t>
            </a:r>
            <a:r>
              <a:rPr lang="en-US" sz="1800" dirty="0">
                <a:cs typeface="Constantia"/>
              </a:rPr>
              <a:t>used</a:t>
            </a:r>
            <a:r>
              <a:rPr lang="en-US" sz="1800" spc="-85" dirty="0">
                <a:cs typeface="Constantia"/>
              </a:rPr>
              <a:t> </a:t>
            </a:r>
            <a:r>
              <a:rPr lang="en-US" sz="1800" spc="-5" dirty="0">
                <a:cs typeface="Constantia"/>
              </a:rPr>
              <a:t>on </a:t>
            </a:r>
            <a:r>
              <a:rPr lang="en-US" sz="1800" spc="-645" dirty="0">
                <a:cs typeface="Constantia"/>
              </a:rPr>
              <a:t> </a:t>
            </a:r>
            <a:r>
              <a:rPr lang="en-US" sz="1800" spc="-5" dirty="0">
                <a:cs typeface="Constantia"/>
              </a:rPr>
              <a:t>all</a:t>
            </a:r>
            <a:r>
              <a:rPr lang="en-US" sz="1800" spc="-90" dirty="0">
                <a:cs typeface="Constantia"/>
              </a:rPr>
              <a:t> </a:t>
            </a:r>
            <a:r>
              <a:rPr lang="en-US" sz="1800" spc="-5" dirty="0">
                <a:cs typeface="Constantia"/>
              </a:rPr>
              <a:t>oil-immersed</a:t>
            </a:r>
            <a:r>
              <a:rPr lang="en-US" sz="1800" spc="-45" dirty="0">
                <a:cs typeface="Constantia"/>
              </a:rPr>
              <a:t> </a:t>
            </a:r>
            <a:r>
              <a:rPr lang="en-US" sz="1800" spc="-10" dirty="0">
                <a:cs typeface="Constantia"/>
              </a:rPr>
              <a:t>transformer</a:t>
            </a:r>
            <a:r>
              <a:rPr lang="en-US" sz="1800" spc="-145" dirty="0">
                <a:cs typeface="Constantia"/>
              </a:rPr>
              <a:t> </a:t>
            </a:r>
            <a:r>
              <a:rPr lang="en-US" sz="1800" spc="-15" dirty="0">
                <a:cs typeface="Constantia"/>
              </a:rPr>
              <a:t>provided</a:t>
            </a:r>
            <a:r>
              <a:rPr lang="en-US" sz="1800" spc="-75" dirty="0">
                <a:cs typeface="Constantia"/>
              </a:rPr>
              <a:t> </a:t>
            </a:r>
            <a:r>
              <a:rPr lang="en-US" sz="1800" dirty="0">
                <a:cs typeface="Constantia"/>
              </a:rPr>
              <a:t>with</a:t>
            </a:r>
            <a:r>
              <a:rPr lang="en-US" sz="1800" spc="-110" dirty="0">
                <a:cs typeface="Constantia"/>
              </a:rPr>
              <a:t> </a:t>
            </a:r>
            <a:r>
              <a:rPr lang="en-US" sz="1800" spc="-25" dirty="0">
                <a:cs typeface="Constantia"/>
              </a:rPr>
              <a:t>conservator.</a:t>
            </a:r>
            <a:endParaRPr lang="en-US" sz="2800" dirty="0">
              <a:cs typeface="Constantia"/>
            </a:endParaRPr>
          </a:p>
          <a:p>
            <a:pPr marL="12700" algn="just">
              <a:lnSpc>
                <a:spcPct val="100000"/>
              </a:lnSpc>
              <a:spcBef>
                <a:spcPts val="5"/>
              </a:spcBef>
            </a:pPr>
            <a:r>
              <a:rPr lang="en-US" sz="1800" b="1" spc="-30" dirty="0">
                <a:cs typeface="Constantia"/>
              </a:rPr>
              <a:t>Working</a:t>
            </a:r>
            <a:r>
              <a:rPr lang="en-US" sz="1800" b="1" spc="-55" dirty="0">
                <a:cs typeface="Constantia"/>
              </a:rPr>
              <a:t> </a:t>
            </a:r>
            <a:r>
              <a:rPr lang="en-US" sz="1800" b="1" spc="-5" dirty="0">
                <a:cs typeface="Constantia"/>
              </a:rPr>
              <a:t>Principle</a:t>
            </a:r>
            <a:r>
              <a:rPr lang="en-US" sz="1800" spc="-5" dirty="0">
                <a:cs typeface="Constantia"/>
              </a:rPr>
              <a:t>:</a:t>
            </a:r>
            <a:endParaRPr lang="en-US" sz="1800" dirty="0">
              <a:cs typeface="Constantia"/>
            </a:endParaRPr>
          </a:p>
          <a:p>
            <a:pPr marL="12700" marR="5080" indent="914400" algn="just">
              <a:lnSpc>
                <a:spcPct val="100000"/>
              </a:lnSpc>
              <a:spcBef>
                <a:spcPts val="620"/>
              </a:spcBef>
            </a:pPr>
            <a:r>
              <a:rPr lang="en-US" sz="1800" spc="-10" dirty="0">
                <a:cs typeface="Constantia"/>
              </a:rPr>
              <a:t>Whenever</a:t>
            </a:r>
            <a:r>
              <a:rPr lang="en-US" sz="1800" spc="-120" dirty="0">
                <a:cs typeface="Constantia"/>
              </a:rPr>
              <a:t> </a:t>
            </a:r>
            <a:r>
              <a:rPr lang="en-US" sz="1800" dirty="0">
                <a:cs typeface="Constantia"/>
              </a:rPr>
              <a:t>a</a:t>
            </a:r>
            <a:r>
              <a:rPr lang="en-US" sz="1800" spc="-80" dirty="0">
                <a:cs typeface="Constantia"/>
              </a:rPr>
              <a:t> </a:t>
            </a:r>
            <a:r>
              <a:rPr lang="en-US" sz="1800" spc="-5" dirty="0">
                <a:cs typeface="Constantia"/>
              </a:rPr>
              <a:t>fault</a:t>
            </a:r>
            <a:r>
              <a:rPr lang="en-US" sz="1800" spc="-75" dirty="0">
                <a:cs typeface="Constantia"/>
              </a:rPr>
              <a:t> </a:t>
            </a:r>
            <a:r>
              <a:rPr lang="en-US" sz="1800" spc="-20" dirty="0">
                <a:cs typeface="Constantia"/>
              </a:rPr>
              <a:t>occur</a:t>
            </a:r>
            <a:r>
              <a:rPr lang="en-US" sz="1800" spc="-90" dirty="0">
                <a:cs typeface="Constantia"/>
              </a:rPr>
              <a:t> </a:t>
            </a:r>
            <a:r>
              <a:rPr lang="en-US" sz="1800" spc="-5" dirty="0">
                <a:cs typeface="Constantia"/>
              </a:rPr>
              <a:t>inside</a:t>
            </a:r>
            <a:r>
              <a:rPr lang="en-US" sz="1800" spc="-90" dirty="0">
                <a:cs typeface="Constantia"/>
              </a:rPr>
              <a:t> </a:t>
            </a:r>
            <a:r>
              <a:rPr lang="en-US" sz="1800" spc="-5" dirty="0">
                <a:cs typeface="Constantia"/>
              </a:rPr>
              <a:t>the</a:t>
            </a:r>
            <a:r>
              <a:rPr lang="en-US" sz="1800" spc="-80" dirty="0">
                <a:cs typeface="Constantia"/>
              </a:rPr>
              <a:t> </a:t>
            </a:r>
            <a:r>
              <a:rPr lang="en-US" sz="1800" spc="-25" dirty="0">
                <a:cs typeface="Constantia"/>
              </a:rPr>
              <a:t>transformer,</a:t>
            </a:r>
            <a:r>
              <a:rPr lang="en-US" sz="1800" spc="-20" dirty="0">
                <a:cs typeface="Constantia"/>
              </a:rPr>
              <a:t> </a:t>
            </a:r>
            <a:r>
              <a:rPr lang="en-US" sz="1800" dirty="0">
                <a:cs typeface="Constantia"/>
              </a:rPr>
              <a:t>the </a:t>
            </a:r>
            <a:r>
              <a:rPr lang="en-US" sz="1800" spc="-640" dirty="0">
                <a:cs typeface="Constantia"/>
              </a:rPr>
              <a:t> </a:t>
            </a:r>
            <a:r>
              <a:rPr lang="en-US" sz="1800" spc="-5" dirty="0">
                <a:cs typeface="Constantia"/>
              </a:rPr>
              <a:t>oil of </a:t>
            </a:r>
            <a:r>
              <a:rPr lang="en-US" sz="1800" dirty="0">
                <a:cs typeface="Constantia"/>
              </a:rPr>
              <a:t>the </a:t>
            </a:r>
            <a:r>
              <a:rPr lang="en-US" sz="1800" spc="-5" dirty="0">
                <a:cs typeface="Constantia"/>
              </a:rPr>
              <a:t>tank </a:t>
            </a:r>
            <a:r>
              <a:rPr lang="en-US" sz="1800" spc="-15" dirty="0">
                <a:cs typeface="Constantia"/>
              </a:rPr>
              <a:t>gets </a:t>
            </a:r>
            <a:r>
              <a:rPr lang="en-US" sz="1800" spc="-20" dirty="0">
                <a:cs typeface="Constantia"/>
              </a:rPr>
              <a:t>overheated </a:t>
            </a:r>
            <a:r>
              <a:rPr lang="en-US" sz="1800" spc="-5" dirty="0">
                <a:cs typeface="Constantia"/>
              </a:rPr>
              <a:t>and gases </a:t>
            </a:r>
            <a:r>
              <a:rPr lang="en-US" sz="1800" spc="-15" dirty="0">
                <a:cs typeface="Constantia"/>
              </a:rPr>
              <a:t>are generated. </a:t>
            </a:r>
            <a:r>
              <a:rPr lang="en-US" sz="1800" spc="-10" dirty="0">
                <a:cs typeface="Constantia"/>
              </a:rPr>
              <a:t> </a:t>
            </a:r>
            <a:r>
              <a:rPr lang="en-US" sz="1800" dirty="0">
                <a:cs typeface="Constantia"/>
              </a:rPr>
              <a:t>The</a:t>
            </a:r>
            <a:r>
              <a:rPr lang="en-US" sz="1800" spc="5" dirty="0">
                <a:cs typeface="Constantia"/>
              </a:rPr>
              <a:t> </a:t>
            </a:r>
            <a:r>
              <a:rPr lang="en-US" sz="1800" dirty="0">
                <a:cs typeface="Constantia"/>
              </a:rPr>
              <a:t>heat </a:t>
            </a:r>
            <a:r>
              <a:rPr lang="en-US" sz="1800" spc="-20" dirty="0">
                <a:cs typeface="Constantia"/>
              </a:rPr>
              <a:t>generated </a:t>
            </a:r>
            <a:r>
              <a:rPr lang="en-US" sz="1800" spc="-15" dirty="0">
                <a:cs typeface="Constantia"/>
              </a:rPr>
              <a:t>by </a:t>
            </a:r>
            <a:r>
              <a:rPr lang="en-US" sz="1800" dirty="0">
                <a:cs typeface="Constantia"/>
              </a:rPr>
              <a:t>the </a:t>
            </a:r>
            <a:r>
              <a:rPr lang="en-US" sz="1800" spc="-10" dirty="0">
                <a:cs typeface="Constantia"/>
              </a:rPr>
              <a:t>high </a:t>
            </a:r>
            <a:r>
              <a:rPr lang="en-US" sz="1800" spc="-5" dirty="0">
                <a:cs typeface="Constantia"/>
              </a:rPr>
              <a:t>local </a:t>
            </a:r>
            <a:r>
              <a:rPr lang="en-US" sz="1800" spc="-10" dirty="0">
                <a:cs typeface="Constantia"/>
              </a:rPr>
              <a:t>current </a:t>
            </a:r>
            <a:r>
              <a:rPr lang="en-US" sz="1800" spc="-5" dirty="0">
                <a:cs typeface="Constantia"/>
              </a:rPr>
              <a:t>causes </a:t>
            </a:r>
            <a:r>
              <a:rPr lang="en-US" sz="1800" dirty="0">
                <a:cs typeface="Constantia"/>
              </a:rPr>
              <a:t>the </a:t>
            </a:r>
            <a:r>
              <a:rPr lang="en-US" sz="1800" spc="5" dirty="0">
                <a:cs typeface="Constantia"/>
              </a:rPr>
              <a:t> </a:t>
            </a:r>
            <a:r>
              <a:rPr lang="en-US" sz="1800" spc="-10" dirty="0">
                <a:cs typeface="Constantia"/>
              </a:rPr>
              <a:t>transformer</a:t>
            </a:r>
            <a:r>
              <a:rPr lang="en-US" sz="1800" spc="-150" dirty="0">
                <a:cs typeface="Constantia"/>
              </a:rPr>
              <a:t> </a:t>
            </a:r>
            <a:r>
              <a:rPr lang="en-US" sz="1800" spc="-5" dirty="0">
                <a:cs typeface="Constantia"/>
              </a:rPr>
              <a:t>oil</a:t>
            </a:r>
            <a:r>
              <a:rPr lang="en-US" sz="1800" spc="-30" dirty="0">
                <a:cs typeface="Constantia"/>
              </a:rPr>
              <a:t> </a:t>
            </a:r>
            <a:r>
              <a:rPr lang="en-US" sz="1800" spc="-25" dirty="0">
                <a:cs typeface="Constantia"/>
              </a:rPr>
              <a:t>to</a:t>
            </a:r>
            <a:r>
              <a:rPr lang="en-US" sz="1800" spc="-130" dirty="0">
                <a:cs typeface="Constantia"/>
              </a:rPr>
              <a:t> </a:t>
            </a:r>
            <a:r>
              <a:rPr lang="en-US" sz="1800" spc="-10" dirty="0">
                <a:cs typeface="Constantia"/>
              </a:rPr>
              <a:t>decompose</a:t>
            </a:r>
            <a:r>
              <a:rPr lang="en-US" sz="1800" spc="-125" dirty="0">
                <a:cs typeface="Constantia"/>
              </a:rPr>
              <a:t> </a:t>
            </a:r>
            <a:r>
              <a:rPr lang="en-US" sz="1800" spc="-5" dirty="0">
                <a:cs typeface="Constantia"/>
              </a:rPr>
              <a:t>and</a:t>
            </a:r>
            <a:r>
              <a:rPr lang="en-US" sz="1800" spc="-45" dirty="0">
                <a:cs typeface="Constantia"/>
              </a:rPr>
              <a:t> </a:t>
            </a:r>
            <a:r>
              <a:rPr lang="en-US" sz="1800" spc="-20" dirty="0">
                <a:cs typeface="Constantia"/>
              </a:rPr>
              <a:t>produce</a:t>
            </a:r>
            <a:r>
              <a:rPr lang="en-US" sz="1800" spc="-125" dirty="0">
                <a:cs typeface="Constantia"/>
              </a:rPr>
              <a:t> </a:t>
            </a:r>
            <a:r>
              <a:rPr lang="en-US" sz="1800" spc="-5" dirty="0">
                <a:cs typeface="Constantia"/>
              </a:rPr>
              <a:t>gas</a:t>
            </a:r>
            <a:r>
              <a:rPr lang="en-US" sz="1800" spc="-110" dirty="0">
                <a:cs typeface="Constantia"/>
              </a:rPr>
              <a:t> </a:t>
            </a:r>
            <a:r>
              <a:rPr lang="en-US" sz="1800" spc="-5" dirty="0">
                <a:cs typeface="Constantia"/>
              </a:rPr>
              <a:t>which</a:t>
            </a:r>
            <a:r>
              <a:rPr lang="en-US" sz="1800" spc="-110" dirty="0">
                <a:cs typeface="Constantia"/>
              </a:rPr>
              <a:t> </a:t>
            </a:r>
            <a:r>
              <a:rPr lang="en-US" sz="1800" spc="-15" dirty="0">
                <a:cs typeface="Constantia"/>
              </a:rPr>
              <a:t>can </a:t>
            </a:r>
            <a:r>
              <a:rPr lang="en-US" sz="1800" spc="-640" dirty="0">
                <a:cs typeface="Constantia"/>
              </a:rPr>
              <a:t> </a:t>
            </a:r>
            <a:r>
              <a:rPr lang="en-US" sz="1800" dirty="0">
                <a:cs typeface="Constantia"/>
              </a:rPr>
              <a:t>be</a:t>
            </a:r>
            <a:r>
              <a:rPr lang="en-US" sz="1800" spc="-114" dirty="0">
                <a:cs typeface="Constantia"/>
              </a:rPr>
              <a:t> </a:t>
            </a:r>
            <a:r>
              <a:rPr lang="en-US" sz="1800" dirty="0">
                <a:cs typeface="Constantia"/>
              </a:rPr>
              <a:t>used</a:t>
            </a:r>
            <a:r>
              <a:rPr lang="en-US" sz="1800" spc="-55" dirty="0">
                <a:cs typeface="Constantia"/>
              </a:rPr>
              <a:t> </a:t>
            </a:r>
            <a:r>
              <a:rPr lang="en-US" sz="1800" spc="-35" dirty="0">
                <a:cs typeface="Constantia"/>
              </a:rPr>
              <a:t>t</a:t>
            </a:r>
            <a:r>
              <a:rPr lang="en-US" sz="1800" dirty="0">
                <a:cs typeface="Constantia"/>
              </a:rPr>
              <a:t>o</a:t>
            </a:r>
            <a:r>
              <a:rPr lang="en-US" sz="1800" spc="-155" dirty="0">
                <a:cs typeface="Constantia"/>
              </a:rPr>
              <a:t> </a:t>
            </a:r>
            <a:r>
              <a:rPr lang="en-US" sz="1800" spc="-5" dirty="0">
                <a:cs typeface="Constantia"/>
              </a:rPr>
              <a:t>d</a:t>
            </a:r>
            <a:r>
              <a:rPr lang="en-US" sz="1800" dirty="0">
                <a:cs typeface="Constantia"/>
              </a:rPr>
              <a:t>e</a:t>
            </a:r>
            <a:r>
              <a:rPr lang="en-US" sz="1800" spc="-35" dirty="0">
                <a:cs typeface="Constantia"/>
              </a:rPr>
              <a:t>t</a:t>
            </a:r>
            <a:r>
              <a:rPr lang="en-US" sz="1800" dirty="0">
                <a:cs typeface="Constantia"/>
              </a:rPr>
              <a:t>e</a:t>
            </a:r>
            <a:r>
              <a:rPr lang="en-US" sz="1800" spc="-5" dirty="0">
                <a:cs typeface="Constantia"/>
              </a:rPr>
              <a:t>c</a:t>
            </a:r>
            <a:r>
              <a:rPr lang="en-US" sz="1800" dirty="0">
                <a:cs typeface="Constantia"/>
              </a:rPr>
              <a:t>t</a:t>
            </a:r>
            <a:r>
              <a:rPr lang="en-US" sz="1800" spc="-110" dirty="0">
                <a:cs typeface="Constantia"/>
              </a:rPr>
              <a:t> </a:t>
            </a:r>
            <a:r>
              <a:rPr lang="en-US" sz="1800" spc="5" dirty="0">
                <a:cs typeface="Constantia"/>
              </a:rPr>
              <a:t>t</a:t>
            </a:r>
            <a:r>
              <a:rPr lang="en-US" sz="1800" dirty="0">
                <a:cs typeface="Constantia"/>
              </a:rPr>
              <a:t>he</a:t>
            </a:r>
            <a:r>
              <a:rPr lang="en-US" sz="1800" spc="-140" dirty="0">
                <a:cs typeface="Constantia"/>
              </a:rPr>
              <a:t> </a:t>
            </a:r>
            <a:r>
              <a:rPr lang="en-US" sz="1800" dirty="0">
                <a:cs typeface="Constantia"/>
              </a:rPr>
              <a:t>w</a:t>
            </a:r>
            <a:r>
              <a:rPr lang="en-US" sz="1800" spc="-10" dirty="0">
                <a:cs typeface="Constantia"/>
              </a:rPr>
              <a:t>i</a:t>
            </a:r>
            <a:r>
              <a:rPr lang="en-US" sz="1800" spc="-5" dirty="0">
                <a:cs typeface="Constantia"/>
              </a:rPr>
              <a:t>nd</a:t>
            </a:r>
            <a:r>
              <a:rPr lang="en-US" sz="1800" spc="-10" dirty="0">
                <a:cs typeface="Constantia"/>
              </a:rPr>
              <a:t>i</a:t>
            </a:r>
            <a:r>
              <a:rPr lang="en-US" sz="1800" spc="-5" dirty="0">
                <a:cs typeface="Constantia"/>
              </a:rPr>
              <a:t>n</a:t>
            </a:r>
            <a:r>
              <a:rPr lang="en-US" sz="1800" dirty="0">
                <a:cs typeface="Constantia"/>
              </a:rPr>
              <a:t>g</a:t>
            </a:r>
            <a:r>
              <a:rPr lang="en-US" sz="1800" spc="-10" dirty="0">
                <a:cs typeface="Constantia"/>
              </a:rPr>
              <a:t> </a:t>
            </a:r>
            <a:r>
              <a:rPr lang="en-US" sz="1800" spc="-5" dirty="0">
                <a:cs typeface="Constantia"/>
              </a:rPr>
              <a:t>fa</a:t>
            </a:r>
            <a:r>
              <a:rPr lang="en-US" sz="1800" spc="5" dirty="0">
                <a:cs typeface="Constantia"/>
              </a:rPr>
              <a:t>u</a:t>
            </a:r>
            <a:r>
              <a:rPr lang="en-US" sz="1800" dirty="0">
                <a:cs typeface="Constantia"/>
              </a:rPr>
              <a:t>l</a:t>
            </a:r>
            <a:r>
              <a:rPr lang="en-US" sz="1800" spc="5" dirty="0">
                <a:cs typeface="Constantia"/>
              </a:rPr>
              <a:t>t</a:t>
            </a:r>
            <a:r>
              <a:rPr lang="en-US" sz="1800" dirty="0">
                <a:cs typeface="Constantia"/>
              </a:rPr>
              <a:t>s</a:t>
            </a:r>
          </a:p>
        </p:txBody>
      </p:sp>
      <p:sp>
        <p:nvSpPr>
          <p:cNvPr id="4" name="Slide Number Placeholder 3">
            <a:extLst>
              <a:ext uri="{FF2B5EF4-FFF2-40B4-BE49-F238E27FC236}">
                <a16:creationId xmlns:a16="http://schemas.microsoft.com/office/drawing/2014/main" id="{83C8E416-D372-457D-9132-56466D65B178}"/>
              </a:ext>
            </a:extLst>
          </p:cNvPr>
          <p:cNvSpPr>
            <a:spLocks noGrp="1"/>
          </p:cNvSpPr>
          <p:nvPr>
            <p:ph type="sldNum" sz="quarter" idx="12"/>
          </p:nvPr>
        </p:nvSpPr>
        <p:spPr/>
        <p:txBody>
          <a:bodyPr/>
          <a:lstStyle/>
          <a:p>
            <a:fld id="{CA9F79F9-620A-454C-B44A-099229A02D1C}" type="slidenum">
              <a:rPr lang="en-IN" smtClean="0"/>
              <a:pPr/>
              <a:t>78</a:t>
            </a:fld>
            <a:endParaRPr lang="en-IN"/>
          </a:p>
        </p:txBody>
      </p:sp>
      <p:pic>
        <p:nvPicPr>
          <p:cNvPr id="8" name="object 4">
            <a:extLst>
              <a:ext uri="{FF2B5EF4-FFF2-40B4-BE49-F238E27FC236}">
                <a16:creationId xmlns:a16="http://schemas.microsoft.com/office/drawing/2014/main" id="{8016C5EB-B6E3-4FA7-9BE5-FA989705A156}"/>
              </a:ext>
            </a:extLst>
          </p:cNvPr>
          <p:cNvPicPr/>
          <p:nvPr/>
        </p:nvPicPr>
        <p:blipFill>
          <a:blip r:embed="rId2" cstate="print"/>
          <a:stretch>
            <a:fillRect/>
          </a:stretch>
        </p:blipFill>
        <p:spPr>
          <a:xfrm>
            <a:off x="3187083" y="3888420"/>
            <a:ext cx="4660777" cy="2219486"/>
          </a:xfrm>
          <a:prstGeom prst="rect">
            <a:avLst/>
          </a:prstGeom>
        </p:spPr>
      </p:pic>
    </p:spTree>
    <p:extLst>
      <p:ext uri="{BB962C8B-B14F-4D97-AF65-F5344CB8AC3E}">
        <p14:creationId xmlns:p14="http://schemas.microsoft.com/office/powerpoint/2010/main" val="27606203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7390-485E-43FF-9F87-5D6A07CD108F}"/>
              </a:ext>
            </a:extLst>
          </p:cNvPr>
          <p:cNvSpPr>
            <a:spLocks noGrp="1"/>
          </p:cNvSpPr>
          <p:nvPr>
            <p:ph type="title"/>
          </p:nvPr>
        </p:nvSpPr>
        <p:spPr>
          <a:xfrm>
            <a:off x="1097280" y="1207363"/>
            <a:ext cx="4886270" cy="529997"/>
          </a:xfrm>
        </p:spPr>
        <p:txBody>
          <a:bodyPr>
            <a:normAutofit fontScale="90000"/>
          </a:bodyPr>
          <a:lstStyle/>
          <a:p>
            <a:r>
              <a:rPr lang="en-IN" sz="3600" spc="-50" dirty="0">
                <a:solidFill>
                  <a:srgbClr val="FF0000"/>
                </a:solidFill>
                <a:latin typeface="Calibri"/>
                <a:cs typeface="Calibri"/>
              </a:rPr>
              <a:t>Generator </a:t>
            </a:r>
            <a:r>
              <a:rPr lang="en-IN" sz="3600" b="0" spc="-50" dirty="0">
                <a:solidFill>
                  <a:srgbClr val="FF0000"/>
                </a:solidFill>
                <a:latin typeface="Calibri"/>
                <a:cs typeface="Calibri"/>
              </a:rPr>
              <a:t> </a:t>
            </a:r>
            <a:r>
              <a:rPr lang="en-IN" sz="3600" b="0" spc="-15" dirty="0">
                <a:solidFill>
                  <a:srgbClr val="FF0000"/>
                </a:solidFill>
                <a:latin typeface="Calibri"/>
                <a:cs typeface="Calibri"/>
              </a:rPr>
              <a:t>Protection</a:t>
            </a:r>
            <a:endParaRPr lang="en-IN" sz="3600" dirty="0">
              <a:solidFill>
                <a:srgbClr val="FF0000"/>
              </a:solidFill>
              <a:latin typeface="+mn-lt"/>
            </a:endParaRPr>
          </a:p>
        </p:txBody>
      </p:sp>
      <p:sp>
        <p:nvSpPr>
          <p:cNvPr id="3" name="Content Placeholder 2">
            <a:extLst>
              <a:ext uri="{FF2B5EF4-FFF2-40B4-BE49-F238E27FC236}">
                <a16:creationId xmlns:a16="http://schemas.microsoft.com/office/drawing/2014/main" id="{99232443-0BB9-408A-A311-5C24604BB0D5}"/>
              </a:ext>
            </a:extLst>
          </p:cNvPr>
          <p:cNvSpPr>
            <a:spLocks noGrp="1"/>
          </p:cNvSpPr>
          <p:nvPr>
            <p:ph idx="1"/>
          </p:nvPr>
        </p:nvSpPr>
        <p:spPr>
          <a:xfrm>
            <a:off x="1097280" y="1845734"/>
            <a:ext cx="10058400" cy="2424425"/>
          </a:xfrm>
        </p:spPr>
        <p:txBody>
          <a:bodyPr>
            <a:normAutofit/>
          </a:bodyPr>
          <a:lstStyle/>
          <a:p>
            <a:pPr marL="354965" marR="5080" indent="571500" algn="just">
              <a:lnSpc>
                <a:spcPct val="80000"/>
              </a:lnSpc>
              <a:spcBef>
                <a:spcPts val="765"/>
              </a:spcBef>
            </a:pPr>
            <a:r>
              <a:rPr lang="en-US" sz="1800" spc="35" dirty="0">
                <a:latin typeface="Cambria"/>
                <a:cs typeface="Cambria"/>
              </a:rPr>
              <a:t>Generator</a:t>
            </a:r>
            <a:r>
              <a:rPr lang="en-US" sz="1800" spc="690" dirty="0">
                <a:latin typeface="Cambria"/>
                <a:cs typeface="Cambria"/>
              </a:rPr>
              <a:t> </a:t>
            </a:r>
            <a:r>
              <a:rPr lang="en-US" sz="1800" spc="5" dirty="0">
                <a:latin typeface="Cambria"/>
                <a:cs typeface="Cambria"/>
              </a:rPr>
              <a:t>is</a:t>
            </a:r>
            <a:r>
              <a:rPr lang="en-US" sz="1800" spc="10" dirty="0">
                <a:latin typeface="Cambria"/>
                <a:cs typeface="Cambria"/>
              </a:rPr>
              <a:t> </a:t>
            </a:r>
            <a:r>
              <a:rPr lang="en-US" sz="1800" dirty="0">
                <a:latin typeface="Cambria"/>
                <a:cs typeface="Cambria"/>
              </a:rPr>
              <a:t>the</a:t>
            </a:r>
            <a:r>
              <a:rPr lang="en-US" sz="1800" spc="5" dirty="0">
                <a:latin typeface="Cambria"/>
                <a:cs typeface="Cambria"/>
              </a:rPr>
              <a:t> </a:t>
            </a:r>
            <a:r>
              <a:rPr lang="en-US" sz="1800" spc="30" dirty="0">
                <a:latin typeface="Cambria"/>
                <a:cs typeface="Cambria"/>
              </a:rPr>
              <a:t>most</a:t>
            </a:r>
            <a:r>
              <a:rPr lang="en-US" sz="1800" spc="35" dirty="0">
                <a:latin typeface="Cambria"/>
                <a:cs typeface="Cambria"/>
              </a:rPr>
              <a:t> </a:t>
            </a:r>
            <a:r>
              <a:rPr lang="en-US" sz="1800" spc="60" dirty="0">
                <a:latin typeface="Cambria"/>
                <a:cs typeface="Cambria"/>
              </a:rPr>
              <a:t>precious/valuable </a:t>
            </a:r>
            <a:r>
              <a:rPr lang="en-US" sz="1800" spc="65" dirty="0">
                <a:latin typeface="Cambria"/>
                <a:cs typeface="Cambria"/>
              </a:rPr>
              <a:t> </a:t>
            </a:r>
            <a:r>
              <a:rPr lang="en-US" sz="1800" spc="45" dirty="0">
                <a:latin typeface="Cambria"/>
                <a:cs typeface="Cambria"/>
              </a:rPr>
              <a:t>equipment</a:t>
            </a:r>
            <a:r>
              <a:rPr lang="en-US" sz="1800" spc="50" dirty="0">
                <a:latin typeface="Cambria"/>
                <a:cs typeface="Cambria"/>
              </a:rPr>
              <a:t> in</a:t>
            </a:r>
            <a:r>
              <a:rPr lang="en-US" sz="1800" spc="55" dirty="0">
                <a:latin typeface="Cambria"/>
                <a:cs typeface="Cambria"/>
              </a:rPr>
              <a:t> </a:t>
            </a:r>
            <a:r>
              <a:rPr lang="en-US" sz="1800" spc="95" dirty="0">
                <a:latin typeface="Cambria"/>
                <a:cs typeface="Cambria"/>
              </a:rPr>
              <a:t>PP</a:t>
            </a:r>
            <a:r>
              <a:rPr lang="en-US" sz="1800" spc="100" dirty="0">
                <a:latin typeface="Cambria"/>
                <a:cs typeface="Cambria"/>
              </a:rPr>
              <a:t> </a:t>
            </a:r>
            <a:r>
              <a:rPr lang="en-US" sz="1800" spc="70" dirty="0">
                <a:latin typeface="Cambria"/>
                <a:cs typeface="Cambria"/>
              </a:rPr>
              <a:t>which</a:t>
            </a:r>
            <a:r>
              <a:rPr lang="en-US" sz="1800" spc="75" dirty="0">
                <a:latin typeface="Cambria"/>
                <a:cs typeface="Cambria"/>
              </a:rPr>
              <a:t> </a:t>
            </a:r>
            <a:r>
              <a:rPr lang="en-US" sz="1800" spc="50" dirty="0">
                <a:latin typeface="Cambria"/>
                <a:cs typeface="Cambria"/>
              </a:rPr>
              <a:t>actually</a:t>
            </a:r>
            <a:r>
              <a:rPr lang="en-US" sz="1800" spc="55" dirty="0">
                <a:latin typeface="Cambria"/>
                <a:cs typeface="Cambria"/>
              </a:rPr>
              <a:t> </a:t>
            </a:r>
            <a:r>
              <a:rPr lang="en-US" sz="1800" spc="15" dirty="0">
                <a:latin typeface="Cambria"/>
                <a:cs typeface="Cambria"/>
              </a:rPr>
              <a:t>converts</a:t>
            </a:r>
            <a:r>
              <a:rPr lang="en-US" sz="1800" spc="20" dirty="0">
                <a:latin typeface="Cambria"/>
                <a:cs typeface="Cambria"/>
              </a:rPr>
              <a:t> </a:t>
            </a:r>
            <a:r>
              <a:rPr lang="en-US" sz="1800" spc="5" dirty="0">
                <a:latin typeface="Cambria"/>
                <a:cs typeface="Cambria"/>
              </a:rPr>
              <a:t>the </a:t>
            </a:r>
            <a:r>
              <a:rPr lang="en-US" sz="1800" spc="10" dirty="0">
                <a:latin typeface="Cambria"/>
                <a:cs typeface="Cambria"/>
              </a:rPr>
              <a:t> </a:t>
            </a:r>
            <a:r>
              <a:rPr lang="en-US" sz="1800" spc="40" dirty="0">
                <a:latin typeface="Cambria"/>
                <a:cs typeface="Cambria"/>
              </a:rPr>
              <a:t>mechanical </a:t>
            </a:r>
            <a:r>
              <a:rPr lang="en-US" sz="1800" spc="45" dirty="0">
                <a:latin typeface="Cambria"/>
                <a:cs typeface="Cambria"/>
              </a:rPr>
              <a:t>energy</a:t>
            </a:r>
            <a:r>
              <a:rPr lang="en-US" sz="1800" spc="65" dirty="0">
                <a:latin typeface="Cambria"/>
                <a:cs typeface="Cambria"/>
              </a:rPr>
              <a:t> </a:t>
            </a:r>
            <a:r>
              <a:rPr lang="en-US" sz="1800" spc="55" dirty="0">
                <a:latin typeface="Cambria"/>
                <a:cs typeface="Cambria"/>
              </a:rPr>
              <a:t>of</a:t>
            </a:r>
            <a:r>
              <a:rPr lang="en-US" sz="1800" spc="90" dirty="0">
                <a:latin typeface="Cambria"/>
                <a:cs typeface="Cambria"/>
              </a:rPr>
              <a:t> </a:t>
            </a:r>
            <a:r>
              <a:rPr lang="en-US" sz="1800" spc="15" dirty="0">
                <a:latin typeface="Cambria"/>
                <a:cs typeface="Cambria"/>
              </a:rPr>
              <a:t>turbine</a:t>
            </a:r>
            <a:r>
              <a:rPr lang="en-US" sz="1800" spc="70" dirty="0">
                <a:latin typeface="Cambria"/>
                <a:cs typeface="Cambria"/>
              </a:rPr>
              <a:t> </a:t>
            </a:r>
            <a:r>
              <a:rPr lang="en-US" sz="1800" spc="25" dirty="0">
                <a:latin typeface="Cambria"/>
                <a:cs typeface="Cambria"/>
              </a:rPr>
              <a:t>into</a:t>
            </a:r>
            <a:r>
              <a:rPr lang="en-US" sz="1800" spc="60" dirty="0">
                <a:latin typeface="Cambria"/>
                <a:cs typeface="Cambria"/>
              </a:rPr>
              <a:t> </a:t>
            </a:r>
            <a:r>
              <a:rPr lang="en-US" sz="1800" spc="15" dirty="0">
                <a:latin typeface="Cambria"/>
                <a:cs typeface="Cambria"/>
              </a:rPr>
              <a:t>electricity.</a:t>
            </a:r>
            <a:endParaRPr lang="en-US" sz="1800" dirty="0">
              <a:latin typeface="Cambria"/>
              <a:cs typeface="Cambria"/>
            </a:endParaRPr>
          </a:p>
          <a:p>
            <a:pPr marL="355600" marR="6350" indent="570865" algn="just">
              <a:lnSpc>
                <a:spcPct val="80000"/>
              </a:lnSpc>
              <a:spcBef>
                <a:spcPts val="675"/>
              </a:spcBef>
            </a:pPr>
            <a:r>
              <a:rPr lang="en-US" sz="1800" spc="70" dirty="0">
                <a:latin typeface="Cambria"/>
                <a:cs typeface="Cambria"/>
              </a:rPr>
              <a:t>Various</a:t>
            </a:r>
            <a:r>
              <a:rPr lang="en-US" sz="1800" spc="75" dirty="0">
                <a:latin typeface="Cambria"/>
                <a:cs typeface="Cambria"/>
              </a:rPr>
              <a:t> </a:t>
            </a:r>
            <a:r>
              <a:rPr lang="en-US" sz="1800" spc="20" dirty="0">
                <a:latin typeface="Cambria"/>
                <a:cs typeface="Cambria"/>
              </a:rPr>
              <a:t>relays</a:t>
            </a:r>
            <a:r>
              <a:rPr lang="en-US" sz="1800" spc="25" dirty="0">
                <a:latin typeface="Cambria"/>
                <a:cs typeface="Cambria"/>
              </a:rPr>
              <a:t> </a:t>
            </a:r>
            <a:r>
              <a:rPr lang="en-US" sz="1800" spc="-20" dirty="0">
                <a:latin typeface="Cambria"/>
                <a:cs typeface="Cambria"/>
              </a:rPr>
              <a:t>are</a:t>
            </a:r>
            <a:r>
              <a:rPr lang="en-US" sz="1800" spc="-15" dirty="0">
                <a:latin typeface="Cambria"/>
                <a:cs typeface="Cambria"/>
              </a:rPr>
              <a:t> </a:t>
            </a:r>
            <a:r>
              <a:rPr lang="en-US" sz="1800" spc="65" dirty="0">
                <a:latin typeface="Cambria"/>
                <a:cs typeface="Cambria"/>
              </a:rPr>
              <a:t>used</a:t>
            </a:r>
            <a:r>
              <a:rPr lang="en-US" sz="1800" spc="70" dirty="0">
                <a:latin typeface="Cambria"/>
                <a:cs typeface="Cambria"/>
              </a:rPr>
              <a:t> </a:t>
            </a:r>
            <a:r>
              <a:rPr lang="en-US" sz="1800" spc="-5" dirty="0">
                <a:latin typeface="Cambria"/>
                <a:cs typeface="Cambria"/>
              </a:rPr>
              <a:t>to</a:t>
            </a:r>
            <a:r>
              <a:rPr lang="en-US" sz="1800" dirty="0">
                <a:latin typeface="Cambria"/>
                <a:cs typeface="Cambria"/>
              </a:rPr>
              <a:t> detect </a:t>
            </a:r>
            <a:r>
              <a:rPr lang="en-US" sz="1800" spc="5" dirty="0">
                <a:latin typeface="Cambria"/>
                <a:cs typeface="Cambria"/>
              </a:rPr>
              <a:t> </a:t>
            </a:r>
            <a:r>
              <a:rPr lang="en-US" sz="1800" spc="20" dirty="0">
                <a:solidFill>
                  <a:srgbClr val="C00000"/>
                </a:solidFill>
                <a:latin typeface="Cambria"/>
                <a:cs typeface="Cambria"/>
              </a:rPr>
              <a:t>abnormalities</a:t>
            </a:r>
            <a:r>
              <a:rPr lang="en-US" sz="1800" spc="25" dirty="0">
                <a:solidFill>
                  <a:srgbClr val="C00000"/>
                </a:solidFill>
                <a:latin typeface="Cambria"/>
                <a:cs typeface="Cambria"/>
              </a:rPr>
              <a:t> </a:t>
            </a:r>
            <a:r>
              <a:rPr lang="en-US" sz="1800" spc="85" dirty="0">
                <a:latin typeface="Cambria"/>
                <a:cs typeface="Cambria"/>
              </a:rPr>
              <a:t>and</a:t>
            </a:r>
            <a:r>
              <a:rPr lang="en-US" sz="1800" spc="90" dirty="0">
                <a:latin typeface="Cambria"/>
                <a:cs typeface="Cambria"/>
              </a:rPr>
              <a:t> </a:t>
            </a:r>
            <a:r>
              <a:rPr lang="en-US" sz="1800" spc="40" dirty="0">
                <a:latin typeface="Cambria"/>
                <a:cs typeface="Cambria"/>
              </a:rPr>
              <a:t>whenever</a:t>
            </a:r>
            <a:r>
              <a:rPr lang="en-US" sz="1800" spc="45" dirty="0">
                <a:latin typeface="Cambria"/>
                <a:cs typeface="Cambria"/>
              </a:rPr>
              <a:t> </a:t>
            </a:r>
            <a:r>
              <a:rPr lang="en-US" sz="1800" spc="55" dirty="0">
                <a:latin typeface="Cambria"/>
                <a:cs typeface="Cambria"/>
              </a:rPr>
              <a:t>fault</a:t>
            </a:r>
            <a:r>
              <a:rPr lang="en-US" sz="1800" spc="60" dirty="0">
                <a:latin typeface="Cambria"/>
                <a:cs typeface="Cambria"/>
              </a:rPr>
              <a:t> </a:t>
            </a:r>
            <a:r>
              <a:rPr lang="en-US" sz="1800" spc="30" dirty="0">
                <a:latin typeface="Cambria"/>
                <a:cs typeface="Cambria"/>
              </a:rPr>
              <a:t>conditions </a:t>
            </a:r>
            <a:r>
              <a:rPr lang="en-US" sz="1800" spc="35" dirty="0">
                <a:latin typeface="Cambria"/>
                <a:cs typeface="Cambria"/>
              </a:rPr>
              <a:t> </a:t>
            </a:r>
            <a:r>
              <a:rPr lang="en-US" sz="1800" spc="50" dirty="0">
                <a:latin typeface="Cambria"/>
                <a:cs typeface="Cambria"/>
              </a:rPr>
              <a:t>appear, </a:t>
            </a:r>
            <a:r>
              <a:rPr lang="en-US" sz="1800" spc="45" dirty="0">
                <a:latin typeface="Cambria"/>
                <a:cs typeface="Cambria"/>
              </a:rPr>
              <a:t>they </a:t>
            </a:r>
            <a:r>
              <a:rPr lang="en-US" sz="1800" spc="30" dirty="0">
                <a:latin typeface="Cambria"/>
                <a:cs typeface="Cambria"/>
              </a:rPr>
              <a:t>can </a:t>
            </a:r>
            <a:r>
              <a:rPr lang="en-US" sz="1800" spc="85" dirty="0">
                <a:latin typeface="Cambria"/>
                <a:cs typeface="Cambria"/>
              </a:rPr>
              <a:t>give </a:t>
            </a:r>
            <a:r>
              <a:rPr lang="en-US" sz="1800" spc="65" dirty="0">
                <a:latin typeface="Cambria"/>
                <a:cs typeface="Cambria"/>
              </a:rPr>
              <a:t>warning </a:t>
            </a:r>
            <a:r>
              <a:rPr lang="en-US" sz="1800" spc="30" dirty="0">
                <a:latin typeface="Cambria"/>
                <a:cs typeface="Cambria"/>
              </a:rPr>
              <a:t>alarms </a:t>
            </a:r>
            <a:r>
              <a:rPr lang="en-US" sz="1800" spc="-5" dirty="0">
                <a:latin typeface="Cambria"/>
                <a:cs typeface="Cambria"/>
              </a:rPr>
              <a:t>to </a:t>
            </a:r>
            <a:r>
              <a:rPr lang="en-US" sz="1800" spc="15" dirty="0">
                <a:latin typeface="Cambria"/>
                <a:cs typeface="Cambria"/>
              </a:rPr>
              <a:t>trip </a:t>
            </a:r>
            <a:r>
              <a:rPr lang="en-US" sz="1800" dirty="0">
                <a:latin typeface="Cambria"/>
                <a:cs typeface="Cambria"/>
              </a:rPr>
              <a:t>the </a:t>
            </a:r>
            <a:r>
              <a:rPr lang="en-US" sz="1800" spc="5" dirty="0">
                <a:latin typeface="Cambria"/>
                <a:cs typeface="Cambria"/>
              </a:rPr>
              <a:t> </a:t>
            </a:r>
            <a:r>
              <a:rPr lang="en-US" sz="1800" spc="50" dirty="0">
                <a:latin typeface="Cambria"/>
                <a:cs typeface="Cambria"/>
              </a:rPr>
              <a:t>unit</a:t>
            </a:r>
            <a:r>
              <a:rPr lang="en-US" sz="1800" spc="45" dirty="0">
                <a:latin typeface="Cambria"/>
                <a:cs typeface="Cambria"/>
              </a:rPr>
              <a:t> </a:t>
            </a:r>
            <a:r>
              <a:rPr lang="en-US" sz="1800" spc="50" dirty="0">
                <a:latin typeface="Cambria"/>
                <a:cs typeface="Cambria"/>
              </a:rPr>
              <a:t>automatically.</a:t>
            </a:r>
            <a:endParaRPr lang="en-US" sz="1800" dirty="0">
              <a:latin typeface="Cambria"/>
              <a:cs typeface="Cambria"/>
            </a:endParaRPr>
          </a:p>
          <a:p>
            <a:pPr>
              <a:lnSpc>
                <a:spcPct val="100000"/>
              </a:lnSpc>
              <a:spcBef>
                <a:spcPts val="45"/>
              </a:spcBef>
            </a:pPr>
            <a:endParaRPr lang="en-US" sz="2400" dirty="0">
              <a:latin typeface="Cambria"/>
              <a:cs typeface="Cambria"/>
            </a:endParaRPr>
          </a:p>
          <a:p>
            <a:pPr marL="355600" marR="5715" indent="-343535" algn="just">
              <a:lnSpc>
                <a:spcPct val="80000"/>
              </a:lnSpc>
              <a:buFont typeface="Arial MT"/>
              <a:buChar char="•"/>
              <a:tabLst>
                <a:tab pos="356235" algn="l"/>
              </a:tabLst>
            </a:pPr>
            <a:r>
              <a:rPr lang="en-US" sz="1800" spc="70" dirty="0">
                <a:latin typeface="Cambria"/>
                <a:cs typeface="Cambria"/>
              </a:rPr>
              <a:t>Generally </a:t>
            </a:r>
            <a:r>
              <a:rPr lang="en-US" sz="1800" i="1" spc="-5" dirty="0">
                <a:latin typeface="Palatino Linotype"/>
                <a:cs typeface="Palatino Linotype"/>
              </a:rPr>
              <a:t>automatic tripping </a:t>
            </a:r>
            <a:r>
              <a:rPr lang="en-US" sz="1800" spc="-20" dirty="0">
                <a:latin typeface="Cambria"/>
                <a:cs typeface="Cambria"/>
              </a:rPr>
              <a:t>are</a:t>
            </a:r>
            <a:r>
              <a:rPr lang="en-US" sz="1800" spc="-15" dirty="0">
                <a:latin typeface="Cambria"/>
                <a:cs typeface="Cambria"/>
              </a:rPr>
              <a:t> </a:t>
            </a:r>
            <a:r>
              <a:rPr lang="en-US" sz="1800" spc="70" dirty="0">
                <a:latin typeface="Cambria"/>
                <a:cs typeface="Cambria"/>
              </a:rPr>
              <a:t>provided </a:t>
            </a:r>
            <a:r>
              <a:rPr lang="en-US" sz="1800" spc="55" dirty="0">
                <a:latin typeface="Cambria"/>
                <a:cs typeface="Cambria"/>
              </a:rPr>
              <a:t>if </a:t>
            </a:r>
            <a:r>
              <a:rPr lang="en-US" sz="1800" spc="10" dirty="0">
                <a:latin typeface="Cambria"/>
                <a:cs typeface="Cambria"/>
              </a:rPr>
              <a:t>the </a:t>
            </a:r>
            <a:r>
              <a:rPr lang="en-US" sz="1800" spc="15" dirty="0">
                <a:latin typeface="Cambria"/>
                <a:cs typeface="Cambria"/>
              </a:rPr>
              <a:t> </a:t>
            </a:r>
            <a:r>
              <a:rPr lang="en-US" sz="1800" spc="25" dirty="0">
                <a:latin typeface="Cambria"/>
                <a:cs typeface="Cambria"/>
              </a:rPr>
              <a:t>time </a:t>
            </a:r>
            <a:r>
              <a:rPr lang="en-US" sz="1800" spc="20" dirty="0">
                <a:latin typeface="Cambria"/>
                <a:cs typeface="Cambria"/>
              </a:rPr>
              <a:t>for </a:t>
            </a:r>
            <a:r>
              <a:rPr lang="en-US" sz="1800" spc="5" dirty="0">
                <a:latin typeface="Cambria"/>
                <a:cs typeface="Cambria"/>
              </a:rPr>
              <a:t>operator </a:t>
            </a:r>
            <a:r>
              <a:rPr lang="en-US" sz="1800" spc="-5" dirty="0">
                <a:latin typeface="Cambria"/>
                <a:cs typeface="Cambria"/>
              </a:rPr>
              <a:t>to </a:t>
            </a:r>
            <a:r>
              <a:rPr lang="en-US" sz="1800" spc="15" dirty="0">
                <a:latin typeface="Cambria"/>
                <a:cs typeface="Cambria"/>
              </a:rPr>
              <a:t>take </a:t>
            </a:r>
            <a:r>
              <a:rPr lang="en-US" sz="1800" i="1" spc="-5" dirty="0">
                <a:latin typeface="Palatino Linotype"/>
                <a:cs typeface="Palatino Linotype"/>
              </a:rPr>
              <a:t>corrective </a:t>
            </a:r>
            <a:r>
              <a:rPr lang="en-US" sz="1800" i="1" spc="-10" dirty="0">
                <a:latin typeface="Palatino Linotype"/>
                <a:cs typeface="Palatino Linotype"/>
              </a:rPr>
              <a:t>action </a:t>
            </a:r>
            <a:r>
              <a:rPr lang="en-US" sz="1800" i="1" spc="-5" dirty="0">
                <a:latin typeface="Palatino Linotype"/>
                <a:cs typeface="Palatino Linotype"/>
              </a:rPr>
              <a:t>is less </a:t>
            </a:r>
            <a:r>
              <a:rPr lang="en-US" sz="1800" spc="-15" dirty="0">
                <a:latin typeface="Cambria"/>
                <a:cs typeface="Cambria"/>
              </a:rPr>
              <a:t>or </a:t>
            </a:r>
            <a:r>
              <a:rPr lang="en-US" sz="1800" spc="-10" dirty="0">
                <a:latin typeface="Cambria"/>
                <a:cs typeface="Cambria"/>
              </a:rPr>
              <a:t> </a:t>
            </a:r>
            <a:r>
              <a:rPr lang="en-US" sz="1800" spc="5" dirty="0">
                <a:latin typeface="Cambria"/>
                <a:cs typeface="Cambria"/>
              </a:rPr>
              <a:t>the</a:t>
            </a:r>
            <a:r>
              <a:rPr lang="en-US" sz="1800" spc="10" dirty="0">
                <a:latin typeface="Cambria"/>
                <a:cs typeface="Cambria"/>
              </a:rPr>
              <a:t> </a:t>
            </a:r>
            <a:r>
              <a:rPr lang="en-US" sz="1800" spc="50" dirty="0">
                <a:latin typeface="Cambria"/>
                <a:cs typeface="Cambria"/>
              </a:rPr>
              <a:t>fault </a:t>
            </a:r>
            <a:r>
              <a:rPr lang="en-US" sz="1800" spc="5" dirty="0">
                <a:latin typeface="Cambria"/>
                <a:cs typeface="Cambria"/>
              </a:rPr>
              <a:t>is</a:t>
            </a:r>
            <a:r>
              <a:rPr lang="en-US" sz="1800" spc="10" dirty="0">
                <a:latin typeface="Cambria"/>
                <a:cs typeface="Cambria"/>
              </a:rPr>
              <a:t> </a:t>
            </a:r>
            <a:r>
              <a:rPr lang="en-US" sz="1800" spc="55" dirty="0">
                <a:latin typeface="Cambria"/>
                <a:cs typeface="Cambria"/>
              </a:rPr>
              <a:t>likely </a:t>
            </a:r>
            <a:r>
              <a:rPr lang="en-US" sz="1800" spc="-5" dirty="0">
                <a:latin typeface="Cambria"/>
                <a:cs typeface="Cambria"/>
              </a:rPr>
              <a:t>to</a:t>
            </a:r>
            <a:r>
              <a:rPr lang="en-US" sz="1800" dirty="0">
                <a:latin typeface="Cambria"/>
                <a:cs typeface="Cambria"/>
              </a:rPr>
              <a:t> </a:t>
            </a:r>
            <a:r>
              <a:rPr lang="en-US" sz="1800" i="1" spc="-5" dirty="0">
                <a:latin typeface="Palatino Linotype"/>
                <a:cs typeface="Palatino Linotype"/>
              </a:rPr>
              <a:t>cause serious </a:t>
            </a:r>
            <a:r>
              <a:rPr lang="en-US" sz="1800" i="1" spc="-10" dirty="0">
                <a:latin typeface="Palatino Linotype"/>
                <a:cs typeface="Palatino Linotype"/>
              </a:rPr>
              <a:t>damage </a:t>
            </a:r>
            <a:r>
              <a:rPr lang="en-US" sz="1800" spc="-5" dirty="0">
                <a:latin typeface="Cambria"/>
                <a:cs typeface="Cambria"/>
              </a:rPr>
              <a:t>to</a:t>
            </a:r>
            <a:r>
              <a:rPr lang="en-US" sz="1800" dirty="0">
                <a:latin typeface="Cambria"/>
                <a:cs typeface="Cambria"/>
              </a:rPr>
              <a:t> </a:t>
            </a:r>
            <a:r>
              <a:rPr lang="en-US" sz="1800" spc="-5" dirty="0">
                <a:latin typeface="Cambria"/>
                <a:cs typeface="Cambria"/>
              </a:rPr>
              <a:t>the </a:t>
            </a:r>
            <a:r>
              <a:rPr lang="en-US" sz="1800" dirty="0">
                <a:latin typeface="Cambria"/>
                <a:cs typeface="Cambria"/>
              </a:rPr>
              <a:t> </a:t>
            </a:r>
            <a:r>
              <a:rPr lang="en-US" sz="1800" spc="65" dirty="0">
                <a:latin typeface="Cambria"/>
                <a:cs typeface="Cambria"/>
              </a:rPr>
              <a:t>unit.</a:t>
            </a:r>
            <a:endParaRPr lang="en-US" sz="1800" dirty="0">
              <a:latin typeface="Cambria"/>
              <a:cs typeface="Cambria"/>
            </a:endParaRPr>
          </a:p>
        </p:txBody>
      </p:sp>
      <p:sp>
        <p:nvSpPr>
          <p:cNvPr id="4" name="Slide Number Placeholder 3">
            <a:extLst>
              <a:ext uri="{FF2B5EF4-FFF2-40B4-BE49-F238E27FC236}">
                <a16:creationId xmlns:a16="http://schemas.microsoft.com/office/drawing/2014/main" id="{83C8E416-D372-457D-9132-56466D65B178}"/>
              </a:ext>
            </a:extLst>
          </p:cNvPr>
          <p:cNvSpPr>
            <a:spLocks noGrp="1"/>
          </p:cNvSpPr>
          <p:nvPr>
            <p:ph type="sldNum" sz="quarter" idx="12"/>
          </p:nvPr>
        </p:nvSpPr>
        <p:spPr/>
        <p:txBody>
          <a:bodyPr/>
          <a:lstStyle/>
          <a:p>
            <a:fld id="{CA9F79F9-620A-454C-B44A-099229A02D1C}" type="slidenum">
              <a:rPr lang="en-IN" smtClean="0"/>
              <a:pPr/>
              <a:t>79</a:t>
            </a:fld>
            <a:endParaRPr lang="en-IN"/>
          </a:p>
        </p:txBody>
      </p:sp>
    </p:spTree>
    <p:extLst>
      <p:ext uri="{BB962C8B-B14F-4D97-AF65-F5344CB8AC3E}">
        <p14:creationId xmlns:p14="http://schemas.microsoft.com/office/powerpoint/2010/main" val="3750744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96645" y="141731"/>
            <a:ext cx="8167455" cy="5957228"/>
          </a:xfrm>
          <a:prstGeom prst="rect">
            <a:avLst/>
          </a:prstGeom>
        </p:spPr>
      </p:pic>
      <p:pic>
        <p:nvPicPr>
          <p:cNvPr id="3" name="Picture 2">
            <a:extLst>
              <a:ext uri="{FF2B5EF4-FFF2-40B4-BE49-F238E27FC236}">
                <a16:creationId xmlns:a16="http://schemas.microsoft.com/office/drawing/2014/main" id="{E48CC6E4-9B92-4DB4-853A-6B8B2E90B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9006" y="215507"/>
            <a:ext cx="2230566" cy="849813"/>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7390-485E-43FF-9F87-5D6A07CD108F}"/>
              </a:ext>
            </a:extLst>
          </p:cNvPr>
          <p:cNvSpPr>
            <a:spLocks noGrp="1"/>
          </p:cNvSpPr>
          <p:nvPr>
            <p:ph type="title"/>
          </p:nvPr>
        </p:nvSpPr>
        <p:spPr>
          <a:xfrm>
            <a:off x="1097280" y="976544"/>
            <a:ext cx="5294642" cy="760816"/>
          </a:xfrm>
        </p:spPr>
        <p:txBody>
          <a:bodyPr>
            <a:normAutofit/>
          </a:bodyPr>
          <a:lstStyle/>
          <a:p>
            <a:r>
              <a:rPr lang="en-IN" sz="3600" b="0" spc="-135" dirty="0">
                <a:solidFill>
                  <a:srgbClr val="C00000"/>
                </a:solidFill>
                <a:latin typeface="Calibri"/>
                <a:cs typeface="Calibri"/>
              </a:rPr>
              <a:t>FAULT</a:t>
            </a:r>
            <a:r>
              <a:rPr lang="en-IN" sz="3600" b="0" spc="-10" dirty="0">
                <a:solidFill>
                  <a:srgbClr val="C00000"/>
                </a:solidFill>
                <a:latin typeface="Calibri"/>
                <a:cs typeface="Calibri"/>
              </a:rPr>
              <a:t> </a:t>
            </a:r>
            <a:r>
              <a:rPr lang="en-IN" sz="3600" b="0" spc="-5" dirty="0">
                <a:solidFill>
                  <a:srgbClr val="C00000"/>
                </a:solidFill>
                <a:latin typeface="Calibri"/>
                <a:cs typeface="Calibri"/>
              </a:rPr>
              <a:t>IN </a:t>
            </a:r>
            <a:r>
              <a:rPr lang="en-IN" sz="3600" b="0" dirty="0">
                <a:solidFill>
                  <a:srgbClr val="C00000"/>
                </a:solidFill>
                <a:latin typeface="Calibri"/>
                <a:cs typeface="Calibri"/>
              </a:rPr>
              <a:t>THE</a:t>
            </a:r>
            <a:r>
              <a:rPr lang="en-IN" sz="3600" b="0" spc="-40" dirty="0">
                <a:solidFill>
                  <a:srgbClr val="C00000"/>
                </a:solidFill>
                <a:latin typeface="Calibri"/>
                <a:cs typeface="Calibri"/>
              </a:rPr>
              <a:t> </a:t>
            </a:r>
            <a:r>
              <a:rPr lang="en-IN" sz="3600" b="0" spc="-55" dirty="0">
                <a:solidFill>
                  <a:srgbClr val="C00000"/>
                </a:solidFill>
                <a:latin typeface="Calibri"/>
                <a:cs typeface="Calibri"/>
              </a:rPr>
              <a:t>GENERATOR</a:t>
            </a:r>
            <a:endParaRPr lang="en-IN" sz="3600" dirty="0">
              <a:solidFill>
                <a:srgbClr val="FF0000"/>
              </a:solidFill>
              <a:latin typeface="+mn-lt"/>
            </a:endParaRPr>
          </a:p>
        </p:txBody>
      </p:sp>
      <p:sp>
        <p:nvSpPr>
          <p:cNvPr id="3" name="Content Placeholder 2">
            <a:extLst>
              <a:ext uri="{FF2B5EF4-FFF2-40B4-BE49-F238E27FC236}">
                <a16:creationId xmlns:a16="http://schemas.microsoft.com/office/drawing/2014/main" id="{99232443-0BB9-408A-A311-5C24604BB0D5}"/>
              </a:ext>
            </a:extLst>
          </p:cNvPr>
          <p:cNvSpPr>
            <a:spLocks noGrp="1"/>
          </p:cNvSpPr>
          <p:nvPr>
            <p:ph idx="1"/>
          </p:nvPr>
        </p:nvSpPr>
        <p:spPr>
          <a:xfrm>
            <a:off x="1097280" y="1845734"/>
            <a:ext cx="4850759" cy="3614033"/>
          </a:xfrm>
        </p:spPr>
        <p:txBody>
          <a:bodyPr>
            <a:noAutofit/>
          </a:bodyPr>
          <a:lstStyle/>
          <a:p>
            <a:pPr marL="355600" indent="-342900">
              <a:lnSpc>
                <a:spcPct val="100000"/>
              </a:lnSpc>
              <a:spcBef>
                <a:spcPts val="100"/>
              </a:spcBef>
              <a:buFont typeface="Arial MT"/>
              <a:buChar char="•"/>
              <a:tabLst>
                <a:tab pos="355600" algn="l"/>
              </a:tabLst>
            </a:pPr>
            <a:r>
              <a:rPr lang="en-US" sz="1800" spc="5" dirty="0">
                <a:solidFill>
                  <a:srgbClr val="FF0000"/>
                </a:solidFill>
                <a:cs typeface="Cambria"/>
              </a:rPr>
              <a:t>Stator</a:t>
            </a:r>
            <a:endParaRPr lang="en-US" sz="1800" dirty="0">
              <a:cs typeface="Cambria"/>
            </a:endParaRPr>
          </a:p>
          <a:p>
            <a:pPr marL="756285" lvl="1" indent="-287020">
              <a:lnSpc>
                <a:spcPct val="100000"/>
              </a:lnSpc>
              <a:spcBef>
                <a:spcPts val="30"/>
              </a:spcBef>
              <a:buClr>
                <a:srgbClr val="0000FF"/>
              </a:buClr>
              <a:buFont typeface="Arial MT"/>
              <a:buChar char="–"/>
              <a:tabLst>
                <a:tab pos="756920" algn="l"/>
              </a:tabLst>
            </a:pPr>
            <a:r>
              <a:rPr lang="en-US" spc="35" dirty="0">
                <a:cs typeface="Cambria"/>
              </a:rPr>
              <a:t>Phase</a:t>
            </a:r>
            <a:r>
              <a:rPr lang="en-US" spc="25" dirty="0">
                <a:cs typeface="Cambria"/>
              </a:rPr>
              <a:t> </a:t>
            </a:r>
            <a:r>
              <a:rPr lang="en-US" spc="-5" dirty="0">
                <a:cs typeface="Cambria"/>
              </a:rPr>
              <a:t>to</a:t>
            </a:r>
            <a:r>
              <a:rPr lang="en-US" spc="70" dirty="0">
                <a:cs typeface="Cambria"/>
              </a:rPr>
              <a:t> </a:t>
            </a:r>
            <a:r>
              <a:rPr lang="en-US" spc="35" dirty="0">
                <a:cs typeface="Cambria"/>
              </a:rPr>
              <a:t>Phase</a:t>
            </a:r>
            <a:r>
              <a:rPr lang="en-US" spc="45" dirty="0">
                <a:cs typeface="Cambria"/>
              </a:rPr>
              <a:t> </a:t>
            </a:r>
            <a:r>
              <a:rPr lang="en-US" spc="65" dirty="0">
                <a:cs typeface="Cambria"/>
              </a:rPr>
              <a:t>fault.</a:t>
            </a:r>
            <a:endParaRPr lang="en-US" dirty="0">
              <a:cs typeface="Cambria"/>
            </a:endParaRPr>
          </a:p>
          <a:p>
            <a:pPr marL="756285" lvl="1" indent="-287020">
              <a:lnSpc>
                <a:spcPct val="100000"/>
              </a:lnSpc>
              <a:buClr>
                <a:srgbClr val="0000FF"/>
              </a:buClr>
              <a:buFont typeface="Arial MT"/>
              <a:buChar char="–"/>
              <a:tabLst>
                <a:tab pos="756920" algn="l"/>
              </a:tabLst>
            </a:pPr>
            <a:r>
              <a:rPr lang="en-US" spc="-5" dirty="0">
                <a:cs typeface="Cambria"/>
              </a:rPr>
              <a:t>Inter</a:t>
            </a:r>
            <a:r>
              <a:rPr lang="en-US" spc="25" dirty="0">
                <a:cs typeface="Cambria"/>
              </a:rPr>
              <a:t> </a:t>
            </a:r>
            <a:r>
              <a:rPr lang="en-US" spc="-5" dirty="0">
                <a:cs typeface="Cambria"/>
              </a:rPr>
              <a:t>–</a:t>
            </a:r>
            <a:r>
              <a:rPr lang="en-US" spc="75" dirty="0">
                <a:cs typeface="Cambria"/>
              </a:rPr>
              <a:t> </a:t>
            </a:r>
            <a:r>
              <a:rPr lang="en-US" spc="25" dirty="0">
                <a:cs typeface="Cambria"/>
              </a:rPr>
              <a:t>turn</a:t>
            </a:r>
            <a:r>
              <a:rPr lang="en-US" spc="55" dirty="0">
                <a:cs typeface="Cambria"/>
              </a:rPr>
              <a:t> fault</a:t>
            </a:r>
            <a:endParaRPr lang="en-US" dirty="0">
              <a:cs typeface="Cambria"/>
            </a:endParaRPr>
          </a:p>
          <a:p>
            <a:pPr marL="756285" lvl="1" indent="-287020">
              <a:lnSpc>
                <a:spcPct val="100000"/>
              </a:lnSpc>
              <a:buClr>
                <a:srgbClr val="0000FF"/>
              </a:buClr>
              <a:buFont typeface="Arial MT"/>
              <a:buChar char="–"/>
              <a:tabLst>
                <a:tab pos="756920" algn="l"/>
              </a:tabLst>
            </a:pPr>
            <a:r>
              <a:rPr lang="en-US" spc="20" dirty="0">
                <a:cs typeface="Cambria"/>
              </a:rPr>
              <a:t>Earth</a:t>
            </a:r>
            <a:r>
              <a:rPr lang="en-US" spc="55" dirty="0">
                <a:cs typeface="Cambria"/>
              </a:rPr>
              <a:t> fault </a:t>
            </a:r>
            <a:r>
              <a:rPr lang="en-US" spc="-145" dirty="0">
                <a:cs typeface="Cambria"/>
              </a:rPr>
              <a:t>(80%</a:t>
            </a:r>
            <a:r>
              <a:rPr lang="en-US" spc="65" dirty="0">
                <a:cs typeface="Cambria"/>
              </a:rPr>
              <a:t> </a:t>
            </a:r>
            <a:r>
              <a:rPr lang="en-US" spc="245" dirty="0">
                <a:cs typeface="Cambria"/>
              </a:rPr>
              <a:t>&amp;</a:t>
            </a:r>
            <a:r>
              <a:rPr lang="en-US" spc="70" dirty="0">
                <a:cs typeface="Cambria"/>
              </a:rPr>
              <a:t> </a:t>
            </a:r>
            <a:r>
              <a:rPr lang="en-US" spc="-145" dirty="0">
                <a:cs typeface="Cambria"/>
              </a:rPr>
              <a:t>100%)</a:t>
            </a:r>
            <a:endParaRPr lang="en-US" dirty="0">
              <a:cs typeface="Cambria"/>
            </a:endParaRPr>
          </a:p>
          <a:p>
            <a:pPr marL="355600" indent="-342900">
              <a:lnSpc>
                <a:spcPct val="100000"/>
              </a:lnSpc>
              <a:buFont typeface="Arial MT"/>
              <a:buChar char="•"/>
              <a:tabLst>
                <a:tab pos="355600" algn="l"/>
              </a:tabLst>
            </a:pPr>
            <a:r>
              <a:rPr lang="en-US" sz="1800" spc="30" dirty="0">
                <a:solidFill>
                  <a:srgbClr val="FF0000"/>
                </a:solidFill>
                <a:cs typeface="Cambria"/>
              </a:rPr>
              <a:t>Rotor</a:t>
            </a:r>
            <a:endParaRPr lang="en-US" sz="1800" dirty="0">
              <a:cs typeface="Cambria"/>
            </a:endParaRPr>
          </a:p>
          <a:p>
            <a:pPr marL="756285" lvl="1" indent="-287020">
              <a:lnSpc>
                <a:spcPct val="100000"/>
              </a:lnSpc>
              <a:spcBef>
                <a:spcPts val="35"/>
              </a:spcBef>
              <a:buClr>
                <a:srgbClr val="0000FF"/>
              </a:buClr>
              <a:buFont typeface="Arial MT"/>
              <a:buChar char="–"/>
              <a:tabLst>
                <a:tab pos="756920" algn="l"/>
              </a:tabLst>
            </a:pPr>
            <a:r>
              <a:rPr lang="en-US" spc="80" dirty="0">
                <a:cs typeface="Cambria"/>
              </a:rPr>
              <a:t>Two</a:t>
            </a:r>
            <a:r>
              <a:rPr lang="en-US" spc="50" dirty="0">
                <a:cs typeface="Cambria"/>
              </a:rPr>
              <a:t> </a:t>
            </a:r>
            <a:r>
              <a:rPr lang="en-US" spc="25" dirty="0">
                <a:cs typeface="Cambria"/>
              </a:rPr>
              <a:t>stage</a:t>
            </a:r>
            <a:r>
              <a:rPr lang="en-US" spc="60" dirty="0">
                <a:cs typeface="Cambria"/>
              </a:rPr>
              <a:t> </a:t>
            </a:r>
            <a:r>
              <a:rPr lang="en-US" spc="20" dirty="0">
                <a:cs typeface="Cambria"/>
              </a:rPr>
              <a:t>relay:</a:t>
            </a:r>
          </a:p>
          <a:p>
            <a:pPr marL="469265" lvl="1" indent="0">
              <a:lnSpc>
                <a:spcPct val="100000"/>
              </a:lnSpc>
              <a:spcBef>
                <a:spcPts val="35"/>
              </a:spcBef>
              <a:buClr>
                <a:srgbClr val="0000FF"/>
              </a:buClr>
              <a:buNone/>
              <a:tabLst>
                <a:tab pos="756920" algn="l"/>
              </a:tabLst>
            </a:pPr>
            <a:r>
              <a:rPr lang="en-US" spc="114" dirty="0">
                <a:cs typeface="Cambria"/>
              </a:rPr>
              <a:t>a)Alarm</a:t>
            </a:r>
          </a:p>
          <a:p>
            <a:pPr marL="469265" lvl="1" indent="0">
              <a:lnSpc>
                <a:spcPct val="100000"/>
              </a:lnSpc>
              <a:spcBef>
                <a:spcPts val="35"/>
              </a:spcBef>
              <a:buClr>
                <a:srgbClr val="0000FF"/>
              </a:buClr>
              <a:buNone/>
              <a:tabLst>
                <a:tab pos="756920" algn="l"/>
              </a:tabLst>
            </a:pPr>
            <a:r>
              <a:rPr lang="en-US" spc="-65" dirty="0">
                <a:cs typeface="Cambria"/>
              </a:rPr>
              <a:t>b)</a:t>
            </a:r>
            <a:r>
              <a:rPr lang="en-US" spc="5" dirty="0">
                <a:cs typeface="Cambria"/>
              </a:rPr>
              <a:t> </a:t>
            </a:r>
            <a:r>
              <a:rPr lang="en-US" spc="35" dirty="0">
                <a:cs typeface="Cambria"/>
              </a:rPr>
              <a:t>Trip</a:t>
            </a:r>
          </a:p>
          <a:p>
            <a:pPr marL="469265" lvl="1" indent="0">
              <a:lnSpc>
                <a:spcPct val="100000"/>
              </a:lnSpc>
              <a:spcBef>
                <a:spcPts val="35"/>
              </a:spcBef>
              <a:buClr>
                <a:srgbClr val="0000FF"/>
              </a:buClr>
              <a:buNone/>
              <a:tabLst>
                <a:tab pos="756920" algn="l"/>
              </a:tabLst>
            </a:pPr>
            <a:r>
              <a:rPr lang="en-US" spc="110" dirty="0">
                <a:cs typeface="Cambria"/>
              </a:rPr>
              <a:t>Over</a:t>
            </a:r>
            <a:r>
              <a:rPr lang="en-US" spc="50" dirty="0">
                <a:cs typeface="Cambria"/>
              </a:rPr>
              <a:t> </a:t>
            </a:r>
            <a:r>
              <a:rPr lang="en-US" spc="55" dirty="0">
                <a:cs typeface="Cambria"/>
              </a:rPr>
              <a:t>voltage</a:t>
            </a:r>
            <a:r>
              <a:rPr lang="en-US" spc="70" dirty="0">
                <a:cs typeface="Cambria"/>
              </a:rPr>
              <a:t> </a:t>
            </a:r>
            <a:r>
              <a:rPr lang="en-US" spc="50" dirty="0">
                <a:cs typeface="Cambria"/>
              </a:rPr>
              <a:t>in</a:t>
            </a:r>
            <a:r>
              <a:rPr lang="en-US" spc="60" dirty="0">
                <a:cs typeface="Cambria"/>
              </a:rPr>
              <a:t> </a:t>
            </a:r>
            <a:r>
              <a:rPr lang="en-US" spc="5" dirty="0">
                <a:cs typeface="Cambria"/>
              </a:rPr>
              <a:t>the</a:t>
            </a:r>
            <a:r>
              <a:rPr lang="en-US" spc="70" dirty="0">
                <a:cs typeface="Cambria"/>
              </a:rPr>
              <a:t> </a:t>
            </a:r>
            <a:r>
              <a:rPr lang="en-US" spc="5" dirty="0">
                <a:cs typeface="Cambria"/>
              </a:rPr>
              <a:t>rotor.</a:t>
            </a:r>
            <a:endParaRPr lang="en-US" dirty="0">
              <a:cs typeface="Cambria"/>
            </a:endParaRPr>
          </a:p>
        </p:txBody>
      </p:sp>
      <p:sp>
        <p:nvSpPr>
          <p:cNvPr id="4" name="Slide Number Placeholder 3">
            <a:extLst>
              <a:ext uri="{FF2B5EF4-FFF2-40B4-BE49-F238E27FC236}">
                <a16:creationId xmlns:a16="http://schemas.microsoft.com/office/drawing/2014/main" id="{83C8E416-D372-457D-9132-56466D65B178}"/>
              </a:ext>
            </a:extLst>
          </p:cNvPr>
          <p:cNvSpPr>
            <a:spLocks noGrp="1"/>
          </p:cNvSpPr>
          <p:nvPr>
            <p:ph type="sldNum" sz="quarter" idx="12"/>
          </p:nvPr>
        </p:nvSpPr>
        <p:spPr/>
        <p:txBody>
          <a:bodyPr/>
          <a:lstStyle/>
          <a:p>
            <a:fld id="{CA9F79F9-620A-454C-B44A-099229A02D1C}" type="slidenum">
              <a:rPr lang="en-IN" smtClean="0"/>
              <a:pPr/>
              <a:t>80</a:t>
            </a:fld>
            <a:endParaRPr lang="en-IN"/>
          </a:p>
        </p:txBody>
      </p:sp>
      <p:sp>
        <p:nvSpPr>
          <p:cNvPr id="6" name="TextBox 5">
            <a:extLst>
              <a:ext uri="{FF2B5EF4-FFF2-40B4-BE49-F238E27FC236}">
                <a16:creationId xmlns:a16="http://schemas.microsoft.com/office/drawing/2014/main" id="{5F4F43D1-345F-430C-8B2C-3E9ED21CC9BB}"/>
              </a:ext>
            </a:extLst>
          </p:cNvPr>
          <p:cNvSpPr txBox="1"/>
          <p:nvPr/>
        </p:nvSpPr>
        <p:spPr>
          <a:xfrm>
            <a:off x="7113233" y="2191432"/>
            <a:ext cx="4356717" cy="2862322"/>
          </a:xfrm>
          <a:prstGeom prst="rect">
            <a:avLst/>
          </a:prstGeom>
          <a:noFill/>
        </p:spPr>
        <p:txBody>
          <a:bodyPr wrap="square">
            <a:spAutoFit/>
          </a:bodyPr>
          <a:lstStyle/>
          <a:p>
            <a:pPr marL="12700">
              <a:lnSpc>
                <a:spcPct val="100000"/>
              </a:lnSpc>
              <a:spcBef>
                <a:spcPts val="865"/>
              </a:spcBef>
            </a:pPr>
            <a:r>
              <a:rPr lang="en-US" sz="2000" spc="-5" dirty="0">
                <a:latin typeface="Calibri"/>
                <a:cs typeface="Calibri"/>
              </a:rPr>
              <a:t>Which</a:t>
            </a:r>
            <a:r>
              <a:rPr lang="en-US" sz="2000" spc="-20" dirty="0">
                <a:latin typeface="Calibri"/>
                <a:cs typeface="Calibri"/>
              </a:rPr>
              <a:t> </a:t>
            </a:r>
            <a:r>
              <a:rPr lang="en-US" sz="2000" spc="-25" dirty="0">
                <a:latin typeface="Calibri"/>
                <a:cs typeface="Calibri"/>
              </a:rPr>
              <a:t>affects</a:t>
            </a:r>
            <a:r>
              <a:rPr lang="en-US" sz="2000" spc="5" dirty="0">
                <a:latin typeface="Calibri"/>
                <a:cs typeface="Calibri"/>
              </a:rPr>
              <a:t> </a:t>
            </a:r>
            <a:r>
              <a:rPr lang="en-US" sz="2000" spc="-5" dirty="0">
                <a:latin typeface="Calibri"/>
                <a:cs typeface="Calibri"/>
              </a:rPr>
              <a:t>the </a:t>
            </a:r>
            <a:r>
              <a:rPr lang="en-US" sz="2000" spc="-20" dirty="0">
                <a:latin typeface="Calibri"/>
                <a:cs typeface="Calibri"/>
              </a:rPr>
              <a:t>generator</a:t>
            </a:r>
            <a:endParaRPr lang="en-US" sz="2000" dirty="0">
              <a:latin typeface="Calibri"/>
              <a:cs typeface="Calibri"/>
            </a:endParaRPr>
          </a:p>
          <a:p>
            <a:pPr marL="355600" indent="-343535">
              <a:lnSpc>
                <a:spcPct val="100000"/>
              </a:lnSpc>
              <a:spcBef>
                <a:spcPts val="765"/>
              </a:spcBef>
              <a:buFont typeface="Arial MT"/>
              <a:buChar char="•"/>
              <a:tabLst>
                <a:tab pos="355600" algn="l"/>
                <a:tab pos="356235" algn="l"/>
              </a:tabLst>
            </a:pPr>
            <a:r>
              <a:rPr lang="en-US" sz="2000" spc="-20" dirty="0">
                <a:latin typeface="Calibri"/>
                <a:cs typeface="Calibri"/>
              </a:rPr>
              <a:t>Negative</a:t>
            </a:r>
            <a:r>
              <a:rPr lang="en-US" sz="2000" spc="-25" dirty="0">
                <a:latin typeface="Calibri"/>
                <a:cs typeface="Calibri"/>
              </a:rPr>
              <a:t> </a:t>
            </a:r>
            <a:r>
              <a:rPr lang="en-US" sz="2000" spc="-5" dirty="0">
                <a:latin typeface="Calibri"/>
                <a:cs typeface="Calibri"/>
              </a:rPr>
              <a:t>Phase</a:t>
            </a:r>
            <a:r>
              <a:rPr lang="en-US" sz="2000" spc="-15" dirty="0">
                <a:latin typeface="Calibri"/>
                <a:cs typeface="Calibri"/>
              </a:rPr>
              <a:t> </a:t>
            </a:r>
            <a:r>
              <a:rPr lang="en-US" sz="2000" spc="-5" dirty="0">
                <a:latin typeface="Calibri"/>
                <a:cs typeface="Calibri"/>
              </a:rPr>
              <a:t>sequence</a:t>
            </a:r>
            <a:endParaRPr lang="en-US" sz="2000" dirty="0">
              <a:latin typeface="Calibri"/>
              <a:cs typeface="Calibri"/>
            </a:endParaRPr>
          </a:p>
          <a:p>
            <a:pPr marL="355600" indent="-343535">
              <a:lnSpc>
                <a:spcPct val="100000"/>
              </a:lnSpc>
              <a:spcBef>
                <a:spcPts val="770"/>
              </a:spcBef>
              <a:buFont typeface="Arial MT"/>
              <a:buChar char="•"/>
              <a:tabLst>
                <a:tab pos="355600" algn="l"/>
                <a:tab pos="356235" algn="l"/>
              </a:tabLst>
            </a:pPr>
            <a:r>
              <a:rPr lang="en-US" sz="2000" spc="-5" dirty="0">
                <a:latin typeface="Calibri"/>
                <a:cs typeface="Calibri"/>
              </a:rPr>
              <a:t>Loss</a:t>
            </a:r>
            <a:r>
              <a:rPr lang="en-US" sz="2000" spc="-35" dirty="0">
                <a:latin typeface="Calibri"/>
                <a:cs typeface="Calibri"/>
              </a:rPr>
              <a:t> </a:t>
            </a:r>
            <a:r>
              <a:rPr lang="en-US" sz="2000" dirty="0">
                <a:latin typeface="Calibri"/>
                <a:cs typeface="Calibri"/>
              </a:rPr>
              <a:t>of</a:t>
            </a:r>
            <a:r>
              <a:rPr lang="en-US" sz="2000" spc="-40" dirty="0">
                <a:latin typeface="Calibri"/>
                <a:cs typeface="Calibri"/>
              </a:rPr>
              <a:t> </a:t>
            </a:r>
            <a:r>
              <a:rPr lang="en-US" sz="2000" spc="-15" dirty="0">
                <a:latin typeface="Calibri"/>
                <a:cs typeface="Calibri"/>
              </a:rPr>
              <a:t>Excitation</a:t>
            </a:r>
            <a:endParaRPr lang="en-US" sz="2000" dirty="0">
              <a:latin typeface="Calibri"/>
              <a:cs typeface="Calibri"/>
            </a:endParaRPr>
          </a:p>
          <a:p>
            <a:pPr marL="355600" indent="-343535">
              <a:lnSpc>
                <a:spcPct val="100000"/>
              </a:lnSpc>
              <a:spcBef>
                <a:spcPts val="765"/>
              </a:spcBef>
              <a:buFont typeface="Arial MT"/>
              <a:buChar char="•"/>
              <a:tabLst>
                <a:tab pos="355600" algn="l"/>
                <a:tab pos="356235" algn="l"/>
              </a:tabLst>
            </a:pPr>
            <a:r>
              <a:rPr lang="en-US" sz="2000" spc="-10" dirty="0">
                <a:latin typeface="Calibri"/>
                <a:cs typeface="Calibri"/>
              </a:rPr>
              <a:t>Over</a:t>
            </a:r>
            <a:r>
              <a:rPr lang="en-US" sz="2000" spc="-30" dirty="0">
                <a:latin typeface="Calibri"/>
                <a:cs typeface="Calibri"/>
              </a:rPr>
              <a:t> </a:t>
            </a:r>
            <a:r>
              <a:rPr lang="en-US" sz="2000" spc="-5" dirty="0">
                <a:latin typeface="Calibri"/>
                <a:cs typeface="Calibri"/>
              </a:rPr>
              <a:t>fluxing</a:t>
            </a:r>
            <a:r>
              <a:rPr lang="en-US" sz="2000" spc="20" dirty="0">
                <a:latin typeface="Calibri"/>
                <a:cs typeface="Calibri"/>
              </a:rPr>
              <a:t> </a:t>
            </a:r>
            <a:r>
              <a:rPr lang="en-US" sz="2000" spc="-15" dirty="0">
                <a:latin typeface="Calibri"/>
                <a:cs typeface="Calibri"/>
              </a:rPr>
              <a:t>protection</a:t>
            </a:r>
            <a:endParaRPr lang="en-US" sz="2000" dirty="0">
              <a:latin typeface="Calibri"/>
              <a:cs typeface="Calibri"/>
            </a:endParaRPr>
          </a:p>
          <a:p>
            <a:pPr marL="355600" indent="-343535">
              <a:lnSpc>
                <a:spcPct val="100000"/>
              </a:lnSpc>
              <a:spcBef>
                <a:spcPts val="770"/>
              </a:spcBef>
              <a:buFont typeface="Arial MT"/>
              <a:buChar char="•"/>
              <a:tabLst>
                <a:tab pos="355600" algn="l"/>
                <a:tab pos="356235" algn="l"/>
              </a:tabLst>
            </a:pPr>
            <a:r>
              <a:rPr lang="en-US" sz="2000" spc="-25" dirty="0">
                <a:latin typeface="Calibri"/>
                <a:cs typeface="Calibri"/>
              </a:rPr>
              <a:t>Reverse</a:t>
            </a:r>
            <a:r>
              <a:rPr lang="en-US" sz="2000" spc="-65" dirty="0">
                <a:latin typeface="Calibri"/>
                <a:cs typeface="Calibri"/>
              </a:rPr>
              <a:t> </a:t>
            </a:r>
            <a:r>
              <a:rPr lang="en-US" sz="2000" spc="-10" dirty="0">
                <a:latin typeface="Calibri"/>
                <a:cs typeface="Calibri"/>
              </a:rPr>
              <a:t>power</a:t>
            </a:r>
            <a:endParaRPr lang="en-US" sz="2000" dirty="0">
              <a:latin typeface="Calibri"/>
              <a:cs typeface="Calibri"/>
            </a:endParaRPr>
          </a:p>
          <a:p>
            <a:pPr marL="355600" indent="-343535">
              <a:lnSpc>
                <a:spcPct val="100000"/>
              </a:lnSpc>
              <a:spcBef>
                <a:spcPts val="765"/>
              </a:spcBef>
              <a:buFont typeface="Arial MT"/>
              <a:buChar char="•"/>
              <a:tabLst>
                <a:tab pos="355600" algn="l"/>
                <a:tab pos="356235" algn="l"/>
              </a:tabLst>
            </a:pPr>
            <a:r>
              <a:rPr lang="en-US" sz="2000" spc="-5" dirty="0">
                <a:latin typeface="Calibri"/>
                <a:cs typeface="Calibri"/>
              </a:rPr>
              <a:t>Over-speeding</a:t>
            </a:r>
            <a:endParaRPr lang="en-US" sz="2000" dirty="0">
              <a:latin typeface="Calibri"/>
              <a:cs typeface="Calibri"/>
            </a:endParaRPr>
          </a:p>
          <a:p>
            <a:pPr marL="355600" indent="-343535">
              <a:lnSpc>
                <a:spcPct val="100000"/>
              </a:lnSpc>
              <a:spcBef>
                <a:spcPts val="770"/>
              </a:spcBef>
              <a:buFont typeface="Arial MT"/>
              <a:buChar char="•"/>
              <a:tabLst>
                <a:tab pos="355600" algn="l"/>
                <a:tab pos="356235" algn="l"/>
              </a:tabLst>
            </a:pPr>
            <a:r>
              <a:rPr lang="en-US" sz="2000" spc="-15" dirty="0">
                <a:latin typeface="Calibri"/>
                <a:cs typeface="Calibri"/>
              </a:rPr>
              <a:t>Pole</a:t>
            </a:r>
            <a:r>
              <a:rPr lang="en-US" sz="2000" spc="-45" dirty="0">
                <a:latin typeface="Calibri"/>
                <a:cs typeface="Calibri"/>
              </a:rPr>
              <a:t> </a:t>
            </a:r>
            <a:r>
              <a:rPr lang="en-US" sz="2000" spc="5" dirty="0">
                <a:latin typeface="Calibri"/>
                <a:cs typeface="Calibri"/>
              </a:rPr>
              <a:t>slipping/</a:t>
            </a:r>
            <a:r>
              <a:rPr lang="en-US" sz="2000" spc="30" dirty="0">
                <a:latin typeface="Calibri"/>
                <a:cs typeface="Calibri"/>
              </a:rPr>
              <a:t> </a:t>
            </a:r>
            <a:r>
              <a:rPr lang="en-US" sz="2000" dirty="0">
                <a:latin typeface="Calibri"/>
                <a:cs typeface="Calibri"/>
              </a:rPr>
              <a:t>Out of</a:t>
            </a:r>
            <a:r>
              <a:rPr lang="en-US" sz="2000" spc="-25" dirty="0">
                <a:latin typeface="Calibri"/>
                <a:cs typeface="Calibri"/>
              </a:rPr>
              <a:t> </a:t>
            </a:r>
            <a:r>
              <a:rPr lang="en-US" sz="2000" spc="-10" dirty="0">
                <a:latin typeface="Calibri"/>
                <a:cs typeface="Calibri"/>
              </a:rPr>
              <a:t>Step</a:t>
            </a:r>
            <a:endParaRPr lang="en-IN" sz="1050" dirty="0"/>
          </a:p>
        </p:txBody>
      </p:sp>
      <p:pic>
        <p:nvPicPr>
          <p:cNvPr id="7" name="Picture 6">
            <a:extLst>
              <a:ext uri="{FF2B5EF4-FFF2-40B4-BE49-F238E27FC236}">
                <a16:creationId xmlns:a16="http://schemas.microsoft.com/office/drawing/2014/main" id="{B708C227-5810-4278-92AB-890E8C5AF1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12962730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7390-485E-43FF-9F87-5D6A07CD108F}"/>
              </a:ext>
            </a:extLst>
          </p:cNvPr>
          <p:cNvSpPr>
            <a:spLocks noGrp="1"/>
          </p:cNvSpPr>
          <p:nvPr>
            <p:ph type="title"/>
          </p:nvPr>
        </p:nvSpPr>
        <p:spPr>
          <a:xfrm>
            <a:off x="1097279" y="976544"/>
            <a:ext cx="5862813" cy="760816"/>
          </a:xfrm>
        </p:spPr>
        <p:txBody>
          <a:bodyPr>
            <a:normAutofit/>
          </a:bodyPr>
          <a:lstStyle/>
          <a:p>
            <a:r>
              <a:rPr lang="en-IN" sz="3600" b="0" spc="-135" dirty="0">
                <a:solidFill>
                  <a:srgbClr val="C00000"/>
                </a:solidFill>
                <a:latin typeface="Calibri"/>
                <a:cs typeface="Calibri"/>
              </a:rPr>
              <a:t>MOTOR PROTECTION</a:t>
            </a:r>
            <a:endParaRPr lang="en-IN" sz="3600" dirty="0">
              <a:solidFill>
                <a:srgbClr val="FF0000"/>
              </a:solidFill>
              <a:latin typeface="+mn-lt"/>
            </a:endParaRPr>
          </a:p>
        </p:txBody>
      </p:sp>
      <p:sp>
        <p:nvSpPr>
          <p:cNvPr id="3" name="Content Placeholder 2">
            <a:extLst>
              <a:ext uri="{FF2B5EF4-FFF2-40B4-BE49-F238E27FC236}">
                <a16:creationId xmlns:a16="http://schemas.microsoft.com/office/drawing/2014/main" id="{99232443-0BB9-408A-A311-5C24604BB0D5}"/>
              </a:ext>
            </a:extLst>
          </p:cNvPr>
          <p:cNvSpPr>
            <a:spLocks noGrp="1"/>
          </p:cNvSpPr>
          <p:nvPr>
            <p:ph idx="1"/>
          </p:nvPr>
        </p:nvSpPr>
        <p:spPr>
          <a:xfrm>
            <a:off x="1097280" y="1845734"/>
            <a:ext cx="9760110" cy="3614033"/>
          </a:xfrm>
        </p:spPr>
        <p:txBody>
          <a:bodyPr>
            <a:noAutofit/>
          </a:bodyPr>
          <a:lstStyle/>
          <a:p>
            <a:pPr marL="12700" indent="0">
              <a:lnSpc>
                <a:spcPct val="100000"/>
              </a:lnSpc>
              <a:spcBef>
                <a:spcPts val="100"/>
              </a:spcBef>
              <a:buNone/>
              <a:tabLst>
                <a:tab pos="355600" algn="l"/>
              </a:tabLst>
            </a:pPr>
            <a:r>
              <a:rPr lang="en-US" dirty="0">
                <a:cs typeface="Cambria"/>
              </a:rPr>
              <a:t>Various Industry Motor Application</a:t>
            </a:r>
          </a:p>
          <a:p>
            <a:pPr marL="353695" indent="-341630">
              <a:lnSpc>
                <a:spcPct val="100000"/>
              </a:lnSpc>
              <a:spcBef>
                <a:spcPts val="434"/>
              </a:spcBef>
              <a:buClr>
                <a:srgbClr val="0BD0D9"/>
              </a:buClr>
              <a:buSzPct val="94642"/>
              <a:buFont typeface="Segoe UI Symbol"/>
              <a:buChar char="⚫"/>
              <a:tabLst>
                <a:tab pos="353695" algn="l"/>
                <a:tab pos="354330" algn="l"/>
              </a:tabLst>
            </a:pPr>
            <a:r>
              <a:rPr lang="en-US" sz="2000" spc="-90" dirty="0">
                <a:latin typeface="Calibri"/>
                <a:cs typeface="Calibri"/>
              </a:rPr>
              <a:t>F</a:t>
            </a:r>
            <a:r>
              <a:rPr lang="en-US" sz="2000" spc="-380" dirty="0">
                <a:latin typeface="Calibri"/>
                <a:cs typeface="Calibri"/>
              </a:rPr>
              <a:t>an</a:t>
            </a:r>
            <a:r>
              <a:rPr lang="en-US" sz="2000" spc="-185" dirty="0">
                <a:latin typeface="Calibri"/>
                <a:cs typeface="Calibri"/>
              </a:rPr>
              <a:t>,</a:t>
            </a:r>
            <a:r>
              <a:rPr lang="en-US" sz="2000" spc="-105" dirty="0">
                <a:latin typeface="Calibri"/>
                <a:cs typeface="Calibri"/>
              </a:rPr>
              <a:t> </a:t>
            </a:r>
            <a:r>
              <a:rPr lang="en-US" sz="2000" spc="-70" dirty="0">
                <a:latin typeface="Calibri"/>
                <a:cs typeface="Calibri"/>
              </a:rPr>
              <a:t>Bl</a:t>
            </a:r>
            <a:r>
              <a:rPr lang="en-US" sz="2000" spc="-385" dirty="0">
                <a:latin typeface="Calibri"/>
                <a:cs typeface="Calibri"/>
              </a:rPr>
              <a:t>ower</a:t>
            </a:r>
            <a:endParaRPr lang="en-US" sz="2000" dirty="0">
              <a:latin typeface="Calibri"/>
              <a:cs typeface="Calibri"/>
            </a:endParaRPr>
          </a:p>
          <a:p>
            <a:pPr marL="353695" indent="-341630">
              <a:lnSpc>
                <a:spcPct val="100000"/>
              </a:lnSpc>
              <a:spcBef>
                <a:spcPts val="335"/>
              </a:spcBef>
              <a:buClr>
                <a:srgbClr val="0BD0D9"/>
              </a:buClr>
              <a:buSzPct val="94642"/>
              <a:buFont typeface="Segoe UI Symbol"/>
              <a:buChar char="⚫"/>
              <a:tabLst>
                <a:tab pos="353695" algn="l"/>
                <a:tab pos="354330" algn="l"/>
              </a:tabLst>
            </a:pPr>
            <a:r>
              <a:rPr lang="en-US" sz="2000" spc="-250" dirty="0">
                <a:latin typeface="Calibri"/>
                <a:cs typeface="Calibri"/>
              </a:rPr>
              <a:t>P</a:t>
            </a:r>
            <a:r>
              <a:rPr lang="en-US" sz="2000" spc="-445" dirty="0">
                <a:latin typeface="Calibri"/>
                <a:cs typeface="Calibri"/>
              </a:rPr>
              <a:t>ump</a:t>
            </a:r>
            <a:r>
              <a:rPr lang="en-US" sz="2000" spc="-180" dirty="0">
                <a:latin typeface="Calibri"/>
                <a:cs typeface="Calibri"/>
              </a:rPr>
              <a:t>,</a:t>
            </a:r>
            <a:r>
              <a:rPr lang="en-US" sz="2000" spc="-95" dirty="0">
                <a:latin typeface="Calibri"/>
                <a:cs typeface="Calibri"/>
              </a:rPr>
              <a:t> </a:t>
            </a:r>
            <a:r>
              <a:rPr lang="en-US" sz="2000" spc="-330" dirty="0">
                <a:latin typeface="Calibri"/>
                <a:cs typeface="Calibri"/>
              </a:rPr>
              <a:t>Compressor</a:t>
            </a:r>
            <a:endParaRPr lang="en-US" sz="2000" dirty="0">
              <a:latin typeface="Calibri"/>
              <a:cs typeface="Calibri"/>
            </a:endParaRPr>
          </a:p>
          <a:p>
            <a:pPr marL="353695" indent="-341630">
              <a:lnSpc>
                <a:spcPct val="100000"/>
              </a:lnSpc>
              <a:spcBef>
                <a:spcPts val="335"/>
              </a:spcBef>
              <a:buClr>
                <a:srgbClr val="0BD0D9"/>
              </a:buClr>
              <a:buSzPct val="94642"/>
              <a:buFont typeface="Segoe UI Symbol"/>
              <a:buChar char="⚫"/>
              <a:tabLst>
                <a:tab pos="353695" algn="l"/>
                <a:tab pos="354330" algn="l"/>
              </a:tabLst>
            </a:pPr>
            <a:r>
              <a:rPr lang="en-US" sz="2000" spc="-290" dirty="0">
                <a:latin typeface="Calibri"/>
                <a:cs typeface="Calibri"/>
              </a:rPr>
              <a:t>Conveyor</a:t>
            </a:r>
            <a:endParaRPr lang="en-US" sz="2000" dirty="0">
              <a:latin typeface="Calibri"/>
              <a:cs typeface="Calibri"/>
            </a:endParaRPr>
          </a:p>
          <a:p>
            <a:pPr marL="421005" indent="-408940">
              <a:lnSpc>
                <a:spcPct val="100000"/>
              </a:lnSpc>
              <a:spcBef>
                <a:spcPts val="340"/>
              </a:spcBef>
              <a:buClr>
                <a:srgbClr val="0BD0D9"/>
              </a:buClr>
              <a:buSzPct val="94642"/>
              <a:buFont typeface="Segoe UI Symbol"/>
              <a:buChar char="⚫"/>
              <a:tabLst>
                <a:tab pos="421005" algn="l"/>
                <a:tab pos="421640" algn="l"/>
              </a:tabLst>
            </a:pPr>
            <a:r>
              <a:rPr lang="en-US" sz="2000" spc="-270" dirty="0">
                <a:latin typeface="Calibri"/>
                <a:cs typeface="Calibri"/>
              </a:rPr>
              <a:t>Mixer</a:t>
            </a:r>
            <a:endParaRPr lang="en-US" sz="2000" dirty="0">
              <a:latin typeface="Calibri"/>
              <a:cs typeface="Calibri"/>
            </a:endParaRPr>
          </a:p>
          <a:p>
            <a:pPr marL="353695" indent="-341630">
              <a:lnSpc>
                <a:spcPct val="100000"/>
              </a:lnSpc>
              <a:spcBef>
                <a:spcPts val="335"/>
              </a:spcBef>
              <a:buClr>
                <a:srgbClr val="0BD0D9"/>
              </a:buClr>
              <a:buSzPct val="94642"/>
              <a:buFont typeface="Segoe UI Symbol"/>
              <a:buChar char="⚫"/>
              <a:tabLst>
                <a:tab pos="353695" algn="l"/>
                <a:tab pos="354330" algn="l"/>
              </a:tabLst>
            </a:pPr>
            <a:r>
              <a:rPr lang="en-US" sz="2000" spc="-300" dirty="0">
                <a:latin typeface="Calibri"/>
                <a:cs typeface="Calibri"/>
              </a:rPr>
              <a:t>Cranes</a:t>
            </a:r>
            <a:endParaRPr lang="en-US" dirty="0">
              <a:cs typeface="Cambria"/>
            </a:endParaRPr>
          </a:p>
        </p:txBody>
      </p:sp>
      <p:sp>
        <p:nvSpPr>
          <p:cNvPr id="4" name="Slide Number Placeholder 3">
            <a:extLst>
              <a:ext uri="{FF2B5EF4-FFF2-40B4-BE49-F238E27FC236}">
                <a16:creationId xmlns:a16="http://schemas.microsoft.com/office/drawing/2014/main" id="{83C8E416-D372-457D-9132-56466D65B178}"/>
              </a:ext>
            </a:extLst>
          </p:cNvPr>
          <p:cNvSpPr>
            <a:spLocks noGrp="1"/>
          </p:cNvSpPr>
          <p:nvPr>
            <p:ph type="sldNum" sz="quarter" idx="12"/>
          </p:nvPr>
        </p:nvSpPr>
        <p:spPr/>
        <p:txBody>
          <a:bodyPr/>
          <a:lstStyle/>
          <a:p>
            <a:fld id="{CA9F79F9-620A-454C-B44A-099229A02D1C}" type="slidenum">
              <a:rPr lang="en-IN" smtClean="0"/>
              <a:pPr/>
              <a:t>81</a:t>
            </a:fld>
            <a:endParaRPr lang="en-IN"/>
          </a:p>
        </p:txBody>
      </p:sp>
      <p:grpSp>
        <p:nvGrpSpPr>
          <p:cNvPr id="7" name="object 4">
            <a:extLst>
              <a:ext uri="{FF2B5EF4-FFF2-40B4-BE49-F238E27FC236}">
                <a16:creationId xmlns:a16="http://schemas.microsoft.com/office/drawing/2014/main" id="{F47E3C8E-CF87-450F-900B-52723FBEC451}"/>
              </a:ext>
            </a:extLst>
          </p:cNvPr>
          <p:cNvGrpSpPr/>
          <p:nvPr/>
        </p:nvGrpSpPr>
        <p:grpSpPr>
          <a:xfrm>
            <a:off x="4669114" y="2361459"/>
            <a:ext cx="5988050" cy="2272685"/>
            <a:chOff x="1668462" y="1465262"/>
            <a:chExt cx="5988050" cy="4754880"/>
          </a:xfrm>
        </p:grpSpPr>
        <p:pic>
          <p:nvPicPr>
            <p:cNvPr id="8" name="object 5">
              <a:extLst>
                <a:ext uri="{FF2B5EF4-FFF2-40B4-BE49-F238E27FC236}">
                  <a16:creationId xmlns:a16="http://schemas.microsoft.com/office/drawing/2014/main" id="{EC87F234-0E3C-4EA1-BB61-B343DCBD3FCB}"/>
                </a:ext>
              </a:extLst>
            </p:cNvPr>
            <p:cNvPicPr/>
            <p:nvPr/>
          </p:nvPicPr>
          <p:blipFill>
            <a:blip r:embed="rId2" cstate="print"/>
            <a:stretch>
              <a:fillRect/>
            </a:stretch>
          </p:blipFill>
          <p:spPr>
            <a:xfrm>
              <a:off x="5391150" y="4673600"/>
              <a:ext cx="2265286" cy="1360487"/>
            </a:xfrm>
            <a:prstGeom prst="rect">
              <a:avLst/>
            </a:prstGeom>
          </p:spPr>
        </p:pic>
        <p:pic>
          <p:nvPicPr>
            <p:cNvPr id="9" name="object 6">
              <a:extLst>
                <a:ext uri="{FF2B5EF4-FFF2-40B4-BE49-F238E27FC236}">
                  <a16:creationId xmlns:a16="http://schemas.microsoft.com/office/drawing/2014/main" id="{81C05F05-E964-4208-9994-0E2FBB7BCC9E}"/>
                </a:ext>
              </a:extLst>
            </p:cNvPr>
            <p:cNvPicPr/>
            <p:nvPr/>
          </p:nvPicPr>
          <p:blipFill>
            <a:blip r:embed="rId3" cstate="print"/>
            <a:stretch>
              <a:fillRect/>
            </a:stretch>
          </p:blipFill>
          <p:spPr>
            <a:xfrm>
              <a:off x="5632450" y="3262312"/>
              <a:ext cx="1787524" cy="869174"/>
            </a:xfrm>
            <a:prstGeom prst="rect">
              <a:avLst/>
            </a:prstGeom>
          </p:spPr>
        </p:pic>
        <p:pic>
          <p:nvPicPr>
            <p:cNvPr id="10" name="object 7">
              <a:extLst>
                <a:ext uri="{FF2B5EF4-FFF2-40B4-BE49-F238E27FC236}">
                  <a16:creationId xmlns:a16="http://schemas.microsoft.com/office/drawing/2014/main" id="{7CBBECA0-95ED-4F1A-87EE-9F2AEF252B19}"/>
                </a:ext>
              </a:extLst>
            </p:cNvPr>
            <p:cNvPicPr/>
            <p:nvPr/>
          </p:nvPicPr>
          <p:blipFill>
            <a:blip r:embed="rId4" cstate="print"/>
            <a:stretch>
              <a:fillRect/>
            </a:stretch>
          </p:blipFill>
          <p:spPr>
            <a:xfrm>
              <a:off x="5378475" y="1465262"/>
              <a:ext cx="2220887" cy="1592261"/>
            </a:xfrm>
            <a:prstGeom prst="rect">
              <a:avLst/>
            </a:prstGeom>
          </p:spPr>
        </p:pic>
        <p:pic>
          <p:nvPicPr>
            <p:cNvPr id="11" name="object 8">
              <a:extLst>
                <a:ext uri="{FF2B5EF4-FFF2-40B4-BE49-F238E27FC236}">
                  <a16:creationId xmlns:a16="http://schemas.microsoft.com/office/drawing/2014/main" id="{4FA4B5F7-04BA-4C14-9943-DC86CB0C88CF}"/>
                </a:ext>
              </a:extLst>
            </p:cNvPr>
            <p:cNvPicPr/>
            <p:nvPr/>
          </p:nvPicPr>
          <p:blipFill>
            <a:blip r:embed="rId5" cstate="print"/>
            <a:stretch>
              <a:fillRect/>
            </a:stretch>
          </p:blipFill>
          <p:spPr>
            <a:xfrm>
              <a:off x="1668462" y="4637100"/>
              <a:ext cx="2455861" cy="1582724"/>
            </a:xfrm>
            <a:prstGeom prst="rect">
              <a:avLst/>
            </a:prstGeom>
          </p:spPr>
        </p:pic>
      </p:grpSp>
      <p:pic>
        <p:nvPicPr>
          <p:cNvPr id="12" name="Picture 11">
            <a:extLst>
              <a:ext uri="{FF2B5EF4-FFF2-40B4-BE49-F238E27FC236}">
                <a16:creationId xmlns:a16="http://schemas.microsoft.com/office/drawing/2014/main" id="{63A995D0-4D61-4FB0-84A0-2B3D18C538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8316626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7390-485E-43FF-9F87-5D6A07CD108F}"/>
              </a:ext>
            </a:extLst>
          </p:cNvPr>
          <p:cNvSpPr>
            <a:spLocks noGrp="1"/>
          </p:cNvSpPr>
          <p:nvPr>
            <p:ph type="title"/>
          </p:nvPr>
        </p:nvSpPr>
        <p:spPr>
          <a:xfrm>
            <a:off x="1262162" y="845716"/>
            <a:ext cx="5862813" cy="760816"/>
          </a:xfrm>
        </p:spPr>
        <p:txBody>
          <a:bodyPr>
            <a:normAutofit/>
          </a:bodyPr>
          <a:lstStyle/>
          <a:p>
            <a:r>
              <a:rPr lang="en-US" sz="3600" b="0" spc="-380" dirty="0">
                <a:solidFill>
                  <a:srgbClr val="FF0000"/>
                </a:solidFill>
                <a:latin typeface="Constantia"/>
                <a:cs typeface="Constantia"/>
              </a:rPr>
              <a:t>T</a:t>
            </a:r>
            <a:r>
              <a:rPr lang="en-US" sz="3600" b="0" dirty="0">
                <a:solidFill>
                  <a:srgbClr val="FF0000"/>
                </a:solidFill>
                <a:latin typeface="Constantia"/>
                <a:cs typeface="Constantia"/>
              </a:rPr>
              <a:t>yp</a:t>
            </a:r>
            <a:r>
              <a:rPr lang="en-US" sz="3600" b="0" spc="5" dirty="0">
                <a:solidFill>
                  <a:srgbClr val="FF0000"/>
                </a:solidFill>
                <a:latin typeface="Constantia"/>
                <a:cs typeface="Constantia"/>
              </a:rPr>
              <a:t>e</a:t>
            </a:r>
            <a:r>
              <a:rPr lang="en-US" sz="3600" b="0" dirty="0">
                <a:solidFill>
                  <a:srgbClr val="FF0000"/>
                </a:solidFill>
                <a:latin typeface="Constantia"/>
                <a:cs typeface="Constantia"/>
              </a:rPr>
              <a:t>s</a:t>
            </a:r>
            <a:r>
              <a:rPr lang="en-US" sz="3600" b="0" spc="-235" dirty="0">
                <a:solidFill>
                  <a:srgbClr val="FF0000"/>
                </a:solidFill>
                <a:latin typeface="Constantia"/>
                <a:cs typeface="Constantia"/>
              </a:rPr>
              <a:t> </a:t>
            </a:r>
            <a:r>
              <a:rPr lang="en-US" sz="3600" b="0" spc="-5" dirty="0">
                <a:solidFill>
                  <a:srgbClr val="FF0000"/>
                </a:solidFill>
                <a:latin typeface="Constantia"/>
                <a:cs typeface="Constantia"/>
              </a:rPr>
              <a:t>o</a:t>
            </a:r>
            <a:r>
              <a:rPr lang="en-US" sz="3600" b="0" dirty="0">
                <a:solidFill>
                  <a:srgbClr val="FF0000"/>
                </a:solidFill>
                <a:latin typeface="Constantia"/>
                <a:cs typeface="Constantia"/>
              </a:rPr>
              <a:t>f</a:t>
            </a:r>
            <a:r>
              <a:rPr lang="en-US" sz="3600" b="0" spc="120" dirty="0">
                <a:solidFill>
                  <a:srgbClr val="FF0000"/>
                </a:solidFill>
                <a:latin typeface="Constantia"/>
                <a:cs typeface="Constantia"/>
              </a:rPr>
              <a:t> </a:t>
            </a:r>
            <a:r>
              <a:rPr lang="en-US" sz="3600" b="0" spc="-204" dirty="0">
                <a:solidFill>
                  <a:srgbClr val="FF0000"/>
                </a:solidFill>
                <a:latin typeface="Constantia"/>
                <a:cs typeface="Constantia"/>
              </a:rPr>
              <a:t>F</a:t>
            </a:r>
            <a:r>
              <a:rPr lang="en-US" sz="3600" b="0" dirty="0">
                <a:solidFill>
                  <a:srgbClr val="FF0000"/>
                </a:solidFill>
                <a:latin typeface="Constantia"/>
                <a:cs typeface="Constantia"/>
              </a:rPr>
              <a:t>au</a:t>
            </a:r>
            <a:r>
              <a:rPr lang="en-US" sz="3600" b="0" spc="-5" dirty="0">
                <a:solidFill>
                  <a:srgbClr val="FF0000"/>
                </a:solidFill>
                <a:latin typeface="Constantia"/>
                <a:cs typeface="Constantia"/>
              </a:rPr>
              <a:t>l</a:t>
            </a:r>
            <a:r>
              <a:rPr lang="en-US" sz="3600" b="0" dirty="0">
                <a:solidFill>
                  <a:srgbClr val="FF0000"/>
                </a:solidFill>
                <a:latin typeface="Constantia"/>
                <a:cs typeface="Constantia"/>
              </a:rPr>
              <a:t>t</a:t>
            </a:r>
            <a:r>
              <a:rPr lang="en-US" sz="3600" b="0" spc="-120" dirty="0">
                <a:solidFill>
                  <a:srgbClr val="FF0000"/>
                </a:solidFill>
                <a:latin typeface="Constantia"/>
                <a:cs typeface="Constantia"/>
              </a:rPr>
              <a:t> </a:t>
            </a:r>
            <a:r>
              <a:rPr lang="en-US" sz="3600" b="0" spc="-10" dirty="0">
                <a:solidFill>
                  <a:srgbClr val="FF0000"/>
                </a:solidFill>
                <a:latin typeface="Constantia"/>
                <a:cs typeface="Constantia"/>
              </a:rPr>
              <a:t>i</a:t>
            </a:r>
            <a:r>
              <a:rPr lang="en-US" sz="3600" b="0" dirty="0">
                <a:solidFill>
                  <a:srgbClr val="FF0000"/>
                </a:solidFill>
                <a:latin typeface="Constantia"/>
                <a:cs typeface="Constantia"/>
              </a:rPr>
              <a:t>n</a:t>
            </a:r>
            <a:r>
              <a:rPr lang="en-US" sz="3600" b="0" spc="-70" dirty="0">
                <a:solidFill>
                  <a:srgbClr val="FF0000"/>
                </a:solidFill>
                <a:latin typeface="Constantia"/>
                <a:cs typeface="Constantia"/>
              </a:rPr>
              <a:t> </a:t>
            </a:r>
            <a:r>
              <a:rPr lang="en-US" sz="3600" b="0" spc="-100" dirty="0">
                <a:solidFill>
                  <a:srgbClr val="FF0000"/>
                </a:solidFill>
                <a:latin typeface="Constantia"/>
                <a:cs typeface="Constantia"/>
              </a:rPr>
              <a:t>M</a:t>
            </a:r>
            <a:r>
              <a:rPr lang="en-US" sz="3600" b="0" spc="-5" dirty="0">
                <a:solidFill>
                  <a:srgbClr val="FF0000"/>
                </a:solidFill>
                <a:latin typeface="Constantia"/>
                <a:cs typeface="Constantia"/>
              </a:rPr>
              <a:t>o</a:t>
            </a:r>
            <a:r>
              <a:rPr lang="en-US" sz="3600" b="0" spc="-75" dirty="0">
                <a:solidFill>
                  <a:srgbClr val="FF0000"/>
                </a:solidFill>
                <a:latin typeface="Constantia"/>
                <a:cs typeface="Constantia"/>
              </a:rPr>
              <a:t>t</a:t>
            </a:r>
            <a:r>
              <a:rPr lang="en-US" sz="3600" b="0" spc="-5" dirty="0">
                <a:solidFill>
                  <a:srgbClr val="FF0000"/>
                </a:solidFill>
                <a:latin typeface="Constantia"/>
                <a:cs typeface="Constantia"/>
              </a:rPr>
              <a:t>ors</a:t>
            </a:r>
            <a:endParaRPr lang="en-IN" sz="3600" dirty="0">
              <a:solidFill>
                <a:srgbClr val="FF0000"/>
              </a:solidFill>
              <a:latin typeface="+mn-lt"/>
            </a:endParaRPr>
          </a:p>
        </p:txBody>
      </p:sp>
      <p:sp>
        <p:nvSpPr>
          <p:cNvPr id="3" name="Content Placeholder 2">
            <a:extLst>
              <a:ext uri="{FF2B5EF4-FFF2-40B4-BE49-F238E27FC236}">
                <a16:creationId xmlns:a16="http://schemas.microsoft.com/office/drawing/2014/main" id="{99232443-0BB9-408A-A311-5C24604BB0D5}"/>
              </a:ext>
            </a:extLst>
          </p:cNvPr>
          <p:cNvSpPr>
            <a:spLocks noGrp="1"/>
          </p:cNvSpPr>
          <p:nvPr>
            <p:ph idx="1"/>
          </p:nvPr>
        </p:nvSpPr>
        <p:spPr>
          <a:xfrm>
            <a:off x="1097280" y="1845734"/>
            <a:ext cx="9760110" cy="3614033"/>
          </a:xfrm>
        </p:spPr>
        <p:txBody>
          <a:bodyPr>
            <a:noAutofit/>
          </a:bodyPr>
          <a:lstStyle/>
          <a:p>
            <a:pPr marL="539496" indent="0" algn="l" fontAlgn="t">
              <a:spcBef>
                <a:spcPts val="175"/>
              </a:spcBef>
              <a:spcAft>
                <a:spcPts val="0"/>
              </a:spcAft>
              <a:buNone/>
            </a:pPr>
            <a:r>
              <a:rPr lang="en-IN" sz="1800" b="1" i="0" u="sng" strike="noStrike" spc="-50" dirty="0">
                <a:solidFill>
                  <a:schemeClr val="tx1"/>
                </a:solidFill>
                <a:effectLst/>
                <a:latin typeface="Cambria" panose="02040503050406030204" pitchFamily="18" charset="0"/>
                <a:cs typeface="Cambria" panose="02040503050406030204" pitchFamily="18" charset="0"/>
              </a:rPr>
              <a:t>External</a:t>
            </a:r>
            <a:r>
              <a:rPr lang="en-IN" sz="1800" b="1" i="0" u="sng" strike="noStrike" spc="15" dirty="0">
                <a:solidFill>
                  <a:schemeClr val="tx1"/>
                </a:solidFill>
                <a:effectLst/>
                <a:latin typeface="Cambria" panose="02040503050406030204" pitchFamily="18" charset="0"/>
                <a:cs typeface="Cambria" panose="02040503050406030204" pitchFamily="18" charset="0"/>
              </a:rPr>
              <a:t> </a:t>
            </a:r>
            <a:r>
              <a:rPr lang="en-IN" sz="1800" b="1" i="0" u="sng" strike="noStrike" spc="-15" dirty="0">
                <a:solidFill>
                  <a:schemeClr val="tx1"/>
                </a:solidFill>
                <a:effectLst/>
                <a:latin typeface="Cambria" panose="02040503050406030204" pitchFamily="18" charset="0"/>
                <a:cs typeface="Cambria" panose="02040503050406030204" pitchFamily="18" charset="0"/>
              </a:rPr>
              <a:t>Fault</a:t>
            </a:r>
            <a:endParaRPr lang="en-IN" sz="1800" b="0" i="0" u="sng" strike="noStrike" dirty="0">
              <a:solidFill>
                <a:schemeClr val="tx1"/>
              </a:solidFill>
              <a:effectLst/>
              <a:latin typeface="Arial" panose="020B0604020202020204" pitchFamily="34" charset="0"/>
            </a:endParaRPr>
          </a:p>
          <a:p>
            <a:pPr algn="l" fontAlgn="t">
              <a:spcBef>
                <a:spcPts val="150"/>
              </a:spcBef>
              <a:spcAft>
                <a:spcPts val="0"/>
              </a:spcAft>
              <a:buFont typeface="Wingdings" panose="05000000000000000000" pitchFamily="2" charset="2"/>
              <a:buChar char="Ø"/>
            </a:pPr>
            <a:r>
              <a:rPr lang="en-IN" sz="1800" b="0" i="0" u="none" strike="noStrike" spc="60" dirty="0">
                <a:solidFill>
                  <a:srgbClr val="000000"/>
                </a:solidFill>
                <a:effectLst/>
                <a:latin typeface="Cambria" panose="02040503050406030204" pitchFamily="18" charset="0"/>
                <a:cs typeface="Cambria" panose="02040503050406030204" pitchFamily="18" charset="0"/>
              </a:rPr>
              <a:t>     Mechanical</a:t>
            </a:r>
            <a:r>
              <a:rPr lang="en-IN" sz="1800" b="0" i="0" u="none" strike="noStrike" spc="25" dirty="0">
                <a:solidFill>
                  <a:srgbClr val="000000"/>
                </a:solidFill>
                <a:effectLst/>
                <a:latin typeface="Cambria" panose="02040503050406030204" pitchFamily="18" charset="0"/>
                <a:cs typeface="Cambria" panose="02040503050406030204" pitchFamily="18" charset="0"/>
              </a:rPr>
              <a:t> </a:t>
            </a:r>
            <a:r>
              <a:rPr lang="en-IN" sz="1800" b="0" i="0" u="none" strike="noStrike" spc="105" dirty="0">
                <a:solidFill>
                  <a:srgbClr val="000000"/>
                </a:solidFill>
                <a:effectLst/>
                <a:latin typeface="Cambria" panose="02040503050406030204" pitchFamily="18" charset="0"/>
                <a:cs typeface="Cambria" panose="02040503050406030204" pitchFamily="18" charset="0"/>
              </a:rPr>
              <a:t>Load</a:t>
            </a:r>
            <a:endParaRPr lang="en-IN" sz="1800" b="0" i="0" u="none" strike="noStrike" dirty="0">
              <a:effectLst/>
              <a:latin typeface="Arial" panose="020B0604020202020204" pitchFamily="34" charset="0"/>
            </a:endParaRPr>
          </a:p>
          <a:p>
            <a:pPr marR="530352" algn="l" fontAlgn="t">
              <a:spcBef>
                <a:spcPts val="150"/>
              </a:spcBef>
              <a:spcAft>
                <a:spcPts val="0"/>
              </a:spcAft>
              <a:buFont typeface="Wingdings" panose="05000000000000000000" pitchFamily="2" charset="2"/>
              <a:buChar char="Ø"/>
            </a:pPr>
            <a:r>
              <a:rPr lang="en-IN" sz="1800" b="0" i="0" u="none" strike="noStrike" spc="65" dirty="0">
                <a:solidFill>
                  <a:srgbClr val="000000"/>
                </a:solidFill>
                <a:effectLst/>
                <a:latin typeface="Cambria" panose="02040503050406030204" pitchFamily="18" charset="0"/>
                <a:cs typeface="Cambria" panose="02040503050406030204" pitchFamily="18" charset="0"/>
              </a:rPr>
              <a:t>     Unbalance</a:t>
            </a:r>
            <a:r>
              <a:rPr lang="en-IN" sz="1800" b="0" i="0" u="none" strike="noStrike" spc="-10" dirty="0">
                <a:solidFill>
                  <a:srgbClr val="000000"/>
                </a:solidFill>
                <a:effectLst/>
                <a:latin typeface="Cambria" panose="02040503050406030204" pitchFamily="18" charset="0"/>
                <a:cs typeface="Cambria" panose="02040503050406030204" pitchFamily="18" charset="0"/>
              </a:rPr>
              <a:t> </a:t>
            </a:r>
            <a:r>
              <a:rPr lang="en-IN" sz="1800" b="0" i="0" u="none" strike="noStrike" spc="105" dirty="0">
                <a:solidFill>
                  <a:srgbClr val="000000"/>
                </a:solidFill>
                <a:effectLst/>
                <a:latin typeface="Cambria" panose="02040503050406030204" pitchFamily="18" charset="0"/>
                <a:cs typeface="Cambria" panose="02040503050406030204" pitchFamily="18" charset="0"/>
              </a:rPr>
              <a:t>Supply </a:t>
            </a:r>
            <a:r>
              <a:rPr lang="en-IN" sz="1800" b="0" i="0" u="none" strike="noStrike" spc="-605" dirty="0">
                <a:solidFill>
                  <a:srgbClr val="000000"/>
                </a:solidFill>
                <a:effectLst/>
                <a:latin typeface="Cambria" panose="02040503050406030204" pitchFamily="18" charset="0"/>
                <a:cs typeface="Cambria" panose="02040503050406030204" pitchFamily="18" charset="0"/>
              </a:rPr>
              <a:t> </a:t>
            </a:r>
            <a:r>
              <a:rPr lang="en-IN" sz="1800" b="0" i="0" u="none" strike="noStrike" spc="75" dirty="0">
                <a:solidFill>
                  <a:srgbClr val="000000"/>
                </a:solidFill>
                <a:effectLst/>
                <a:latin typeface="Cambria" panose="02040503050406030204" pitchFamily="18" charset="0"/>
                <a:cs typeface="Cambria" panose="02040503050406030204" pitchFamily="18" charset="0"/>
              </a:rPr>
              <a:t>Voltage</a:t>
            </a:r>
            <a:endParaRPr lang="en-IN" sz="1800" b="0" i="0" u="none" strike="noStrike" dirty="0">
              <a:effectLst/>
              <a:latin typeface="Arial" panose="020B0604020202020204" pitchFamily="34" charset="0"/>
            </a:endParaRPr>
          </a:p>
          <a:p>
            <a:pPr algn="l" fontAlgn="t">
              <a:spcBef>
                <a:spcPts val="150"/>
              </a:spcBef>
              <a:spcAft>
                <a:spcPts val="0"/>
              </a:spcAft>
              <a:buFont typeface="Wingdings" panose="05000000000000000000" pitchFamily="2" charset="2"/>
              <a:buChar char="Ø"/>
            </a:pPr>
            <a:r>
              <a:rPr lang="en-IN" sz="1800" b="0" i="0" u="none" strike="noStrike" spc="60" dirty="0">
                <a:solidFill>
                  <a:srgbClr val="000000"/>
                </a:solidFill>
                <a:effectLst/>
                <a:latin typeface="Cambria" panose="02040503050406030204" pitchFamily="18" charset="0"/>
                <a:cs typeface="Cambria" panose="02040503050406030204" pitchFamily="18" charset="0"/>
              </a:rPr>
              <a:t>     Single</a:t>
            </a:r>
            <a:r>
              <a:rPr lang="en-IN" sz="1800" b="0" i="0" u="none" strike="noStrike" spc="40" dirty="0">
                <a:solidFill>
                  <a:srgbClr val="000000"/>
                </a:solidFill>
                <a:effectLst/>
                <a:latin typeface="Cambria" panose="02040503050406030204" pitchFamily="18" charset="0"/>
                <a:cs typeface="Cambria" panose="02040503050406030204" pitchFamily="18" charset="0"/>
              </a:rPr>
              <a:t> </a:t>
            </a:r>
            <a:r>
              <a:rPr lang="en-IN" sz="1800" b="0" i="0" u="none" strike="noStrike" spc="65" dirty="0">
                <a:solidFill>
                  <a:srgbClr val="000000"/>
                </a:solidFill>
                <a:effectLst/>
                <a:latin typeface="Cambria" panose="02040503050406030204" pitchFamily="18" charset="0"/>
                <a:cs typeface="Cambria" panose="02040503050406030204" pitchFamily="18" charset="0"/>
              </a:rPr>
              <a:t>Phasing</a:t>
            </a:r>
            <a:endParaRPr lang="en-IN" sz="1800" b="0" i="0" u="none" strike="noStrike" dirty="0">
              <a:effectLst/>
              <a:latin typeface="Arial" panose="020B0604020202020204" pitchFamily="34" charset="0"/>
            </a:endParaRPr>
          </a:p>
          <a:p>
            <a:pPr algn="l" fontAlgn="t">
              <a:spcBef>
                <a:spcPts val="150"/>
              </a:spcBef>
              <a:spcAft>
                <a:spcPts val="0"/>
              </a:spcAft>
              <a:buFont typeface="Wingdings" panose="05000000000000000000" pitchFamily="2" charset="2"/>
              <a:buChar char="Ø"/>
            </a:pPr>
            <a:r>
              <a:rPr lang="en-IN" sz="1800" b="0" i="0" u="none" strike="noStrike" spc="35" dirty="0">
                <a:solidFill>
                  <a:srgbClr val="000000"/>
                </a:solidFill>
                <a:effectLst/>
                <a:latin typeface="Cambria" panose="02040503050406030204" pitchFamily="18" charset="0"/>
                <a:cs typeface="Cambria" panose="02040503050406030204" pitchFamily="18" charset="0"/>
              </a:rPr>
              <a:t>     Phase</a:t>
            </a:r>
            <a:r>
              <a:rPr lang="en-IN" sz="1800" b="0" i="0" u="none" strike="noStrike" spc="5" dirty="0">
                <a:solidFill>
                  <a:srgbClr val="000000"/>
                </a:solidFill>
                <a:effectLst/>
                <a:latin typeface="Cambria" panose="02040503050406030204" pitchFamily="18" charset="0"/>
                <a:cs typeface="Cambria" panose="02040503050406030204" pitchFamily="18" charset="0"/>
              </a:rPr>
              <a:t> </a:t>
            </a:r>
            <a:r>
              <a:rPr lang="en-IN" sz="1800" b="0" i="0" u="none" strike="noStrike" spc="35" dirty="0">
                <a:solidFill>
                  <a:srgbClr val="000000"/>
                </a:solidFill>
                <a:effectLst/>
                <a:latin typeface="Cambria" panose="02040503050406030204" pitchFamily="18" charset="0"/>
                <a:cs typeface="Cambria" panose="02040503050406030204" pitchFamily="18" charset="0"/>
              </a:rPr>
              <a:t>Reversal</a:t>
            </a:r>
            <a:endParaRPr lang="en-IN" sz="1800" b="0" i="0" u="none" strike="noStrike" dirty="0">
              <a:effectLst/>
              <a:latin typeface="Arial" panose="020B0604020202020204" pitchFamily="34" charset="0"/>
            </a:endParaRPr>
          </a:p>
          <a:p>
            <a:pPr marL="12700" indent="0">
              <a:lnSpc>
                <a:spcPct val="100000"/>
              </a:lnSpc>
              <a:spcBef>
                <a:spcPts val="100"/>
              </a:spcBef>
              <a:buNone/>
              <a:tabLst>
                <a:tab pos="355600" algn="l"/>
              </a:tabLst>
            </a:pPr>
            <a:r>
              <a:rPr lang="en-IN" sz="2000" b="1" i="0" u="none" strike="noStrike" spc="-35" dirty="0">
                <a:solidFill>
                  <a:srgbClr val="FF0000"/>
                </a:solidFill>
                <a:effectLst/>
                <a:latin typeface="Cambria" panose="02040503050406030204" pitchFamily="18" charset="0"/>
                <a:cs typeface="Cambria" panose="02040503050406030204" pitchFamily="18" charset="0"/>
              </a:rPr>
              <a:t>         </a:t>
            </a:r>
            <a:r>
              <a:rPr lang="en-IN" sz="1800" b="1" i="0" u="sng" strike="noStrike" spc="-35" dirty="0">
                <a:solidFill>
                  <a:schemeClr val="tx1"/>
                </a:solidFill>
                <a:effectLst/>
                <a:latin typeface="Cambria" panose="02040503050406030204" pitchFamily="18" charset="0"/>
                <a:cs typeface="Cambria" panose="02040503050406030204" pitchFamily="18" charset="0"/>
              </a:rPr>
              <a:t>Internal</a:t>
            </a:r>
            <a:r>
              <a:rPr lang="en-IN" sz="1800" b="1" i="0" u="sng" strike="noStrike" spc="50" dirty="0">
                <a:solidFill>
                  <a:schemeClr val="tx1"/>
                </a:solidFill>
                <a:effectLst/>
                <a:latin typeface="Cambria" panose="02040503050406030204" pitchFamily="18" charset="0"/>
                <a:cs typeface="Cambria" panose="02040503050406030204" pitchFamily="18" charset="0"/>
              </a:rPr>
              <a:t> </a:t>
            </a:r>
            <a:r>
              <a:rPr lang="en-IN" sz="1800" b="1" i="0" u="sng" strike="noStrike" spc="-15" dirty="0">
                <a:solidFill>
                  <a:schemeClr val="tx1"/>
                </a:solidFill>
                <a:effectLst/>
                <a:latin typeface="Cambria" panose="02040503050406030204" pitchFamily="18" charset="0"/>
                <a:cs typeface="Cambria" panose="02040503050406030204" pitchFamily="18" charset="0"/>
              </a:rPr>
              <a:t>Fault</a:t>
            </a:r>
          </a:p>
          <a:p>
            <a:pPr marL="298450" indent="-285750">
              <a:lnSpc>
                <a:spcPct val="100000"/>
              </a:lnSpc>
              <a:spcBef>
                <a:spcPts val="100"/>
              </a:spcBef>
              <a:buFont typeface="Wingdings" panose="05000000000000000000" pitchFamily="2" charset="2"/>
              <a:buChar char="Ø"/>
              <a:tabLst>
                <a:tab pos="355600" algn="l"/>
              </a:tabLst>
            </a:pPr>
            <a:r>
              <a:rPr lang="en-IN" sz="1800" b="1" spc="-15" dirty="0">
                <a:solidFill>
                  <a:schemeClr val="tx1"/>
                </a:solidFill>
                <a:latin typeface="Cambria" panose="02040503050406030204" pitchFamily="18" charset="0"/>
                <a:cs typeface="Cambria"/>
              </a:rPr>
              <a:t>      </a:t>
            </a:r>
            <a:r>
              <a:rPr lang="en-IN" sz="2000" b="0" i="0" u="none" strike="noStrike" spc="30" dirty="0">
                <a:solidFill>
                  <a:srgbClr val="000000"/>
                </a:solidFill>
                <a:effectLst/>
                <a:latin typeface="Cambria" panose="02040503050406030204" pitchFamily="18" charset="0"/>
                <a:cs typeface="Cambria" panose="02040503050406030204" pitchFamily="18" charset="0"/>
              </a:rPr>
              <a:t>Bearing Failure</a:t>
            </a:r>
            <a:endParaRPr lang="en-IN" sz="2000" b="0" i="0" u="none" strike="noStrike" dirty="0">
              <a:effectLst/>
              <a:latin typeface="Arial" panose="020B0604020202020204" pitchFamily="34" charset="0"/>
            </a:endParaRPr>
          </a:p>
          <a:p>
            <a:pPr marL="355600" indent="-342900">
              <a:lnSpc>
                <a:spcPct val="100000"/>
              </a:lnSpc>
              <a:spcBef>
                <a:spcPts val="100"/>
              </a:spcBef>
              <a:buFont typeface="Wingdings" panose="05000000000000000000" pitchFamily="2" charset="2"/>
              <a:buChar char="Ø"/>
              <a:tabLst>
                <a:tab pos="355600" algn="l"/>
              </a:tabLst>
            </a:pPr>
            <a:r>
              <a:rPr lang="en-US" b="1" dirty="0">
                <a:solidFill>
                  <a:schemeClr val="tx1"/>
                </a:solidFill>
                <a:cs typeface="Cambria"/>
              </a:rPr>
              <a:t>    </a:t>
            </a:r>
            <a:r>
              <a:rPr lang="en-IN" sz="2000" b="0" i="0" u="none" strike="noStrike" spc="105" dirty="0">
                <a:solidFill>
                  <a:srgbClr val="000000"/>
                </a:solidFill>
                <a:effectLst/>
                <a:latin typeface="Cambria" panose="02040503050406030204" pitchFamily="18" charset="0"/>
                <a:cs typeface="Cambria" panose="02040503050406030204" pitchFamily="18" charset="0"/>
              </a:rPr>
              <a:t>Winding</a:t>
            </a:r>
            <a:r>
              <a:rPr lang="en-IN" sz="2000" b="0" i="0" u="none" strike="noStrike" spc="40" dirty="0">
                <a:solidFill>
                  <a:srgbClr val="000000"/>
                </a:solidFill>
                <a:effectLst/>
                <a:latin typeface="Cambria" panose="02040503050406030204" pitchFamily="18" charset="0"/>
                <a:cs typeface="Cambria" panose="02040503050406030204" pitchFamily="18" charset="0"/>
              </a:rPr>
              <a:t> </a:t>
            </a:r>
            <a:r>
              <a:rPr lang="en-IN" sz="2000" b="0" i="0" u="none" strike="noStrike" spc="35" dirty="0">
                <a:solidFill>
                  <a:srgbClr val="000000"/>
                </a:solidFill>
                <a:effectLst/>
                <a:latin typeface="Cambria" panose="02040503050406030204" pitchFamily="18" charset="0"/>
                <a:cs typeface="Cambria" panose="02040503050406030204" pitchFamily="18" charset="0"/>
              </a:rPr>
              <a:t>phase</a:t>
            </a:r>
            <a:r>
              <a:rPr lang="en-IN" sz="2000" b="0" i="0" u="none" strike="noStrike" spc="40" dirty="0">
                <a:solidFill>
                  <a:srgbClr val="000000"/>
                </a:solidFill>
                <a:effectLst/>
                <a:latin typeface="Cambria" panose="02040503050406030204" pitchFamily="18" charset="0"/>
                <a:cs typeface="Cambria" panose="02040503050406030204" pitchFamily="18" charset="0"/>
              </a:rPr>
              <a:t> </a:t>
            </a:r>
            <a:r>
              <a:rPr lang="en-IN" sz="2000" b="0" i="0" u="none" strike="noStrike" spc="85" dirty="0">
                <a:solidFill>
                  <a:srgbClr val="000000"/>
                </a:solidFill>
                <a:effectLst/>
                <a:latin typeface="Cambria" panose="02040503050406030204" pitchFamily="18" charset="0"/>
                <a:cs typeface="Cambria" panose="02040503050406030204" pitchFamily="18" charset="0"/>
              </a:rPr>
              <a:t>and </a:t>
            </a:r>
            <a:r>
              <a:rPr lang="en-IN" sz="2000" b="0" i="0" u="none" strike="noStrike" spc="-600" dirty="0">
                <a:solidFill>
                  <a:srgbClr val="000000"/>
                </a:solidFill>
                <a:effectLst/>
                <a:latin typeface="Cambria" panose="02040503050406030204" pitchFamily="18" charset="0"/>
                <a:cs typeface="Cambria" panose="02040503050406030204" pitchFamily="18" charset="0"/>
              </a:rPr>
              <a:t> </a:t>
            </a:r>
            <a:r>
              <a:rPr lang="en-IN" sz="2000" b="0" i="0" u="none" strike="noStrike" dirty="0">
                <a:solidFill>
                  <a:srgbClr val="000000"/>
                </a:solidFill>
                <a:effectLst/>
                <a:latin typeface="Cambria" panose="02040503050406030204" pitchFamily="18" charset="0"/>
                <a:cs typeface="Cambria" panose="02040503050406030204" pitchFamily="18" charset="0"/>
              </a:rPr>
              <a:t>earth</a:t>
            </a:r>
            <a:r>
              <a:rPr lang="en-IN" sz="2000" b="0" i="0" u="none" strike="noStrike" spc="50" dirty="0">
                <a:solidFill>
                  <a:srgbClr val="000000"/>
                </a:solidFill>
                <a:effectLst/>
                <a:latin typeface="Cambria" panose="02040503050406030204" pitchFamily="18" charset="0"/>
                <a:cs typeface="Cambria" panose="02040503050406030204" pitchFamily="18" charset="0"/>
              </a:rPr>
              <a:t> </a:t>
            </a:r>
            <a:r>
              <a:rPr lang="en-IN" sz="2000" b="0" i="0" u="none" strike="noStrike" spc="55" dirty="0">
                <a:solidFill>
                  <a:srgbClr val="000000"/>
                </a:solidFill>
                <a:effectLst/>
                <a:latin typeface="Cambria" panose="02040503050406030204" pitchFamily="18" charset="0"/>
                <a:cs typeface="Cambria" panose="02040503050406030204" pitchFamily="18" charset="0"/>
              </a:rPr>
              <a:t>fault</a:t>
            </a:r>
            <a:endParaRPr lang="en-IN" sz="2000" b="0" i="0" u="none" strike="noStrike" dirty="0">
              <a:effectLst/>
              <a:latin typeface="Arial" panose="020B0604020202020204" pitchFamily="34" charset="0"/>
            </a:endParaRPr>
          </a:p>
          <a:p>
            <a:pPr marL="12700" indent="0">
              <a:lnSpc>
                <a:spcPct val="100000"/>
              </a:lnSpc>
              <a:spcBef>
                <a:spcPts val="100"/>
              </a:spcBef>
              <a:buNone/>
              <a:tabLst>
                <a:tab pos="355600" algn="l"/>
              </a:tabLst>
            </a:pPr>
            <a:endParaRPr lang="en-US" b="1" u="sng" dirty="0">
              <a:solidFill>
                <a:schemeClr val="tx1"/>
              </a:solidFill>
              <a:cs typeface="Cambria"/>
            </a:endParaRPr>
          </a:p>
        </p:txBody>
      </p:sp>
      <p:sp>
        <p:nvSpPr>
          <p:cNvPr id="4" name="Slide Number Placeholder 3">
            <a:extLst>
              <a:ext uri="{FF2B5EF4-FFF2-40B4-BE49-F238E27FC236}">
                <a16:creationId xmlns:a16="http://schemas.microsoft.com/office/drawing/2014/main" id="{83C8E416-D372-457D-9132-56466D65B178}"/>
              </a:ext>
            </a:extLst>
          </p:cNvPr>
          <p:cNvSpPr>
            <a:spLocks noGrp="1"/>
          </p:cNvSpPr>
          <p:nvPr>
            <p:ph type="sldNum" sz="quarter" idx="12"/>
          </p:nvPr>
        </p:nvSpPr>
        <p:spPr/>
        <p:txBody>
          <a:bodyPr/>
          <a:lstStyle/>
          <a:p>
            <a:fld id="{CA9F79F9-620A-454C-B44A-099229A02D1C}" type="slidenum">
              <a:rPr lang="en-IN" smtClean="0"/>
              <a:pPr/>
              <a:t>82</a:t>
            </a:fld>
            <a:endParaRPr lang="en-IN"/>
          </a:p>
        </p:txBody>
      </p:sp>
      <p:pic>
        <p:nvPicPr>
          <p:cNvPr id="17" name="Picture 16">
            <a:extLst>
              <a:ext uri="{FF2B5EF4-FFF2-40B4-BE49-F238E27FC236}">
                <a16:creationId xmlns:a16="http://schemas.microsoft.com/office/drawing/2014/main" id="{6C4AC984-8E71-4F7E-9E6F-D72874506F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40314288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7390-485E-43FF-9F87-5D6A07CD108F}"/>
              </a:ext>
            </a:extLst>
          </p:cNvPr>
          <p:cNvSpPr>
            <a:spLocks noGrp="1"/>
          </p:cNvSpPr>
          <p:nvPr>
            <p:ph type="title"/>
          </p:nvPr>
        </p:nvSpPr>
        <p:spPr>
          <a:xfrm>
            <a:off x="1262162" y="845716"/>
            <a:ext cx="5862813" cy="760816"/>
          </a:xfrm>
        </p:spPr>
        <p:txBody>
          <a:bodyPr>
            <a:normAutofit/>
          </a:bodyPr>
          <a:lstStyle/>
          <a:p>
            <a:r>
              <a:rPr lang="en-IN" sz="3600" spc="-35" dirty="0">
                <a:solidFill>
                  <a:srgbClr val="FF0000"/>
                </a:solidFill>
                <a:latin typeface="Constantia"/>
                <a:cs typeface="Constantia"/>
              </a:rPr>
              <a:t>Motor</a:t>
            </a:r>
            <a:r>
              <a:rPr lang="en-IN" sz="3600" spc="-125" dirty="0">
                <a:solidFill>
                  <a:srgbClr val="FF0000"/>
                </a:solidFill>
                <a:latin typeface="Constantia"/>
                <a:cs typeface="Constantia"/>
              </a:rPr>
              <a:t> </a:t>
            </a:r>
            <a:r>
              <a:rPr lang="en-IN" sz="3600" spc="-20" dirty="0">
                <a:solidFill>
                  <a:srgbClr val="FF0000"/>
                </a:solidFill>
                <a:latin typeface="Constantia"/>
                <a:cs typeface="Constantia"/>
              </a:rPr>
              <a:t>Protection</a:t>
            </a:r>
            <a:r>
              <a:rPr lang="en-IN" sz="3600" spc="-40" dirty="0">
                <a:solidFill>
                  <a:srgbClr val="FF0000"/>
                </a:solidFill>
                <a:latin typeface="Constantia"/>
                <a:cs typeface="Constantia"/>
              </a:rPr>
              <a:t> </a:t>
            </a:r>
            <a:r>
              <a:rPr lang="en-IN" sz="3600" dirty="0">
                <a:solidFill>
                  <a:srgbClr val="FF0000"/>
                </a:solidFill>
                <a:latin typeface="Constantia"/>
                <a:cs typeface="Constantia"/>
              </a:rPr>
              <a:t>Summary</a:t>
            </a:r>
            <a:endParaRPr lang="en-IN" sz="3600" dirty="0">
              <a:solidFill>
                <a:srgbClr val="FF0000"/>
              </a:solidFill>
              <a:latin typeface="+mn-lt"/>
            </a:endParaRPr>
          </a:p>
        </p:txBody>
      </p:sp>
      <p:sp>
        <p:nvSpPr>
          <p:cNvPr id="3" name="Content Placeholder 2">
            <a:extLst>
              <a:ext uri="{FF2B5EF4-FFF2-40B4-BE49-F238E27FC236}">
                <a16:creationId xmlns:a16="http://schemas.microsoft.com/office/drawing/2014/main" id="{99232443-0BB9-408A-A311-5C24604BB0D5}"/>
              </a:ext>
            </a:extLst>
          </p:cNvPr>
          <p:cNvSpPr>
            <a:spLocks noGrp="1"/>
          </p:cNvSpPr>
          <p:nvPr>
            <p:ph idx="1"/>
          </p:nvPr>
        </p:nvSpPr>
        <p:spPr>
          <a:xfrm>
            <a:off x="1097280" y="1845734"/>
            <a:ext cx="9760110" cy="3614033"/>
          </a:xfrm>
        </p:spPr>
        <p:txBody>
          <a:bodyPr>
            <a:noAutofit/>
          </a:bodyPr>
          <a:lstStyle/>
          <a:p>
            <a:pPr marL="337185" indent="-325120">
              <a:lnSpc>
                <a:spcPct val="100000"/>
              </a:lnSpc>
              <a:spcBef>
                <a:spcPts val="1780"/>
              </a:spcBef>
              <a:buFont typeface="Wingdings" panose="05000000000000000000" pitchFamily="2" charset="2"/>
              <a:buChar char="Ø"/>
              <a:tabLst>
                <a:tab pos="337185" algn="l"/>
                <a:tab pos="337820" algn="l"/>
              </a:tabLst>
            </a:pPr>
            <a:r>
              <a:rPr lang="en-US" sz="1800" b="1" spc="-5" dirty="0">
                <a:latin typeface="Constantia"/>
                <a:cs typeface="Constantia"/>
              </a:rPr>
              <a:t>THERMAL</a:t>
            </a:r>
            <a:r>
              <a:rPr lang="en-US" sz="1800" b="1" spc="-70" dirty="0">
                <a:latin typeface="Constantia"/>
                <a:cs typeface="Constantia"/>
              </a:rPr>
              <a:t> </a:t>
            </a:r>
            <a:r>
              <a:rPr lang="en-US" sz="1800" b="1" spc="-35" dirty="0">
                <a:latin typeface="Constantia"/>
                <a:cs typeface="Constantia"/>
              </a:rPr>
              <a:t>OVERLOAD</a:t>
            </a:r>
            <a:endParaRPr lang="en-US" sz="1800" dirty="0">
              <a:latin typeface="Constantia"/>
              <a:cs typeface="Constantia"/>
            </a:endParaRPr>
          </a:p>
          <a:p>
            <a:pPr marL="342900" indent="-330835">
              <a:lnSpc>
                <a:spcPct val="100000"/>
              </a:lnSpc>
              <a:spcBef>
                <a:spcPts val="1680"/>
              </a:spcBef>
              <a:buFont typeface="Wingdings" panose="05000000000000000000" pitchFamily="2" charset="2"/>
              <a:buChar char="Ø"/>
              <a:tabLst>
                <a:tab pos="342900" algn="l"/>
                <a:tab pos="343535" algn="l"/>
              </a:tabLst>
            </a:pPr>
            <a:r>
              <a:rPr lang="en-US" sz="1800" b="1" spc="-25" dirty="0">
                <a:latin typeface="Constantia"/>
                <a:cs typeface="Constantia"/>
              </a:rPr>
              <a:t>SHORT</a:t>
            </a:r>
            <a:r>
              <a:rPr lang="en-US" sz="1800" b="1" spc="-60" dirty="0">
                <a:latin typeface="Constantia"/>
                <a:cs typeface="Constantia"/>
              </a:rPr>
              <a:t> </a:t>
            </a:r>
            <a:r>
              <a:rPr lang="en-US" sz="1800" b="1" spc="-20" dirty="0">
                <a:latin typeface="Constantia"/>
                <a:cs typeface="Constantia"/>
              </a:rPr>
              <a:t>CIRCUIT</a:t>
            </a:r>
            <a:endParaRPr lang="en-US" sz="1800" dirty="0">
              <a:latin typeface="Constantia"/>
              <a:cs typeface="Constantia"/>
            </a:endParaRPr>
          </a:p>
          <a:p>
            <a:pPr marL="342900" indent="-330835">
              <a:lnSpc>
                <a:spcPct val="100000"/>
              </a:lnSpc>
              <a:spcBef>
                <a:spcPts val="1685"/>
              </a:spcBef>
              <a:buFont typeface="Wingdings" panose="05000000000000000000" pitchFamily="2" charset="2"/>
              <a:buChar char="Ø"/>
              <a:tabLst>
                <a:tab pos="342900" algn="l"/>
                <a:tab pos="343535" algn="l"/>
              </a:tabLst>
            </a:pPr>
            <a:r>
              <a:rPr lang="en-US" sz="1800" b="1" spc="-25" dirty="0">
                <a:latin typeface="Constantia"/>
                <a:cs typeface="Constantia"/>
              </a:rPr>
              <a:t>EARTH</a:t>
            </a:r>
            <a:r>
              <a:rPr lang="en-US" sz="1800" b="1" spc="-10" dirty="0">
                <a:latin typeface="Constantia"/>
                <a:cs typeface="Constantia"/>
              </a:rPr>
              <a:t> </a:t>
            </a:r>
            <a:r>
              <a:rPr lang="en-US" sz="1800" b="1" spc="-100" dirty="0">
                <a:latin typeface="Constantia"/>
                <a:cs typeface="Constantia"/>
              </a:rPr>
              <a:t>FAULT</a:t>
            </a:r>
            <a:endParaRPr lang="en-US" sz="1800" dirty="0">
              <a:latin typeface="Constantia"/>
              <a:cs typeface="Constantia"/>
            </a:endParaRPr>
          </a:p>
          <a:p>
            <a:pPr marL="342900" indent="-330835">
              <a:lnSpc>
                <a:spcPct val="100000"/>
              </a:lnSpc>
              <a:spcBef>
                <a:spcPts val="1680"/>
              </a:spcBef>
              <a:buFont typeface="Wingdings" panose="05000000000000000000" pitchFamily="2" charset="2"/>
              <a:buChar char="Ø"/>
              <a:tabLst>
                <a:tab pos="342900" algn="l"/>
                <a:tab pos="343535" algn="l"/>
              </a:tabLst>
            </a:pPr>
            <a:r>
              <a:rPr lang="en-US" sz="1800" b="1" spc="-5" dirty="0">
                <a:latin typeface="Constantia"/>
                <a:cs typeface="Constantia"/>
              </a:rPr>
              <a:t>UNBALANCE</a:t>
            </a:r>
            <a:endParaRPr lang="en-US" sz="1800" dirty="0">
              <a:latin typeface="Constantia"/>
              <a:cs typeface="Constantia"/>
            </a:endParaRPr>
          </a:p>
          <a:p>
            <a:pPr marL="342900" indent="-330835">
              <a:lnSpc>
                <a:spcPct val="100000"/>
              </a:lnSpc>
              <a:spcBef>
                <a:spcPts val="1680"/>
              </a:spcBef>
              <a:buFont typeface="Wingdings" panose="05000000000000000000" pitchFamily="2" charset="2"/>
              <a:buChar char="Ø"/>
              <a:tabLst>
                <a:tab pos="342900" algn="l"/>
                <a:tab pos="343535" algn="l"/>
              </a:tabLst>
            </a:pPr>
            <a:r>
              <a:rPr lang="en-US" sz="1800" b="1" spc="-15" dirty="0">
                <a:latin typeface="Constantia"/>
                <a:cs typeface="Constantia"/>
              </a:rPr>
              <a:t>BLOCKED</a:t>
            </a:r>
            <a:r>
              <a:rPr lang="en-US" sz="1800" b="1" spc="30" dirty="0">
                <a:latin typeface="Constantia"/>
                <a:cs typeface="Constantia"/>
              </a:rPr>
              <a:t> </a:t>
            </a:r>
            <a:r>
              <a:rPr lang="en-US" sz="1800" b="1" spc="-30" dirty="0">
                <a:latin typeface="Constantia"/>
                <a:cs typeface="Constantia"/>
              </a:rPr>
              <a:t>ROTOR/STALLING</a:t>
            </a:r>
            <a:r>
              <a:rPr lang="en-US" sz="1800" b="1" spc="25" dirty="0">
                <a:latin typeface="Constantia"/>
                <a:cs typeface="Constantia"/>
              </a:rPr>
              <a:t> </a:t>
            </a:r>
            <a:r>
              <a:rPr lang="en-US" sz="1800" b="1" spc="-30" dirty="0">
                <a:latin typeface="Constantia"/>
                <a:cs typeface="Constantia"/>
              </a:rPr>
              <a:t>PROTECTION</a:t>
            </a:r>
            <a:endParaRPr lang="en-US" sz="1800" dirty="0">
              <a:latin typeface="Constantia"/>
              <a:cs typeface="Constantia"/>
            </a:endParaRPr>
          </a:p>
          <a:p>
            <a:pPr marL="12700" indent="0">
              <a:lnSpc>
                <a:spcPct val="100000"/>
              </a:lnSpc>
              <a:spcBef>
                <a:spcPts val="100"/>
              </a:spcBef>
              <a:buNone/>
              <a:tabLst>
                <a:tab pos="355600" algn="l"/>
              </a:tabLst>
            </a:pPr>
            <a:endParaRPr lang="en-US" b="1" u="sng" dirty="0">
              <a:solidFill>
                <a:schemeClr val="tx1"/>
              </a:solidFill>
              <a:cs typeface="Cambria"/>
            </a:endParaRPr>
          </a:p>
        </p:txBody>
      </p:sp>
      <p:sp>
        <p:nvSpPr>
          <p:cNvPr id="4" name="Slide Number Placeholder 3">
            <a:extLst>
              <a:ext uri="{FF2B5EF4-FFF2-40B4-BE49-F238E27FC236}">
                <a16:creationId xmlns:a16="http://schemas.microsoft.com/office/drawing/2014/main" id="{83C8E416-D372-457D-9132-56466D65B178}"/>
              </a:ext>
            </a:extLst>
          </p:cNvPr>
          <p:cNvSpPr>
            <a:spLocks noGrp="1"/>
          </p:cNvSpPr>
          <p:nvPr>
            <p:ph type="sldNum" sz="quarter" idx="12"/>
          </p:nvPr>
        </p:nvSpPr>
        <p:spPr/>
        <p:txBody>
          <a:bodyPr/>
          <a:lstStyle/>
          <a:p>
            <a:fld id="{CA9F79F9-620A-454C-B44A-099229A02D1C}" type="slidenum">
              <a:rPr lang="en-IN" smtClean="0"/>
              <a:pPr/>
              <a:t>83</a:t>
            </a:fld>
            <a:endParaRPr lang="en-IN"/>
          </a:p>
        </p:txBody>
      </p:sp>
      <p:pic>
        <p:nvPicPr>
          <p:cNvPr id="5" name="Picture 4">
            <a:extLst>
              <a:ext uri="{FF2B5EF4-FFF2-40B4-BE49-F238E27FC236}">
                <a16:creationId xmlns:a16="http://schemas.microsoft.com/office/drawing/2014/main" id="{69AC1849-E48D-4FF2-A11B-01BB5CBE2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28565452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7390-485E-43FF-9F87-5D6A07CD108F}"/>
              </a:ext>
            </a:extLst>
          </p:cNvPr>
          <p:cNvSpPr>
            <a:spLocks noGrp="1"/>
          </p:cNvSpPr>
          <p:nvPr>
            <p:ph type="title"/>
          </p:nvPr>
        </p:nvSpPr>
        <p:spPr>
          <a:xfrm>
            <a:off x="1262162" y="845716"/>
            <a:ext cx="5862813" cy="760816"/>
          </a:xfrm>
        </p:spPr>
        <p:txBody>
          <a:bodyPr>
            <a:normAutofit/>
          </a:bodyPr>
          <a:lstStyle/>
          <a:p>
            <a:r>
              <a:rPr lang="en-IN" sz="3600" spc="-35" dirty="0">
                <a:solidFill>
                  <a:srgbClr val="FF0000"/>
                </a:solidFill>
                <a:latin typeface="Constantia"/>
                <a:cs typeface="Constantia"/>
              </a:rPr>
              <a:t>Motor</a:t>
            </a:r>
            <a:r>
              <a:rPr lang="en-IN" sz="3600" spc="-130" dirty="0">
                <a:solidFill>
                  <a:srgbClr val="FF0000"/>
                </a:solidFill>
                <a:latin typeface="Constantia"/>
                <a:cs typeface="Constantia"/>
              </a:rPr>
              <a:t> </a:t>
            </a:r>
            <a:r>
              <a:rPr lang="en-IN" sz="3600" spc="-20" dirty="0">
                <a:solidFill>
                  <a:srgbClr val="FF0000"/>
                </a:solidFill>
                <a:latin typeface="Constantia"/>
                <a:cs typeface="Constantia"/>
              </a:rPr>
              <a:t>Protection</a:t>
            </a:r>
            <a:r>
              <a:rPr lang="en-IN" sz="3600" spc="-55" dirty="0">
                <a:solidFill>
                  <a:srgbClr val="FF0000"/>
                </a:solidFill>
                <a:latin typeface="Constantia"/>
                <a:cs typeface="Constantia"/>
              </a:rPr>
              <a:t> </a:t>
            </a:r>
            <a:r>
              <a:rPr lang="en-IN" sz="3600" spc="-5" dirty="0">
                <a:solidFill>
                  <a:srgbClr val="FF0000"/>
                </a:solidFill>
                <a:latin typeface="Constantia"/>
                <a:cs typeface="Constantia"/>
              </a:rPr>
              <a:t>Stalling</a:t>
            </a:r>
            <a:endParaRPr lang="en-IN" sz="3600" dirty="0">
              <a:solidFill>
                <a:srgbClr val="FF0000"/>
              </a:solidFill>
              <a:latin typeface="+mn-lt"/>
            </a:endParaRPr>
          </a:p>
        </p:txBody>
      </p:sp>
      <p:sp>
        <p:nvSpPr>
          <p:cNvPr id="3" name="Content Placeholder 2">
            <a:extLst>
              <a:ext uri="{FF2B5EF4-FFF2-40B4-BE49-F238E27FC236}">
                <a16:creationId xmlns:a16="http://schemas.microsoft.com/office/drawing/2014/main" id="{99232443-0BB9-408A-A311-5C24604BB0D5}"/>
              </a:ext>
            </a:extLst>
          </p:cNvPr>
          <p:cNvSpPr>
            <a:spLocks noGrp="1"/>
          </p:cNvSpPr>
          <p:nvPr>
            <p:ph idx="1"/>
          </p:nvPr>
        </p:nvSpPr>
        <p:spPr>
          <a:xfrm>
            <a:off x="1097280" y="1845734"/>
            <a:ext cx="9760110" cy="3614033"/>
          </a:xfrm>
        </p:spPr>
        <p:txBody>
          <a:bodyPr>
            <a:noAutofit/>
          </a:bodyPr>
          <a:lstStyle/>
          <a:p>
            <a:pPr marL="2312035">
              <a:lnSpc>
                <a:spcPct val="100000"/>
              </a:lnSpc>
              <a:spcBef>
                <a:spcPts val="105"/>
              </a:spcBef>
            </a:pPr>
            <a:r>
              <a:rPr lang="en-US" sz="1800" b="1" spc="-10" dirty="0">
                <a:solidFill>
                  <a:srgbClr val="0070C0"/>
                </a:solidFill>
                <a:latin typeface="Constantia"/>
                <a:cs typeface="Constantia"/>
              </a:rPr>
              <a:t>Required</a:t>
            </a:r>
            <a:r>
              <a:rPr lang="en-US" sz="1800" b="1" spc="-65" dirty="0">
                <a:solidFill>
                  <a:srgbClr val="0070C0"/>
                </a:solidFill>
                <a:latin typeface="Constantia"/>
                <a:cs typeface="Constantia"/>
              </a:rPr>
              <a:t> </a:t>
            </a:r>
            <a:r>
              <a:rPr lang="en-US" sz="1800" b="1" spc="-5" dirty="0">
                <a:solidFill>
                  <a:srgbClr val="0070C0"/>
                </a:solidFill>
                <a:latin typeface="Constantia"/>
                <a:cs typeface="Constantia"/>
              </a:rPr>
              <a:t>for</a:t>
            </a:r>
            <a:endParaRPr lang="en-US" sz="1800" dirty="0">
              <a:latin typeface="Constantia"/>
              <a:cs typeface="Constantia"/>
            </a:endParaRPr>
          </a:p>
          <a:p>
            <a:pPr>
              <a:lnSpc>
                <a:spcPct val="100000"/>
              </a:lnSpc>
              <a:spcBef>
                <a:spcPts val="5"/>
              </a:spcBef>
            </a:pPr>
            <a:endParaRPr lang="en-US" sz="1800" dirty="0">
              <a:latin typeface="Constantia"/>
              <a:cs typeface="Constantia"/>
            </a:endParaRPr>
          </a:p>
          <a:p>
            <a:pPr marL="12700">
              <a:lnSpc>
                <a:spcPct val="100000"/>
              </a:lnSpc>
              <a:tabLst>
                <a:tab pos="4128135" algn="l"/>
              </a:tabLst>
            </a:pPr>
            <a:r>
              <a:rPr lang="en-US" sz="1800" spc="-5" dirty="0">
                <a:latin typeface="Constantia"/>
                <a:cs typeface="Constantia"/>
              </a:rPr>
              <a:t>Stalling</a:t>
            </a:r>
            <a:r>
              <a:rPr lang="en-US" sz="1800" spc="-90" dirty="0">
                <a:latin typeface="Constantia"/>
                <a:cs typeface="Constantia"/>
              </a:rPr>
              <a:t> </a:t>
            </a:r>
            <a:r>
              <a:rPr lang="en-US" sz="1800" spc="-5" dirty="0">
                <a:latin typeface="Constantia"/>
                <a:cs typeface="Constantia"/>
              </a:rPr>
              <a:t>during</a:t>
            </a:r>
            <a:r>
              <a:rPr lang="en-US" sz="1800" spc="-40" dirty="0">
                <a:latin typeface="Constantia"/>
                <a:cs typeface="Constantia"/>
              </a:rPr>
              <a:t> </a:t>
            </a:r>
            <a:r>
              <a:rPr lang="en-US" sz="1800" spc="-5" dirty="0">
                <a:latin typeface="Constantia"/>
                <a:cs typeface="Constantia"/>
              </a:rPr>
              <a:t>starting	</a:t>
            </a:r>
            <a:r>
              <a:rPr lang="en-US" sz="1800" dirty="0">
                <a:latin typeface="Constantia"/>
                <a:cs typeface="Constantia"/>
              </a:rPr>
              <a:t>Stalling</a:t>
            </a:r>
            <a:r>
              <a:rPr lang="en-US" sz="1800" spc="-120" dirty="0">
                <a:latin typeface="Constantia"/>
                <a:cs typeface="Constantia"/>
              </a:rPr>
              <a:t> </a:t>
            </a:r>
            <a:r>
              <a:rPr lang="en-US" sz="1800" spc="-5" dirty="0">
                <a:latin typeface="Constantia"/>
                <a:cs typeface="Constantia"/>
              </a:rPr>
              <a:t>during</a:t>
            </a:r>
            <a:r>
              <a:rPr lang="en-US" sz="1800" spc="-75" dirty="0">
                <a:latin typeface="Constantia"/>
                <a:cs typeface="Constantia"/>
              </a:rPr>
              <a:t> </a:t>
            </a:r>
            <a:r>
              <a:rPr lang="en-US" sz="1800" spc="-5" dirty="0">
                <a:latin typeface="Constantia"/>
                <a:cs typeface="Constantia"/>
              </a:rPr>
              <a:t>running</a:t>
            </a:r>
            <a:endParaRPr lang="en-US" sz="1800" dirty="0">
              <a:latin typeface="Constantia"/>
              <a:cs typeface="Constantia"/>
            </a:endParaRPr>
          </a:p>
          <a:p>
            <a:pPr marL="38100">
              <a:lnSpc>
                <a:spcPts val="3110"/>
              </a:lnSpc>
              <a:spcBef>
                <a:spcPts val="1375"/>
              </a:spcBef>
            </a:pPr>
            <a:r>
              <a:rPr lang="en-US" sz="1800" b="1" spc="-5" dirty="0">
                <a:solidFill>
                  <a:srgbClr val="0070C0"/>
                </a:solidFill>
                <a:latin typeface="Constantia"/>
                <a:cs typeface="Constantia"/>
              </a:rPr>
              <a:t>Cases</a:t>
            </a:r>
            <a:endParaRPr lang="en-US" sz="1800" dirty="0">
              <a:latin typeface="Constantia"/>
              <a:cs typeface="Constantia"/>
            </a:endParaRPr>
          </a:p>
          <a:p>
            <a:pPr marL="320675" indent="-283210">
              <a:lnSpc>
                <a:spcPts val="3350"/>
              </a:lnSpc>
              <a:buSzPct val="96428"/>
              <a:buFont typeface="Wingdings"/>
              <a:buChar char=""/>
              <a:tabLst>
                <a:tab pos="321310" algn="l"/>
              </a:tabLst>
            </a:pPr>
            <a:r>
              <a:rPr lang="en-US" sz="1800" b="1" spc="-5" dirty="0">
                <a:solidFill>
                  <a:srgbClr val="FF3300"/>
                </a:solidFill>
                <a:latin typeface="Constantia"/>
                <a:cs typeface="Constantia"/>
              </a:rPr>
              <a:t>Starting</a:t>
            </a:r>
            <a:r>
              <a:rPr lang="en-US" sz="1800" b="1" spc="-60" dirty="0">
                <a:solidFill>
                  <a:srgbClr val="FF3300"/>
                </a:solidFill>
                <a:latin typeface="Constantia"/>
                <a:cs typeface="Constantia"/>
              </a:rPr>
              <a:t> </a:t>
            </a:r>
            <a:r>
              <a:rPr lang="en-US" sz="1800" b="1" spc="-5" dirty="0">
                <a:solidFill>
                  <a:srgbClr val="FF3300"/>
                </a:solidFill>
                <a:latin typeface="Constantia"/>
                <a:cs typeface="Constantia"/>
              </a:rPr>
              <a:t>time</a:t>
            </a:r>
            <a:r>
              <a:rPr lang="en-US" sz="1800" b="1" spc="-65" dirty="0">
                <a:solidFill>
                  <a:srgbClr val="FF3300"/>
                </a:solidFill>
                <a:latin typeface="Constantia"/>
                <a:cs typeface="Constantia"/>
              </a:rPr>
              <a:t> </a:t>
            </a:r>
            <a:r>
              <a:rPr lang="en-US" sz="1800" b="1" spc="-5" dirty="0">
                <a:solidFill>
                  <a:srgbClr val="FF3300"/>
                </a:solidFill>
                <a:latin typeface="Constantia"/>
                <a:cs typeface="Constantia"/>
              </a:rPr>
              <a:t>&lt;</a:t>
            </a:r>
            <a:r>
              <a:rPr lang="en-US" sz="1800" b="1" spc="15" dirty="0">
                <a:solidFill>
                  <a:srgbClr val="FF3300"/>
                </a:solidFill>
                <a:latin typeface="Constantia"/>
                <a:cs typeface="Constantia"/>
              </a:rPr>
              <a:t> </a:t>
            </a:r>
            <a:r>
              <a:rPr lang="en-US" sz="1800" b="1" spc="-5" dirty="0">
                <a:solidFill>
                  <a:srgbClr val="FF3300"/>
                </a:solidFill>
                <a:latin typeface="Constantia"/>
                <a:cs typeface="Constantia"/>
              </a:rPr>
              <a:t>Stall</a:t>
            </a:r>
            <a:r>
              <a:rPr lang="en-US" sz="1800" b="1" spc="-75" dirty="0">
                <a:solidFill>
                  <a:srgbClr val="FF3300"/>
                </a:solidFill>
                <a:latin typeface="Constantia"/>
                <a:cs typeface="Constantia"/>
              </a:rPr>
              <a:t> </a:t>
            </a:r>
            <a:r>
              <a:rPr lang="en-US" sz="1800" b="1" spc="-10" dirty="0">
                <a:solidFill>
                  <a:srgbClr val="FF3300"/>
                </a:solidFill>
                <a:latin typeface="Constantia"/>
                <a:cs typeface="Constantia"/>
              </a:rPr>
              <a:t>withstand </a:t>
            </a:r>
            <a:r>
              <a:rPr lang="en-US" sz="1800" b="1" spc="-5" dirty="0">
                <a:solidFill>
                  <a:srgbClr val="FF3300"/>
                </a:solidFill>
                <a:latin typeface="Constantia"/>
                <a:cs typeface="Constantia"/>
              </a:rPr>
              <a:t>time</a:t>
            </a:r>
            <a:endParaRPr lang="en-US" sz="1800" dirty="0">
              <a:latin typeface="Constantia"/>
              <a:cs typeface="Constantia"/>
            </a:endParaRPr>
          </a:p>
          <a:p>
            <a:pPr marL="320675" indent="-283210">
              <a:lnSpc>
                <a:spcPct val="100000"/>
              </a:lnSpc>
              <a:spcBef>
                <a:spcPts val="5"/>
              </a:spcBef>
              <a:buSzPct val="96428"/>
              <a:buFont typeface="Wingdings"/>
              <a:buChar char=""/>
              <a:tabLst>
                <a:tab pos="321310" algn="l"/>
              </a:tabLst>
            </a:pPr>
            <a:r>
              <a:rPr lang="en-US" sz="1800" b="1" spc="-5" dirty="0">
                <a:solidFill>
                  <a:srgbClr val="FF3300"/>
                </a:solidFill>
                <a:latin typeface="Constantia"/>
                <a:cs typeface="Constantia"/>
              </a:rPr>
              <a:t>Stall</a:t>
            </a:r>
            <a:r>
              <a:rPr lang="en-US" sz="1800" b="1" spc="-95" dirty="0">
                <a:solidFill>
                  <a:srgbClr val="FF3300"/>
                </a:solidFill>
                <a:latin typeface="Constantia"/>
                <a:cs typeface="Constantia"/>
              </a:rPr>
              <a:t> </a:t>
            </a:r>
            <a:r>
              <a:rPr lang="en-US" sz="1800" b="1" spc="-5" dirty="0">
                <a:solidFill>
                  <a:srgbClr val="FF3300"/>
                </a:solidFill>
                <a:latin typeface="Constantia"/>
                <a:cs typeface="Constantia"/>
              </a:rPr>
              <a:t>withstand</a:t>
            </a:r>
            <a:r>
              <a:rPr lang="en-US" sz="1800" b="1" spc="-20" dirty="0">
                <a:solidFill>
                  <a:srgbClr val="FF3300"/>
                </a:solidFill>
                <a:latin typeface="Constantia"/>
                <a:cs typeface="Constantia"/>
              </a:rPr>
              <a:t> </a:t>
            </a:r>
            <a:r>
              <a:rPr lang="en-US" sz="1800" b="1" spc="-10" dirty="0">
                <a:solidFill>
                  <a:srgbClr val="FF3300"/>
                </a:solidFill>
                <a:latin typeface="Constantia"/>
                <a:cs typeface="Constantia"/>
              </a:rPr>
              <a:t>time&lt;</a:t>
            </a:r>
            <a:r>
              <a:rPr lang="en-US" sz="1800" b="1" spc="-85" dirty="0">
                <a:solidFill>
                  <a:srgbClr val="FF3300"/>
                </a:solidFill>
                <a:latin typeface="Constantia"/>
                <a:cs typeface="Constantia"/>
              </a:rPr>
              <a:t> </a:t>
            </a:r>
            <a:r>
              <a:rPr lang="en-US" sz="1800" b="1" spc="-5" dirty="0">
                <a:solidFill>
                  <a:srgbClr val="FF3300"/>
                </a:solidFill>
                <a:latin typeface="Constantia"/>
                <a:cs typeface="Constantia"/>
              </a:rPr>
              <a:t>Starting</a:t>
            </a:r>
            <a:r>
              <a:rPr lang="en-US" sz="1800" b="1" spc="-35" dirty="0">
                <a:solidFill>
                  <a:srgbClr val="FF3300"/>
                </a:solidFill>
                <a:latin typeface="Constantia"/>
                <a:cs typeface="Constantia"/>
              </a:rPr>
              <a:t> </a:t>
            </a:r>
            <a:r>
              <a:rPr lang="en-US" sz="1800" b="1" spc="-5" dirty="0">
                <a:solidFill>
                  <a:srgbClr val="FF3300"/>
                </a:solidFill>
                <a:latin typeface="Constantia"/>
                <a:cs typeface="Constantia"/>
              </a:rPr>
              <a:t>time</a:t>
            </a:r>
            <a:endParaRPr lang="en-US" sz="1800" dirty="0">
              <a:latin typeface="Constantia"/>
              <a:cs typeface="Constantia"/>
            </a:endParaRPr>
          </a:p>
          <a:p>
            <a:pPr marL="12700" indent="0">
              <a:lnSpc>
                <a:spcPct val="100000"/>
              </a:lnSpc>
              <a:spcBef>
                <a:spcPts val="100"/>
              </a:spcBef>
              <a:buNone/>
              <a:tabLst>
                <a:tab pos="355600" algn="l"/>
              </a:tabLst>
            </a:pPr>
            <a:endParaRPr lang="en-US" b="1" u="sng" dirty="0">
              <a:solidFill>
                <a:schemeClr val="tx1"/>
              </a:solidFill>
              <a:cs typeface="Cambria"/>
            </a:endParaRPr>
          </a:p>
        </p:txBody>
      </p:sp>
      <p:sp>
        <p:nvSpPr>
          <p:cNvPr id="4" name="Slide Number Placeholder 3">
            <a:extLst>
              <a:ext uri="{FF2B5EF4-FFF2-40B4-BE49-F238E27FC236}">
                <a16:creationId xmlns:a16="http://schemas.microsoft.com/office/drawing/2014/main" id="{83C8E416-D372-457D-9132-56466D65B178}"/>
              </a:ext>
            </a:extLst>
          </p:cNvPr>
          <p:cNvSpPr>
            <a:spLocks noGrp="1"/>
          </p:cNvSpPr>
          <p:nvPr>
            <p:ph type="sldNum" sz="quarter" idx="12"/>
          </p:nvPr>
        </p:nvSpPr>
        <p:spPr/>
        <p:txBody>
          <a:bodyPr/>
          <a:lstStyle/>
          <a:p>
            <a:fld id="{CA9F79F9-620A-454C-B44A-099229A02D1C}" type="slidenum">
              <a:rPr lang="en-IN" smtClean="0"/>
              <a:pPr/>
              <a:t>84</a:t>
            </a:fld>
            <a:endParaRPr lang="en-IN"/>
          </a:p>
        </p:txBody>
      </p:sp>
      <p:cxnSp>
        <p:nvCxnSpPr>
          <p:cNvPr id="6" name="Straight Arrow Connector 5">
            <a:extLst>
              <a:ext uri="{FF2B5EF4-FFF2-40B4-BE49-F238E27FC236}">
                <a16:creationId xmlns:a16="http://schemas.microsoft.com/office/drawing/2014/main" id="{32AA9072-9679-47C0-91B8-48B04B492312}"/>
              </a:ext>
            </a:extLst>
          </p:cNvPr>
          <p:cNvCxnSpPr/>
          <p:nvPr/>
        </p:nvCxnSpPr>
        <p:spPr>
          <a:xfrm flipH="1">
            <a:off x="2760955" y="2121763"/>
            <a:ext cx="870012" cy="594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1D9D7E6-D2A1-415C-8F16-AE8B50AC4FFA}"/>
              </a:ext>
            </a:extLst>
          </p:cNvPr>
          <p:cNvCxnSpPr/>
          <p:nvPr/>
        </p:nvCxnSpPr>
        <p:spPr>
          <a:xfrm>
            <a:off x="4429957" y="2121763"/>
            <a:ext cx="1091954" cy="594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259D7D7-71E0-44AB-8D64-CAB6F20847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40228670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7390-485E-43FF-9F87-5D6A07CD108F}"/>
              </a:ext>
            </a:extLst>
          </p:cNvPr>
          <p:cNvSpPr>
            <a:spLocks noGrp="1"/>
          </p:cNvSpPr>
          <p:nvPr>
            <p:ph type="title"/>
          </p:nvPr>
        </p:nvSpPr>
        <p:spPr>
          <a:xfrm>
            <a:off x="1262162" y="845716"/>
            <a:ext cx="5862813" cy="760816"/>
          </a:xfrm>
        </p:spPr>
        <p:txBody>
          <a:bodyPr>
            <a:normAutofit/>
          </a:bodyPr>
          <a:lstStyle/>
          <a:p>
            <a:r>
              <a:rPr lang="en-IN" sz="3600" spc="-85" dirty="0">
                <a:solidFill>
                  <a:srgbClr val="FF0000"/>
                </a:solidFill>
              </a:rPr>
              <a:t>CURR</a:t>
            </a:r>
            <a:r>
              <a:rPr lang="en-IN" sz="3600" spc="120" dirty="0">
                <a:solidFill>
                  <a:srgbClr val="FF0000"/>
                </a:solidFill>
              </a:rPr>
              <a:t>E</a:t>
            </a:r>
            <a:r>
              <a:rPr lang="en-IN" sz="3600" spc="-200" dirty="0">
                <a:solidFill>
                  <a:srgbClr val="FF0000"/>
                </a:solidFill>
              </a:rPr>
              <a:t>N</a:t>
            </a:r>
            <a:r>
              <a:rPr lang="en-IN" sz="3600" spc="-150" dirty="0">
                <a:solidFill>
                  <a:srgbClr val="FF0000"/>
                </a:solidFill>
              </a:rPr>
              <a:t>T</a:t>
            </a:r>
            <a:r>
              <a:rPr lang="en-IN" sz="3600" spc="-140" dirty="0">
                <a:solidFill>
                  <a:srgbClr val="FF0000"/>
                </a:solidFill>
              </a:rPr>
              <a:t> </a:t>
            </a:r>
            <a:r>
              <a:rPr lang="en-IN" sz="3600" spc="50" dirty="0">
                <a:solidFill>
                  <a:srgbClr val="FF0000"/>
                </a:solidFill>
              </a:rPr>
              <a:t>RE</a:t>
            </a:r>
            <a:r>
              <a:rPr lang="en-IN" sz="3600" spc="405" dirty="0">
                <a:solidFill>
                  <a:srgbClr val="FF0000"/>
                </a:solidFill>
              </a:rPr>
              <a:t>L</a:t>
            </a:r>
            <a:r>
              <a:rPr lang="en-IN" sz="3600" spc="-80" dirty="0">
                <a:solidFill>
                  <a:srgbClr val="FF0000"/>
                </a:solidFill>
              </a:rPr>
              <a:t>AYS</a:t>
            </a:r>
            <a:endParaRPr lang="en-IN" sz="3600" dirty="0">
              <a:solidFill>
                <a:srgbClr val="FF0000"/>
              </a:solidFill>
              <a:latin typeface="+mn-lt"/>
            </a:endParaRPr>
          </a:p>
        </p:txBody>
      </p:sp>
      <p:sp>
        <p:nvSpPr>
          <p:cNvPr id="3" name="Content Placeholder 2">
            <a:extLst>
              <a:ext uri="{FF2B5EF4-FFF2-40B4-BE49-F238E27FC236}">
                <a16:creationId xmlns:a16="http://schemas.microsoft.com/office/drawing/2014/main" id="{99232443-0BB9-408A-A311-5C24604BB0D5}"/>
              </a:ext>
            </a:extLst>
          </p:cNvPr>
          <p:cNvSpPr>
            <a:spLocks noGrp="1"/>
          </p:cNvSpPr>
          <p:nvPr>
            <p:ph idx="1"/>
          </p:nvPr>
        </p:nvSpPr>
        <p:spPr>
          <a:xfrm>
            <a:off x="1097280" y="1845734"/>
            <a:ext cx="9760110" cy="3614033"/>
          </a:xfrm>
        </p:spPr>
        <p:txBody>
          <a:bodyPr>
            <a:noAutofit/>
          </a:bodyPr>
          <a:lstStyle/>
          <a:p>
            <a:pPr marL="12700">
              <a:lnSpc>
                <a:spcPct val="100000"/>
              </a:lnSpc>
              <a:spcBef>
                <a:spcPts val="1470"/>
              </a:spcBef>
            </a:pPr>
            <a:r>
              <a:rPr lang="en-US" sz="2400" b="1" dirty="0">
                <a:solidFill>
                  <a:srgbClr val="0000FF"/>
                </a:solidFill>
                <a:latin typeface="Arial"/>
                <a:cs typeface="Arial"/>
              </a:rPr>
              <a:t>IDMT</a:t>
            </a:r>
            <a:r>
              <a:rPr lang="en-US" sz="2400" b="1" spc="-50" dirty="0">
                <a:solidFill>
                  <a:srgbClr val="0000FF"/>
                </a:solidFill>
                <a:latin typeface="Arial"/>
                <a:cs typeface="Arial"/>
              </a:rPr>
              <a:t> </a:t>
            </a:r>
            <a:r>
              <a:rPr lang="en-US" sz="2400" b="1" spc="-40" dirty="0">
                <a:solidFill>
                  <a:srgbClr val="0000FF"/>
                </a:solidFill>
                <a:latin typeface="Arial"/>
                <a:cs typeface="Arial"/>
              </a:rPr>
              <a:t>RELAYS</a:t>
            </a:r>
            <a:r>
              <a:rPr lang="en-US" sz="2400" b="1" spc="-60" dirty="0">
                <a:solidFill>
                  <a:srgbClr val="0000FF"/>
                </a:solidFill>
                <a:latin typeface="Arial"/>
                <a:cs typeface="Arial"/>
              </a:rPr>
              <a:t> </a:t>
            </a:r>
            <a:r>
              <a:rPr lang="en-US" sz="2400" b="1" dirty="0">
                <a:solidFill>
                  <a:srgbClr val="0000FF"/>
                </a:solidFill>
                <a:latin typeface="Arial"/>
                <a:cs typeface="Arial"/>
              </a:rPr>
              <a:t>:</a:t>
            </a:r>
            <a:endParaRPr lang="en-US" sz="2400" dirty="0">
              <a:latin typeface="Arial"/>
              <a:cs typeface="Arial"/>
            </a:endParaRPr>
          </a:p>
          <a:p>
            <a:pPr marL="12700" marR="5080">
              <a:lnSpc>
                <a:spcPts val="2100"/>
              </a:lnSpc>
              <a:spcBef>
                <a:spcPts val="1375"/>
              </a:spcBef>
            </a:pPr>
            <a:r>
              <a:rPr lang="en-US" sz="1800" b="1" spc="-204" dirty="0">
                <a:solidFill>
                  <a:srgbClr val="04617B"/>
                </a:solidFill>
                <a:latin typeface="Calibri"/>
                <a:cs typeface="Calibri"/>
              </a:rPr>
              <a:t>These</a:t>
            </a:r>
            <a:r>
              <a:rPr lang="en-US" sz="1800" b="1" spc="-70" dirty="0">
                <a:solidFill>
                  <a:srgbClr val="04617B"/>
                </a:solidFill>
                <a:latin typeface="Calibri"/>
                <a:cs typeface="Calibri"/>
              </a:rPr>
              <a:t> </a:t>
            </a:r>
            <a:r>
              <a:rPr lang="en-US" sz="1800" b="1" spc="-170" dirty="0">
                <a:solidFill>
                  <a:srgbClr val="04617B"/>
                </a:solidFill>
                <a:latin typeface="Calibri"/>
                <a:cs typeface="Calibri"/>
              </a:rPr>
              <a:t>relays</a:t>
            </a:r>
            <a:r>
              <a:rPr lang="en-US" sz="1800" b="1" spc="-65" dirty="0">
                <a:solidFill>
                  <a:srgbClr val="04617B"/>
                </a:solidFill>
                <a:latin typeface="Calibri"/>
                <a:cs typeface="Calibri"/>
              </a:rPr>
              <a:t> </a:t>
            </a:r>
            <a:r>
              <a:rPr lang="en-US" sz="1800" b="1" spc="-229" dirty="0">
                <a:solidFill>
                  <a:srgbClr val="04617B"/>
                </a:solidFill>
                <a:latin typeface="Calibri"/>
                <a:cs typeface="Calibri"/>
              </a:rPr>
              <a:t>have</a:t>
            </a:r>
            <a:r>
              <a:rPr lang="en-US" sz="1800" b="1" spc="-80" dirty="0">
                <a:solidFill>
                  <a:srgbClr val="04617B"/>
                </a:solidFill>
                <a:latin typeface="Calibri"/>
                <a:cs typeface="Calibri"/>
              </a:rPr>
              <a:t> </a:t>
            </a:r>
            <a:r>
              <a:rPr lang="en-US" sz="1800" b="1" spc="-190" dirty="0">
                <a:solidFill>
                  <a:srgbClr val="04617B"/>
                </a:solidFill>
                <a:latin typeface="Calibri"/>
                <a:cs typeface="Calibri"/>
              </a:rPr>
              <a:t>inverse</a:t>
            </a:r>
            <a:r>
              <a:rPr lang="en-US" sz="1800" b="1" spc="-65" dirty="0">
                <a:solidFill>
                  <a:srgbClr val="04617B"/>
                </a:solidFill>
                <a:latin typeface="Calibri"/>
                <a:cs typeface="Calibri"/>
              </a:rPr>
              <a:t> </a:t>
            </a:r>
            <a:r>
              <a:rPr lang="en-US" sz="1800" b="1" spc="-160" dirty="0">
                <a:solidFill>
                  <a:srgbClr val="04617B"/>
                </a:solidFill>
                <a:latin typeface="Calibri"/>
                <a:cs typeface="Calibri"/>
              </a:rPr>
              <a:t>characteristic</a:t>
            </a:r>
            <a:r>
              <a:rPr lang="en-US" sz="1800" b="1" spc="35" dirty="0">
                <a:solidFill>
                  <a:srgbClr val="04617B"/>
                </a:solidFill>
                <a:latin typeface="Calibri"/>
                <a:cs typeface="Calibri"/>
              </a:rPr>
              <a:t> </a:t>
            </a:r>
            <a:r>
              <a:rPr lang="en-US" sz="1800" b="1" spc="-215" dirty="0">
                <a:solidFill>
                  <a:srgbClr val="04617B"/>
                </a:solidFill>
                <a:latin typeface="Calibri"/>
                <a:cs typeface="Calibri"/>
              </a:rPr>
              <a:t>and</a:t>
            </a:r>
            <a:r>
              <a:rPr lang="en-US" sz="1800" b="1" spc="-60" dirty="0">
                <a:solidFill>
                  <a:srgbClr val="04617B"/>
                </a:solidFill>
                <a:latin typeface="Calibri"/>
                <a:cs typeface="Calibri"/>
              </a:rPr>
              <a:t> </a:t>
            </a:r>
            <a:r>
              <a:rPr lang="en-US" sz="1800" b="1" spc="-240" dirty="0">
                <a:solidFill>
                  <a:srgbClr val="04617B"/>
                </a:solidFill>
                <a:latin typeface="Calibri"/>
                <a:cs typeface="Calibri"/>
              </a:rPr>
              <a:t>the</a:t>
            </a:r>
            <a:r>
              <a:rPr lang="en-US" sz="1800" b="1" spc="-70" dirty="0">
                <a:solidFill>
                  <a:srgbClr val="04617B"/>
                </a:solidFill>
                <a:latin typeface="Calibri"/>
                <a:cs typeface="Calibri"/>
              </a:rPr>
              <a:t> </a:t>
            </a:r>
            <a:r>
              <a:rPr lang="en-US" sz="1800" b="1" spc="-190" dirty="0">
                <a:solidFill>
                  <a:srgbClr val="04617B"/>
                </a:solidFill>
                <a:latin typeface="Calibri"/>
                <a:cs typeface="Calibri"/>
              </a:rPr>
              <a:t>operating</a:t>
            </a:r>
            <a:r>
              <a:rPr lang="en-US" sz="1800" b="1" spc="-80" dirty="0">
                <a:solidFill>
                  <a:srgbClr val="04617B"/>
                </a:solidFill>
                <a:latin typeface="Calibri"/>
                <a:cs typeface="Calibri"/>
              </a:rPr>
              <a:t> </a:t>
            </a:r>
            <a:r>
              <a:rPr lang="en-US" sz="1800" b="1" spc="-225" dirty="0">
                <a:solidFill>
                  <a:srgbClr val="04617B"/>
                </a:solidFill>
                <a:latin typeface="Calibri"/>
                <a:cs typeface="Calibri"/>
              </a:rPr>
              <a:t>time</a:t>
            </a:r>
            <a:r>
              <a:rPr lang="en-US" sz="1800" b="1" spc="-75" dirty="0">
                <a:solidFill>
                  <a:srgbClr val="04617B"/>
                </a:solidFill>
                <a:latin typeface="Calibri"/>
                <a:cs typeface="Calibri"/>
              </a:rPr>
              <a:t> </a:t>
            </a:r>
            <a:r>
              <a:rPr lang="en-US" sz="1800" b="1" spc="-225" dirty="0">
                <a:solidFill>
                  <a:srgbClr val="04617B"/>
                </a:solidFill>
                <a:latin typeface="Calibri"/>
                <a:cs typeface="Calibri"/>
              </a:rPr>
              <a:t>decreases</a:t>
            </a:r>
            <a:r>
              <a:rPr lang="en-US" sz="1800" b="1" spc="-60" dirty="0">
                <a:solidFill>
                  <a:srgbClr val="04617B"/>
                </a:solidFill>
                <a:latin typeface="Calibri"/>
                <a:cs typeface="Calibri"/>
              </a:rPr>
              <a:t> </a:t>
            </a:r>
            <a:r>
              <a:rPr lang="en-US" sz="1800" b="1" spc="-204" dirty="0">
                <a:solidFill>
                  <a:srgbClr val="04617B"/>
                </a:solidFill>
                <a:latin typeface="Calibri"/>
                <a:cs typeface="Calibri"/>
              </a:rPr>
              <a:t>as</a:t>
            </a:r>
            <a:r>
              <a:rPr lang="en-US" sz="1800" b="1" spc="-65" dirty="0">
                <a:solidFill>
                  <a:srgbClr val="04617B"/>
                </a:solidFill>
                <a:latin typeface="Calibri"/>
                <a:cs typeface="Calibri"/>
              </a:rPr>
              <a:t> </a:t>
            </a:r>
            <a:r>
              <a:rPr lang="en-US" sz="1800" b="1" spc="-240" dirty="0">
                <a:solidFill>
                  <a:srgbClr val="04617B"/>
                </a:solidFill>
                <a:latin typeface="Calibri"/>
                <a:cs typeface="Calibri"/>
              </a:rPr>
              <a:t>the </a:t>
            </a:r>
            <a:r>
              <a:rPr lang="en-US" sz="1800" b="1" spc="-440" dirty="0">
                <a:solidFill>
                  <a:srgbClr val="04617B"/>
                </a:solidFill>
                <a:latin typeface="Calibri"/>
                <a:cs typeface="Calibri"/>
              </a:rPr>
              <a:t> </a:t>
            </a:r>
            <a:r>
              <a:rPr lang="en-US" sz="1800" b="1" spc="-340" dirty="0">
                <a:solidFill>
                  <a:srgbClr val="04617B"/>
                </a:solidFill>
                <a:latin typeface="Calibri"/>
                <a:cs typeface="Calibri"/>
              </a:rPr>
              <a:t>m</a:t>
            </a:r>
            <a:r>
              <a:rPr lang="en-US" sz="1800" b="1" spc="-215" dirty="0">
                <a:solidFill>
                  <a:srgbClr val="04617B"/>
                </a:solidFill>
                <a:latin typeface="Calibri"/>
                <a:cs typeface="Calibri"/>
              </a:rPr>
              <a:t>a</a:t>
            </a:r>
            <a:r>
              <a:rPr lang="en-US" sz="1800" b="1" spc="-175" dirty="0">
                <a:solidFill>
                  <a:srgbClr val="04617B"/>
                </a:solidFill>
                <a:latin typeface="Calibri"/>
                <a:cs typeface="Calibri"/>
              </a:rPr>
              <a:t>g</a:t>
            </a:r>
            <a:r>
              <a:rPr lang="en-US" sz="1800" b="1" spc="-215" dirty="0">
                <a:solidFill>
                  <a:srgbClr val="04617B"/>
                </a:solidFill>
                <a:latin typeface="Calibri"/>
                <a:cs typeface="Calibri"/>
              </a:rPr>
              <a:t>n</a:t>
            </a:r>
            <a:r>
              <a:rPr lang="en-US" sz="1800" b="1" spc="-65" dirty="0">
                <a:solidFill>
                  <a:srgbClr val="04617B"/>
                </a:solidFill>
                <a:latin typeface="Calibri"/>
                <a:cs typeface="Calibri"/>
              </a:rPr>
              <a:t>i</a:t>
            </a:r>
            <a:r>
              <a:rPr lang="en-US" sz="1800" b="1" spc="-185" dirty="0">
                <a:solidFill>
                  <a:srgbClr val="04617B"/>
                </a:solidFill>
                <a:latin typeface="Calibri"/>
                <a:cs typeface="Calibri"/>
              </a:rPr>
              <a:t>t</a:t>
            </a:r>
            <a:r>
              <a:rPr lang="en-US" sz="1800" b="1" spc="-215" dirty="0">
                <a:solidFill>
                  <a:srgbClr val="04617B"/>
                </a:solidFill>
                <a:latin typeface="Calibri"/>
                <a:cs typeface="Calibri"/>
              </a:rPr>
              <a:t>ud</a:t>
            </a:r>
            <a:r>
              <a:rPr lang="en-US" sz="1800" b="1" spc="-320" dirty="0">
                <a:solidFill>
                  <a:srgbClr val="04617B"/>
                </a:solidFill>
                <a:latin typeface="Calibri"/>
                <a:cs typeface="Calibri"/>
              </a:rPr>
              <a:t>e</a:t>
            </a:r>
            <a:r>
              <a:rPr lang="en-US" sz="1800" b="1" spc="-110" dirty="0">
                <a:solidFill>
                  <a:srgbClr val="04617B"/>
                </a:solidFill>
                <a:latin typeface="Calibri"/>
                <a:cs typeface="Calibri"/>
              </a:rPr>
              <a:t> </a:t>
            </a:r>
            <a:r>
              <a:rPr lang="en-US" sz="1800" b="1" spc="-300" dirty="0">
                <a:solidFill>
                  <a:srgbClr val="04617B"/>
                </a:solidFill>
                <a:latin typeface="Calibri"/>
                <a:cs typeface="Calibri"/>
              </a:rPr>
              <a:t>o</a:t>
            </a:r>
            <a:r>
              <a:rPr lang="en-US" sz="1800" b="1" spc="-120" dirty="0">
                <a:solidFill>
                  <a:srgbClr val="04617B"/>
                </a:solidFill>
                <a:latin typeface="Calibri"/>
                <a:cs typeface="Calibri"/>
              </a:rPr>
              <a:t>f</a:t>
            </a:r>
            <a:r>
              <a:rPr lang="en-US" sz="1800" b="1" spc="-85" dirty="0">
                <a:solidFill>
                  <a:srgbClr val="04617B"/>
                </a:solidFill>
                <a:latin typeface="Calibri"/>
                <a:cs typeface="Calibri"/>
              </a:rPr>
              <a:t> </a:t>
            </a:r>
            <a:r>
              <a:rPr lang="en-US" sz="1800" b="1" spc="-160" dirty="0">
                <a:solidFill>
                  <a:srgbClr val="04617B"/>
                </a:solidFill>
                <a:latin typeface="Calibri"/>
                <a:cs typeface="Calibri"/>
              </a:rPr>
              <a:t>c</a:t>
            </a:r>
            <a:r>
              <a:rPr lang="en-US" sz="1800" b="1" spc="-215" dirty="0">
                <a:solidFill>
                  <a:srgbClr val="04617B"/>
                </a:solidFill>
                <a:latin typeface="Calibri"/>
                <a:cs typeface="Calibri"/>
              </a:rPr>
              <a:t>u</a:t>
            </a:r>
            <a:r>
              <a:rPr lang="en-US" sz="1800" b="1" spc="-35" dirty="0">
                <a:solidFill>
                  <a:srgbClr val="04617B"/>
                </a:solidFill>
                <a:latin typeface="Calibri"/>
                <a:cs typeface="Calibri"/>
              </a:rPr>
              <a:t>rr</a:t>
            </a:r>
            <a:r>
              <a:rPr lang="en-US" sz="1800" b="1" spc="-330" dirty="0">
                <a:solidFill>
                  <a:srgbClr val="04617B"/>
                </a:solidFill>
                <a:latin typeface="Calibri"/>
                <a:cs typeface="Calibri"/>
              </a:rPr>
              <a:t>e</a:t>
            </a:r>
            <a:r>
              <a:rPr lang="en-US" sz="1800" b="1" spc="-215" dirty="0">
                <a:solidFill>
                  <a:srgbClr val="04617B"/>
                </a:solidFill>
                <a:latin typeface="Calibri"/>
                <a:cs typeface="Calibri"/>
              </a:rPr>
              <a:t>n</a:t>
            </a:r>
            <a:r>
              <a:rPr lang="en-US" sz="1800" b="1" spc="-180" dirty="0">
                <a:solidFill>
                  <a:srgbClr val="04617B"/>
                </a:solidFill>
                <a:latin typeface="Calibri"/>
                <a:cs typeface="Calibri"/>
              </a:rPr>
              <a:t>t</a:t>
            </a:r>
            <a:r>
              <a:rPr lang="en-US" sz="1800" b="1" spc="-60" dirty="0">
                <a:solidFill>
                  <a:srgbClr val="04617B"/>
                </a:solidFill>
                <a:latin typeface="Calibri"/>
                <a:cs typeface="Calibri"/>
              </a:rPr>
              <a:t> </a:t>
            </a:r>
            <a:r>
              <a:rPr lang="en-US" sz="1800" b="1" spc="-65" dirty="0">
                <a:solidFill>
                  <a:srgbClr val="04617B"/>
                </a:solidFill>
                <a:latin typeface="Calibri"/>
                <a:cs typeface="Calibri"/>
              </a:rPr>
              <a:t>i</a:t>
            </a:r>
            <a:r>
              <a:rPr lang="en-US" sz="1800" b="1" spc="-215" dirty="0">
                <a:solidFill>
                  <a:srgbClr val="04617B"/>
                </a:solidFill>
                <a:latin typeface="Calibri"/>
                <a:cs typeface="Calibri"/>
              </a:rPr>
              <a:t>n</a:t>
            </a:r>
            <a:r>
              <a:rPr lang="en-US" sz="1800" b="1" spc="-160" dirty="0">
                <a:solidFill>
                  <a:srgbClr val="04617B"/>
                </a:solidFill>
                <a:latin typeface="Calibri"/>
                <a:cs typeface="Calibri"/>
              </a:rPr>
              <a:t>c</a:t>
            </a:r>
            <a:r>
              <a:rPr lang="en-US" sz="1800" b="1" spc="-35" dirty="0">
                <a:solidFill>
                  <a:srgbClr val="04617B"/>
                </a:solidFill>
                <a:latin typeface="Calibri"/>
                <a:cs typeface="Calibri"/>
              </a:rPr>
              <a:t>r</a:t>
            </a:r>
            <a:r>
              <a:rPr lang="en-US" sz="1800" b="1" spc="-330" dirty="0">
                <a:solidFill>
                  <a:srgbClr val="04617B"/>
                </a:solidFill>
                <a:latin typeface="Calibri"/>
                <a:cs typeface="Calibri"/>
              </a:rPr>
              <a:t>e</a:t>
            </a:r>
            <a:r>
              <a:rPr lang="en-US" sz="1800" b="1" spc="-215" dirty="0">
                <a:solidFill>
                  <a:srgbClr val="04617B"/>
                </a:solidFill>
                <a:latin typeface="Calibri"/>
                <a:cs typeface="Calibri"/>
              </a:rPr>
              <a:t>a</a:t>
            </a:r>
            <a:r>
              <a:rPr lang="en-US" sz="1800" b="1" spc="-235" dirty="0">
                <a:solidFill>
                  <a:srgbClr val="04617B"/>
                </a:solidFill>
                <a:latin typeface="Calibri"/>
                <a:cs typeface="Calibri"/>
              </a:rPr>
              <a:t>s</a:t>
            </a:r>
            <a:r>
              <a:rPr lang="en-US" sz="1800" b="1" spc="-300" dirty="0">
                <a:solidFill>
                  <a:srgbClr val="04617B"/>
                </a:solidFill>
                <a:latin typeface="Calibri"/>
                <a:cs typeface="Calibri"/>
              </a:rPr>
              <a:t>e</a:t>
            </a:r>
            <a:r>
              <a:rPr lang="en-US" sz="1800" b="1" spc="-180" dirty="0">
                <a:solidFill>
                  <a:srgbClr val="04617B"/>
                </a:solidFill>
                <a:latin typeface="Calibri"/>
                <a:cs typeface="Calibri"/>
              </a:rPr>
              <a:t>s.</a:t>
            </a:r>
            <a:endParaRPr lang="en-US" sz="1800" dirty="0">
              <a:latin typeface="Calibri"/>
              <a:cs typeface="Calibri"/>
            </a:endParaRPr>
          </a:p>
          <a:p>
            <a:pPr>
              <a:lnSpc>
                <a:spcPct val="100000"/>
              </a:lnSpc>
              <a:spcBef>
                <a:spcPts val="15"/>
              </a:spcBef>
            </a:pPr>
            <a:endParaRPr lang="en-US" sz="1600" dirty="0">
              <a:latin typeface="Calibri"/>
              <a:cs typeface="Calibri"/>
            </a:endParaRPr>
          </a:p>
          <a:p>
            <a:pPr marL="12700">
              <a:lnSpc>
                <a:spcPct val="100000"/>
              </a:lnSpc>
              <a:tabLst>
                <a:tab pos="1390015" algn="l"/>
                <a:tab pos="2365375" algn="l"/>
              </a:tabLst>
            </a:pPr>
            <a:r>
              <a:rPr lang="en-US" sz="1800" b="1" dirty="0">
                <a:latin typeface="Arial"/>
                <a:cs typeface="Arial"/>
              </a:rPr>
              <a:t>GENERAL	</a:t>
            </a:r>
            <a:r>
              <a:rPr lang="en-US" sz="1800" b="1" spc="-35" dirty="0">
                <a:latin typeface="Arial"/>
                <a:cs typeface="Arial"/>
              </a:rPr>
              <a:t>RELAY	</a:t>
            </a:r>
            <a:r>
              <a:rPr lang="en-US" sz="1800" b="1" spc="-20" dirty="0">
                <a:latin typeface="Arial"/>
                <a:cs typeface="Arial"/>
              </a:rPr>
              <a:t>EQUATION</a:t>
            </a:r>
            <a:r>
              <a:rPr lang="en-US" sz="1800" b="1" spc="-60" dirty="0">
                <a:latin typeface="Arial"/>
                <a:cs typeface="Arial"/>
              </a:rPr>
              <a:t> </a:t>
            </a:r>
            <a:r>
              <a:rPr lang="en-US" sz="1800" b="1" dirty="0">
                <a:latin typeface="Arial"/>
                <a:cs typeface="Arial"/>
              </a:rPr>
              <a:t>:</a:t>
            </a:r>
            <a:endParaRPr lang="en-US" sz="1800" dirty="0">
              <a:latin typeface="Arial"/>
              <a:cs typeface="Arial"/>
            </a:endParaRPr>
          </a:p>
          <a:p>
            <a:pPr marL="12700">
              <a:lnSpc>
                <a:spcPct val="100000"/>
              </a:lnSpc>
              <a:spcBef>
                <a:spcPts val="1290"/>
              </a:spcBef>
            </a:pPr>
            <a:r>
              <a:rPr lang="en-US" sz="2000" b="1" dirty="0">
                <a:solidFill>
                  <a:srgbClr val="CC0066"/>
                </a:solidFill>
                <a:latin typeface="Arial"/>
                <a:cs typeface="Arial"/>
              </a:rPr>
              <a:t>t</a:t>
            </a:r>
            <a:r>
              <a:rPr lang="en-US" sz="2000" b="1" spc="-20" dirty="0">
                <a:solidFill>
                  <a:srgbClr val="CC0066"/>
                </a:solidFill>
                <a:latin typeface="Arial"/>
                <a:cs typeface="Arial"/>
              </a:rPr>
              <a:t> </a:t>
            </a:r>
            <a:r>
              <a:rPr lang="en-US" sz="2000" b="1" dirty="0">
                <a:solidFill>
                  <a:srgbClr val="CC0066"/>
                </a:solidFill>
                <a:latin typeface="Arial"/>
                <a:cs typeface="Arial"/>
              </a:rPr>
              <a:t>=</a:t>
            </a:r>
            <a:r>
              <a:rPr lang="en-US" sz="2000" b="1" spc="-10" dirty="0">
                <a:solidFill>
                  <a:srgbClr val="CC0066"/>
                </a:solidFill>
                <a:latin typeface="Arial"/>
                <a:cs typeface="Arial"/>
              </a:rPr>
              <a:t> </a:t>
            </a:r>
            <a:r>
              <a:rPr lang="en-US" sz="2000" b="1" spc="-5" dirty="0">
                <a:solidFill>
                  <a:srgbClr val="CC0066"/>
                </a:solidFill>
                <a:latin typeface="Arial"/>
                <a:cs typeface="Arial"/>
              </a:rPr>
              <a:t>TMS</a:t>
            </a:r>
            <a:r>
              <a:rPr lang="en-US" sz="2000" b="1" spc="-20" dirty="0">
                <a:solidFill>
                  <a:srgbClr val="CC0066"/>
                </a:solidFill>
                <a:latin typeface="Arial"/>
                <a:cs typeface="Arial"/>
              </a:rPr>
              <a:t> </a:t>
            </a:r>
            <a:r>
              <a:rPr lang="en-US" sz="2000" b="1" dirty="0">
                <a:solidFill>
                  <a:srgbClr val="CC0066"/>
                </a:solidFill>
                <a:latin typeface="Arial"/>
                <a:cs typeface="Arial"/>
              </a:rPr>
              <a:t>X</a:t>
            </a:r>
            <a:r>
              <a:rPr lang="en-US" sz="2000" b="1" spc="-20" dirty="0">
                <a:solidFill>
                  <a:srgbClr val="CC0066"/>
                </a:solidFill>
                <a:latin typeface="Arial"/>
                <a:cs typeface="Arial"/>
              </a:rPr>
              <a:t> </a:t>
            </a:r>
            <a:r>
              <a:rPr lang="en-US" sz="2000" b="1" spc="-5" dirty="0">
                <a:solidFill>
                  <a:srgbClr val="CC0066"/>
                </a:solidFill>
                <a:latin typeface="Arial"/>
                <a:cs typeface="Arial"/>
              </a:rPr>
              <a:t>K/((I/In)^n</a:t>
            </a:r>
            <a:r>
              <a:rPr lang="en-US" sz="2000" b="1" spc="-50" dirty="0">
                <a:solidFill>
                  <a:srgbClr val="CC0066"/>
                </a:solidFill>
                <a:latin typeface="Arial"/>
                <a:cs typeface="Arial"/>
              </a:rPr>
              <a:t> </a:t>
            </a:r>
            <a:r>
              <a:rPr lang="en-US" sz="2000" b="1" spc="-5" dirty="0">
                <a:solidFill>
                  <a:srgbClr val="CC0066"/>
                </a:solidFill>
                <a:latin typeface="Arial"/>
                <a:cs typeface="Arial"/>
              </a:rPr>
              <a:t>–</a:t>
            </a:r>
            <a:r>
              <a:rPr lang="en-US" sz="2000" b="1" spc="-15" dirty="0">
                <a:solidFill>
                  <a:srgbClr val="CC0066"/>
                </a:solidFill>
                <a:latin typeface="Arial"/>
                <a:cs typeface="Arial"/>
              </a:rPr>
              <a:t> </a:t>
            </a:r>
            <a:r>
              <a:rPr lang="en-US" sz="2000" b="1" spc="-10" dirty="0">
                <a:solidFill>
                  <a:srgbClr val="CC0066"/>
                </a:solidFill>
                <a:latin typeface="Arial"/>
                <a:cs typeface="Arial"/>
              </a:rPr>
              <a:t>1)</a:t>
            </a:r>
            <a:endParaRPr lang="en-US" sz="2000" dirty="0">
              <a:latin typeface="Arial"/>
              <a:cs typeface="Arial"/>
            </a:endParaRPr>
          </a:p>
          <a:p>
            <a:pPr marL="12700" marR="3662045">
              <a:lnSpc>
                <a:spcPct val="110000"/>
              </a:lnSpc>
              <a:spcBef>
                <a:spcPts val="15"/>
              </a:spcBef>
            </a:pPr>
            <a:r>
              <a:rPr lang="en-US" sz="1600" dirty="0">
                <a:latin typeface="Arial MT"/>
                <a:cs typeface="Arial MT"/>
              </a:rPr>
              <a:t>t</a:t>
            </a:r>
            <a:r>
              <a:rPr lang="en-US" sz="1600" spc="-35" dirty="0">
                <a:latin typeface="Arial MT"/>
                <a:cs typeface="Arial MT"/>
              </a:rPr>
              <a:t> </a:t>
            </a:r>
            <a:r>
              <a:rPr lang="en-US" sz="1600" dirty="0">
                <a:latin typeface="Arial MT"/>
                <a:cs typeface="Arial MT"/>
              </a:rPr>
              <a:t>=</a:t>
            </a:r>
            <a:r>
              <a:rPr lang="en-US" sz="1600" spc="-20" dirty="0">
                <a:latin typeface="Arial MT"/>
                <a:cs typeface="Arial MT"/>
              </a:rPr>
              <a:t> </a:t>
            </a:r>
            <a:r>
              <a:rPr lang="en-US" sz="1600" spc="-35" dirty="0">
                <a:latin typeface="Arial MT"/>
                <a:cs typeface="Arial MT"/>
              </a:rPr>
              <a:t>RELAY </a:t>
            </a:r>
            <a:r>
              <a:rPr lang="en-US" sz="1600" spc="-15" dirty="0">
                <a:latin typeface="Arial MT"/>
                <a:cs typeface="Arial MT"/>
              </a:rPr>
              <a:t>OPERATING</a:t>
            </a:r>
            <a:r>
              <a:rPr lang="en-US" sz="1600" spc="-65" dirty="0">
                <a:latin typeface="Arial MT"/>
                <a:cs typeface="Arial MT"/>
              </a:rPr>
              <a:t> </a:t>
            </a:r>
            <a:r>
              <a:rPr lang="en-US" sz="1600" dirty="0">
                <a:latin typeface="Arial MT"/>
                <a:cs typeface="Arial MT"/>
              </a:rPr>
              <a:t>TIME </a:t>
            </a:r>
            <a:r>
              <a:rPr lang="en-US" sz="1600" spc="-484" dirty="0">
                <a:latin typeface="Arial MT"/>
                <a:cs typeface="Arial MT"/>
              </a:rPr>
              <a:t> </a:t>
            </a:r>
            <a:r>
              <a:rPr lang="en-US" sz="1600" dirty="0">
                <a:latin typeface="Arial MT"/>
                <a:cs typeface="Arial MT"/>
              </a:rPr>
              <a:t>I</a:t>
            </a:r>
            <a:r>
              <a:rPr lang="en-US" sz="1600" spc="-25" dirty="0">
                <a:latin typeface="Arial MT"/>
                <a:cs typeface="Arial MT"/>
              </a:rPr>
              <a:t> </a:t>
            </a:r>
            <a:r>
              <a:rPr lang="en-US" sz="1600" dirty="0">
                <a:latin typeface="Arial MT"/>
                <a:cs typeface="Arial MT"/>
              </a:rPr>
              <a:t>=</a:t>
            </a:r>
            <a:r>
              <a:rPr lang="en-US" sz="1600" spc="-15" dirty="0">
                <a:latin typeface="Arial MT"/>
                <a:cs typeface="Arial MT"/>
              </a:rPr>
              <a:t> </a:t>
            </a:r>
            <a:r>
              <a:rPr lang="en-US" sz="1600" spc="-50" dirty="0">
                <a:latin typeface="Arial MT"/>
                <a:cs typeface="Arial MT"/>
              </a:rPr>
              <a:t>FAULT</a:t>
            </a:r>
            <a:r>
              <a:rPr lang="en-US" sz="1600" spc="20" dirty="0">
                <a:latin typeface="Arial MT"/>
                <a:cs typeface="Arial MT"/>
              </a:rPr>
              <a:t> </a:t>
            </a:r>
            <a:r>
              <a:rPr lang="en-US" sz="1600" spc="-5" dirty="0">
                <a:latin typeface="Arial MT"/>
                <a:cs typeface="Arial MT"/>
              </a:rPr>
              <a:t>CURRENT</a:t>
            </a:r>
            <a:endParaRPr lang="en-US" sz="1600" dirty="0">
              <a:latin typeface="Arial MT"/>
              <a:cs typeface="Arial MT"/>
            </a:endParaRPr>
          </a:p>
          <a:p>
            <a:pPr marL="12700" marR="5060950">
              <a:lnSpc>
                <a:spcPct val="110000"/>
              </a:lnSpc>
            </a:pPr>
            <a:r>
              <a:rPr lang="en-US" sz="1600" spc="-5" dirty="0">
                <a:latin typeface="Arial MT"/>
                <a:cs typeface="Arial MT"/>
              </a:rPr>
              <a:t>n </a:t>
            </a:r>
            <a:r>
              <a:rPr lang="en-US" sz="1600" dirty="0">
                <a:latin typeface="Arial MT"/>
                <a:cs typeface="Arial MT"/>
              </a:rPr>
              <a:t>= </a:t>
            </a:r>
            <a:r>
              <a:rPr lang="en-US" sz="1600" spc="-20" dirty="0">
                <a:latin typeface="Arial MT"/>
                <a:cs typeface="Arial MT"/>
              </a:rPr>
              <a:t>CONSTANT </a:t>
            </a:r>
            <a:r>
              <a:rPr lang="en-US" sz="1600" spc="-490" dirty="0">
                <a:latin typeface="Arial MT"/>
                <a:cs typeface="Arial MT"/>
              </a:rPr>
              <a:t> </a:t>
            </a:r>
            <a:r>
              <a:rPr lang="en-US" sz="1600" dirty="0">
                <a:latin typeface="Arial MT"/>
                <a:cs typeface="Arial MT"/>
              </a:rPr>
              <a:t>K</a:t>
            </a:r>
            <a:r>
              <a:rPr lang="en-US" sz="1600" spc="-50" dirty="0">
                <a:latin typeface="Arial MT"/>
                <a:cs typeface="Arial MT"/>
              </a:rPr>
              <a:t> </a:t>
            </a:r>
            <a:r>
              <a:rPr lang="en-US" sz="1600" dirty="0">
                <a:latin typeface="Arial MT"/>
                <a:cs typeface="Arial MT"/>
              </a:rPr>
              <a:t>=</a:t>
            </a:r>
            <a:r>
              <a:rPr lang="en-US" sz="1600" spc="-45" dirty="0">
                <a:latin typeface="Arial MT"/>
                <a:cs typeface="Arial MT"/>
              </a:rPr>
              <a:t> </a:t>
            </a:r>
            <a:r>
              <a:rPr lang="en-US" sz="1600" spc="-20" dirty="0">
                <a:latin typeface="Arial MT"/>
                <a:cs typeface="Arial MT"/>
              </a:rPr>
              <a:t>CONSTANT</a:t>
            </a:r>
            <a:endParaRPr lang="en-US" sz="1600" dirty="0">
              <a:latin typeface="Arial MT"/>
              <a:cs typeface="Arial MT"/>
            </a:endParaRPr>
          </a:p>
          <a:p>
            <a:pPr marL="12700" marR="2542540">
              <a:lnSpc>
                <a:spcPct val="110000"/>
              </a:lnSpc>
            </a:pPr>
            <a:r>
              <a:rPr lang="en-US" sz="1600" dirty="0">
                <a:latin typeface="Arial MT"/>
                <a:cs typeface="Arial MT"/>
              </a:rPr>
              <a:t>In</a:t>
            </a:r>
            <a:r>
              <a:rPr lang="en-US" sz="1600" spc="-20" dirty="0">
                <a:latin typeface="Arial MT"/>
                <a:cs typeface="Arial MT"/>
              </a:rPr>
              <a:t> </a:t>
            </a:r>
            <a:r>
              <a:rPr lang="en-US" sz="1600" dirty="0">
                <a:latin typeface="Arial MT"/>
                <a:cs typeface="Arial MT"/>
              </a:rPr>
              <a:t>=</a:t>
            </a:r>
            <a:r>
              <a:rPr lang="en-US" sz="1600" spc="-10" dirty="0">
                <a:latin typeface="Arial MT"/>
                <a:cs typeface="Arial MT"/>
              </a:rPr>
              <a:t> </a:t>
            </a:r>
            <a:r>
              <a:rPr lang="en-US" sz="1600" spc="-35" dirty="0">
                <a:latin typeface="Arial MT"/>
                <a:cs typeface="Arial MT"/>
              </a:rPr>
              <a:t>RELAY </a:t>
            </a:r>
            <a:r>
              <a:rPr lang="en-US" sz="1600" spc="-5" dirty="0">
                <a:latin typeface="Arial MT"/>
                <a:cs typeface="Arial MT"/>
              </a:rPr>
              <a:t>PLUG</a:t>
            </a:r>
            <a:r>
              <a:rPr lang="en-US" sz="1600" dirty="0">
                <a:latin typeface="Arial MT"/>
                <a:cs typeface="Arial MT"/>
              </a:rPr>
              <a:t> SETTING</a:t>
            </a:r>
            <a:r>
              <a:rPr lang="en-US" sz="1600" spc="-35" dirty="0">
                <a:latin typeface="Arial MT"/>
                <a:cs typeface="Arial MT"/>
              </a:rPr>
              <a:t> </a:t>
            </a:r>
            <a:r>
              <a:rPr lang="en-US" sz="1600" dirty="0">
                <a:latin typeface="Arial MT"/>
                <a:cs typeface="Arial MT"/>
              </a:rPr>
              <a:t>( </a:t>
            </a:r>
            <a:r>
              <a:rPr lang="en-US" sz="1600" spc="-5" dirty="0">
                <a:latin typeface="Arial MT"/>
                <a:cs typeface="Arial MT"/>
              </a:rPr>
              <a:t>PICK</a:t>
            </a:r>
            <a:r>
              <a:rPr lang="en-US" sz="1600" spc="-15" dirty="0">
                <a:latin typeface="Arial MT"/>
                <a:cs typeface="Arial MT"/>
              </a:rPr>
              <a:t> </a:t>
            </a:r>
            <a:r>
              <a:rPr lang="en-US" sz="1600" spc="-5" dirty="0">
                <a:latin typeface="Arial MT"/>
                <a:cs typeface="Arial MT"/>
              </a:rPr>
              <a:t>UP</a:t>
            </a:r>
            <a:r>
              <a:rPr lang="en-US" sz="1600" spc="-20" dirty="0">
                <a:latin typeface="Arial MT"/>
                <a:cs typeface="Arial MT"/>
              </a:rPr>
              <a:t> </a:t>
            </a:r>
            <a:r>
              <a:rPr lang="en-US" sz="1600" dirty="0">
                <a:latin typeface="Arial MT"/>
                <a:cs typeface="Arial MT"/>
              </a:rPr>
              <a:t>) </a:t>
            </a:r>
            <a:r>
              <a:rPr lang="en-US" sz="1600" spc="-490" dirty="0">
                <a:latin typeface="Arial MT"/>
                <a:cs typeface="Arial MT"/>
              </a:rPr>
              <a:t> </a:t>
            </a:r>
            <a:r>
              <a:rPr lang="en-US" sz="1600" spc="5" dirty="0">
                <a:latin typeface="Arial MT"/>
                <a:cs typeface="Arial MT"/>
              </a:rPr>
              <a:t>TMS</a:t>
            </a:r>
            <a:r>
              <a:rPr lang="en-US" sz="1600" spc="-40" dirty="0">
                <a:latin typeface="Arial MT"/>
                <a:cs typeface="Arial MT"/>
              </a:rPr>
              <a:t> </a:t>
            </a:r>
            <a:r>
              <a:rPr lang="en-US" sz="1600" dirty="0">
                <a:latin typeface="Arial MT"/>
                <a:cs typeface="Arial MT"/>
              </a:rPr>
              <a:t>=</a:t>
            </a:r>
            <a:r>
              <a:rPr lang="en-US" sz="1600" spc="-35" dirty="0">
                <a:latin typeface="Arial MT"/>
                <a:cs typeface="Arial MT"/>
              </a:rPr>
              <a:t> </a:t>
            </a:r>
            <a:r>
              <a:rPr lang="en-US" sz="1600" dirty="0">
                <a:latin typeface="Arial MT"/>
                <a:cs typeface="Arial MT"/>
              </a:rPr>
              <a:t>TIME</a:t>
            </a:r>
            <a:r>
              <a:rPr lang="en-US" sz="1600" spc="-25" dirty="0">
                <a:latin typeface="Arial MT"/>
                <a:cs typeface="Arial MT"/>
              </a:rPr>
              <a:t> </a:t>
            </a:r>
            <a:r>
              <a:rPr lang="en-US" sz="1600" spc="-15" dirty="0">
                <a:latin typeface="Arial MT"/>
                <a:cs typeface="Arial MT"/>
              </a:rPr>
              <a:t>MULTIPLIER</a:t>
            </a:r>
            <a:r>
              <a:rPr lang="en-US" sz="1600" spc="-20" dirty="0">
                <a:latin typeface="Arial MT"/>
                <a:cs typeface="Arial MT"/>
              </a:rPr>
              <a:t> </a:t>
            </a:r>
            <a:r>
              <a:rPr lang="en-US" sz="1600" dirty="0">
                <a:latin typeface="Arial MT"/>
                <a:cs typeface="Arial MT"/>
              </a:rPr>
              <a:t>SETTING</a:t>
            </a:r>
          </a:p>
          <a:p>
            <a:pPr marL="12700" indent="0">
              <a:lnSpc>
                <a:spcPct val="100000"/>
              </a:lnSpc>
              <a:spcBef>
                <a:spcPts val="100"/>
              </a:spcBef>
              <a:buNone/>
              <a:tabLst>
                <a:tab pos="355600" algn="l"/>
              </a:tabLst>
            </a:pPr>
            <a:endParaRPr lang="en-US" b="1" u="sng" dirty="0">
              <a:solidFill>
                <a:schemeClr val="tx1"/>
              </a:solidFill>
              <a:cs typeface="Cambria"/>
            </a:endParaRPr>
          </a:p>
        </p:txBody>
      </p:sp>
      <p:sp>
        <p:nvSpPr>
          <p:cNvPr id="4" name="Slide Number Placeholder 3">
            <a:extLst>
              <a:ext uri="{FF2B5EF4-FFF2-40B4-BE49-F238E27FC236}">
                <a16:creationId xmlns:a16="http://schemas.microsoft.com/office/drawing/2014/main" id="{83C8E416-D372-457D-9132-56466D65B178}"/>
              </a:ext>
            </a:extLst>
          </p:cNvPr>
          <p:cNvSpPr>
            <a:spLocks noGrp="1"/>
          </p:cNvSpPr>
          <p:nvPr>
            <p:ph type="sldNum" sz="quarter" idx="12"/>
          </p:nvPr>
        </p:nvSpPr>
        <p:spPr/>
        <p:txBody>
          <a:bodyPr/>
          <a:lstStyle/>
          <a:p>
            <a:fld id="{CA9F79F9-620A-454C-B44A-099229A02D1C}" type="slidenum">
              <a:rPr lang="en-IN" smtClean="0"/>
              <a:pPr/>
              <a:t>85</a:t>
            </a:fld>
            <a:endParaRPr lang="en-IN"/>
          </a:p>
        </p:txBody>
      </p:sp>
      <p:pic>
        <p:nvPicPr>
          <p:cNvPr id="7" name="Picture 6">
            <a:extLst>
              <a:ext uri="{FF2B5EF4-FFF2-40B4-BE49-F238E27FC236}">
                <a16:creationId xmlns:a16="http://schemas.microsoft.com/office/drawing/2014/main" id="{0BF978C1-8F52-40FE-875E-6F41041492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15388453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7390-485E-43FF-9F87-5D6A07CD108F}"/>
              </a:ext>
            </a:extLst>
          </p:cNvPr>
          <p:cNvSpPr>
            <a:spLocks noGrp="1"/>
          </p:cNvSpPr>
          <p:nvPr>
            <p:ph type="title"/>
          </p:nvPr>
        </p:nvSpPr>
        <p:spPr>
          <a:xfrm>
            <a:off x="1262162" y="845716"/>
            <a:ext cx="5862813" cy="760816"/>
          </a:xfrm>
        </p:spPr>
        <p:txBody>
          <a:bodyPr>
            <a:normAutofit/>
          </a:bodyPr>
          <a:lstStyle/>
          <a:p>
            <a:pPr marL="12700">
              <a:lnSpc>
                <a:spcPct val="100000"/>
              </a:lnSpc>
              <a:spcBef>
                <a:spcPts val="100"/>
              </a:spcBef>
            </a:pPr>
            <a:r>
              <a:rPr lang="en-IN" sz="3600" dirty="0">
                <a:solidFill>
                  <a:srgbClr val="FF0000"/>
                </a:solidFill>
                <a:latin typeface="Calibri"/>
                <a:cs typeface="Calibri"/>
              </a:rPr>
              <a:t>Bus</a:t>
            </a:r>
            <a:r>
              <a:rPr lang="en-IN" sz="3600" spc="-55" dirty="0">
                <a:solidFill>
                  <a:srgbClr val="FF0000"/>
                </a:solidFill>
                <a:latin typeface="Calibri"/>
                <a:cs typeface="Calibri"/>
              </a:rPr>
              <a:t> </a:t>
            </a:r>
            <a:r>
              <a:rPr lang="en-IN" sz="3600" dirty="0">
                <a:solidFill>
                  <a:srgbClr val="FF0000"/>
                </a:solidFill>
                <a:latin typeface="Calibri"/>
                <a:cs typeface="Calibri"/>
              </a:rPr>
              <a:t>Bar</a:t>
            </a:r>
            <a:r>
              <a:rPr lang="en-IN" sz="3600" spc="-45" dirty="0">
                <a:solidFill>
                  <a:srgbClr val="FF0000"/>
                </a:solidFill>
                <a:latin typeface="Calibri"/>
                <a:cs typeface="Calibri"/>
              </a:rPr>
              <a:t> </a:t>
            </a:r>
            <a:r>
              <a:rPr lang="en-IN" sz="3600" spc="-10" dirty="0">
                <a:solidFill>
                  <a:srgbClr val="FF0000"/>
                </a:solidFill>
                <a:latin typeface="Calibri"/>
                <a:cs typeface="Calibri"/>
              </a:rPr>
              <a:t>Protection</a:t>
            </a:r>
            <a:endParaRPr lang="en-IN" sz="3600" dirty="0">
              <a:solidFill>
                <a:srgbClr val="FF0000"/>
              </a:solidFill>
              <a:latin typeface="Calibri"/>
              <a:cs typeface="Calibri"/>
            </a:endParaRPr>
          </a:p>
        </p:txBody>
      </p:sp>
      <p:sp>
        <p:nvSpPr>
          <p:cNvPr id="3" name="Content Placeholder 2">
            <a:extLst>
              <a:ext uri="{FF2B5EF4-FFF2-40B4-BE49-F238E27FC236}">
                <a16:creationId xmlns:a16="http://schemas.microsoft.com/office/drawing/2014/main" id="{99232443-0BB9-408A-A311-5C24604BB0D5}"/>
              </a:ext>
            </a:extLst>
          </p:cNvPr>
          <p:cNvSpPr>
            <a:spLocks noGrp="1"/>
          </p:cNvSpPr>
          <p:nvPr>
            <p:ph idx="1"/>
          </p:nvPr>
        </p:nvSpPr>
        <p:spPr>
          <a:xfrm>
            <a:off x="1097280" y="1845734"/>
            <a:ext cx="9760110" cy="3614033"/>
          </a:xfrm>
        </p:spPr>
        <p:txBody>
          <a:bodyPr>
            <a:noAutofit/>
          </a:bodyPr>
          <a:lstStyle/>
          <a:p>
            <a:pPr marL="12700" marR="5080">
              <a:lnSpc>
                <a:spcPct val="100000"/>
              </a:lnSpc>
              <a:spcBef>
                <a:spcPts val="95"/>
              </a:spcBef>
            </a:pPr>
            <a:r>
              <a:rPr lang="en-US" sz="2400" spc="-5" dirty="0">
                <a:latin typeface="Calibri"/>
                <a:cs typeface="Calibri"/>
              </a:rPr>
              <a:t>Bus</a:t>
            </a:r>
            <a:r>
              <a:rPr lang="en-US" sz="2400" spc="5" dirty="0">
                <a:latin typeface="Calibri"/>
                <a:cs typeface="Calibri"/>
              </a:rPr>
              <a:t> </a:t>
            </a:r>
            <a:r>
              <a:rPr lang="en-US" sz="2400" spc="-20" dirty="0">
                <a:latin typeface="Calibri"/>
                <a:cs typeface="Calibri"/>
              </a:rPr>
              <a:t>Differential:</a:t>
            </a:r>
            <a:r>
              <a:rPr lang="en-US" sz="2400" dirty="0">
                <a:latin typeface="Calibri"/>
                <a:cs typeface="Calibri"/>
              </a:rPr>
              <a:t> </a:t>
            </a:r>
            <a:r>
              <a:rPr lang="en-US" sz="2400" spc="-15" dirty="0">
                <a:latin typeface="Calibri"/>
                <a:cs typeface="Calibri"/>
              </a:rPr>
              <a:t>Current</a:t>
            </a:r>
            <a:r>
              <a:rPr lang="en-US" sz="2400" spc="20" dirty="0">
                <a:latin typeface="Calibri"/>
                <a:cs typeface="Calibri"/>
              </a:rPr>
              <a:t> </a:t>
            </a:r>
            <a:r>
              <a:rPr lang="en-US" sz="2400" spc="-20" dirty="0">
                <a:latin typeface="Calibri"/>
                <a:cs typeface="Calibri"/>
              </a:rPr>
              <a:t>into</a:t>
            </a:r>
            <a:r>
              <a:rPr lang="en-US" sz="2400" spc="10" dirty="0">
                <a:latin typeface="Calibri"/>
                <a:cs typeface="Calibri"/>
              </a:rPr>
              <a:t> </a:t>
            </a:r>
            <a:r>
              <a:rPr lang="en-US" sz="2400" spc="-10" dirty="0">
                <a:latin typeface="Calibri"/>
                <a:cs typeface="Calibri"/>
              </a:rPr>
              <a:t>bus</a:t>
            </a:r>
            <a:r>
              <a:rPr lang="en-US" sz="2400" spc="20" dirty="0">
                <a:latin typeface="Calibri"/>
                <a:cs typeface="Calibri"/>
              </a:rPr>
              <a:t> </a:t>
            </a:r>
            <a:r>
              <a:rPr lang="en-US" sz="2400" spc="-15" dirty="0">
                <a:latin typeface="Calibri"/>
                <a:cs typeface="Calibri"/>
              </a:rPr>
              <a:t>must</a:t>
            </a:r>
            <a:r>
              <a:rPr lang="en-US" sz="2400" spc="30" dirty="0">
                <a:latin typeface="Calibri"/>
                <a:cs typeface="Calibri"/>
              </a:rPr>
              <a:t> </a:t>
            </a:r>
            <a:r>
              <a:rPr lang="en-US" sz="2400" spc="-5" dirty="0">
                <a:latin typeface="Calibri"/>
                <a:cs typeface="Calibri"/>
              </a:rPr>
              <a:t>equal </a:t>
            </a:r>
            <a:r>
              <a:rPr lang="en-US" sz="2400" spc="-615" dirty="0">
                <a:latin typeface="Calibri"/>
                <a:cs typeface="Calibri"/>
              </a:rPr>
              <a:t> </a:t>
            </a:r>
            <a:r>
              <a:rPr lang="en-US" sz="2400" spc="-15" dirty="0">
                <a:latin typeface="Calibri"/>
                <a:cs typeface="Calibri"/>
              </a:rPr>
              <a:t>current</a:t>
            </a:r>
            <a:r>
              <a:rPr lang="en-US" sz="2400" spc="10" dirty="0">
                <a:latin typeface="Calibri"/>
                <a:cs typeface="Calibri"/>
              </a:rPr>
              <a:t> </a:t>
            </a:r>
            <a:r>
              <a:rPr lang="en-US" sz="2400" spc="-5" dirty="0">
                <a:latin typeface="Calibri"/>
                <a:cs typeface="Calibri"/>
              </a:rPr>
              <a:t>out</a:t>
            </a:r>
            <a:r>
              <a:rPr lang="en-US" sz="2400" spc="15" dirty="0">
                <a:latin typeface="Calibri"/>
                <a:cs typeface="Calibri"/>
              </a:rPr>
              <a:t> </a:t>
            </a:r>
            <a:r>
              <a:rPr lang="en-US" sz="2400" spc="-5" dirty="0">
                <a:latin typeface="Calibri"/>
                <a:cs typeface="Calibri"/>
              </a:rPr>
              <a:t>of</a:t>
            </a:r>
            <a:r>
              <a:rPr lang="en-US" sz="2400" dirty="0">
                <a:latin typeface="Calibri"/>
                <a:cs typeface="Calibri"/>
              </a:rPr>
              <a:t> </a:t>
            </a:r>
            <a:r>
              <a:rPr lang="en-US" sz="2400" spc="-10" dirty="0">
                <a:latin typeface="Calibri"/>
                <a:cs typeface="Calibri"/>
              </a:rPr>
              <a:t>bus</a:t>
            </a:r>
            <a:endParaRPr lang="en-US" sz="2400" dirty="0">
              <a:latin typeface="Calibri"/>
              <a:cs typeface="Calibri"/>
            </a:endParaRPr>
          </a:p>
          <a:p>
            <a:pPr>
              <a:lnSpc>
                <a:spcPct val="100000"/>
              </a:lnSpc>
              <a:spcBef>
                <a:spcPts val="15"/>
              </a:spcBef>
            </a:pPr>
            <a:endParaRPr lang="en-US" sz="1600" dirty="0">
              <a:latin typeface="Calibri"/>
              <a:cs typeface="Calibri"/>
            </a:endParaRPr>
          </a:p>
          <a:p>
            <a:pPr marL="12700" indent="0">
              <a:lnSpc>
                <a:spcPct val="100000"/>
              </a:lnSpc>
              <a:spcBef>
                <a:spcPts val="100"/>
              </a:spcBef>
              <a:buNone/>
              <a:tabLst>
                <a:tab pos="355600" algn="l"/>
              </a:tabLst>
            </a:pPr>
            <a:endParaRPr lang="en-US" b="1" u="sng" dirty="0">
              <a:solidFill>
                <a:schemeClr val="tx1"/>
              </a:solidFill>
              <a:cs typeface="Cambria"/>
            </a:endParaRPr>
          </a:p>
        </p:txBody>
      </p:sp>
      <p:sp>
        <p:nvSpPr>
          <p:cNvPr id="4" name="Slide Number Placeholder 3">
            <a:extLst>
              <a:ext uri="{FF2B5EF4-FFF2-40B4-BE49-F238E27FC236}">
                <a16:creationId xmlns:a16="http://schemas.microsoft.com/office/drawing/2014/main" id="{83C8E416-D372-457D-9132-56466D65B178}"/>
              </a:ext>
            </a:extLst>
          </p:cNvPr>
          <p:cNvSpPr>
            <a:spLocks noGrp="1"/>
          </p:cNvSpPr>
          <p:nvPr>
            <p:ph type="sldNum" sz="quarter" idx="12"/>
          </p:nvPr>
        </p:nvSpPr>
        <p:spPr/>
        <p:txBody>
          <a:bodyPr/>
          <a:lstStyle/>
          <a:p>
            <a:fld id="{CA9F79F9-620A-454C-B44A-099229A02D1C}" type="slidenum">
              <a:rPr lang="en-IN" smtClean="0"/>
              <a:pPr/>
              <a:t>86</a:t>
            </a:fld>
            <a:endParaRPr lang="en-IN"/>
          </a:p>
        </p:txBody>
      </p:sp>
      <p:pic>
        <p:nvPicPr>
          <p:cNvPr id="5" name="object 4">
            <a:extLst>
              <a:ext uri="{FF2B5EF4-FFF2-40B4-BE49-F238E27FC236}">
                <a16:creationId xmlns:a16="http://schemas.microsoft.com/office/drawing/2014/main" id="{7DA28FF7-4BF1-46EE-A29B-E81EE87576E7}"/>
              </a:ext>
            </a:extLst>
          </p:cNvPr>
          <p:cNvPicPr/>
          <p:nvPr/>
        </p:nvPicPr>
        <p:blipFill>
          <a:blip r:embed="rId2" cstate="print"/>
          <a:stretch>
            <a:fillRect/>
          </a:stretch>
        </p:blipFill>
        <p:spPr>
          <a:xfrm>
            <a:off x="1816815" y="2852957"/>
            <a:ext cx="6934200" cy="2509156"/>
          </a:xfrm>
          <a:prstGeom prst="rect">
            <a:avLst/>
          </a:prstGeom>
        </p:spPr>
      </p:pic>
      <p:pic>
        <p:nvPicPr>
          <p:cNvPr id="6" name="Picture 5">
            <a:extLst>
              <a:ext uri="{FF2B5EF4-FFF2-40B4-BE49-F238E27FC236}">
                <a16:creationId xmlns:a16="http://schemas.microsoft.com/office/drawing/2014/main" id="{3A7AE7B1-5FDC-47B6-968F-9AE909468A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10321602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7390-485E-43FF-9F87-5D6A07CD108F}"/>
              </a:ext>
            </a:extLst>
          </p:cNvPr>
          <p:cNvSpPr>
            <a:spLocks noGrp="1"/>
          </p:cNvSpPr>
          <p:nvPr>
            <p:ph type="title"/>
          </p:nvPr>
        </p:nvSpPr>
        <p:spPr>
          <a:xfrm>
            <a:off x="1262162" y="845716"/>
            <a:ext cx="5862813" cy="760816"/>
          </a:xfrm>
        </p:spPr>
        <p:txBody>
          <a:bodyPr>
            <a:normAutofit/>
          </a:bodyPr>
          <a:lstStyle/>
          <a:p>
            <a:pPr marL="12700">
              <a:lnSpc>
                <a:spcPct val="100000"/>
              </a:lnSpc>
              <a:spcBef>
                <a:spcPts val="100"/>
              </a:spcBef>
            </a:pPr>
            <a:r>
              <a:rPr lang="en-IN" sz="3600" dirty="0">
                <a:solidFill>
                  <a:srgbClr val="FF0000"/>
                </a:solidFill>
                <a:latin typeface="Calibri"/>
                <a:cs typeface="Calibri"/>
              </a:rPr>
              <a:t>Bus</a:t>
            </a:r>
            <a:r>
              <a:rPr lang="en-IN" sz="3600" spc="-55" dirty="0">
                <a:solidFill>
                  <a:srgbClr val="FF0000"/>
                </a:solidFill>
                <a:latin typeface="Calibri"/>
                <a:cs typeface="Calibri"/>
              </a:rPr>
              <a:t> </a:t>
            </a:r>
            <a:r>
              <a:rPr lang="en-IN" sz="3600" dirty="0">
                <a:solidFill>
                  <a:srgbClr val="FF0000"/>
                </a:solidFill>
                <a:latin typeface="Calibri"/>
                <a:cs typeface="Calibri"/>
              </a:rPr>
              <a:t>Bar</a:t>
            </a:r>
            <a:r>
              <a:rPr lang="en-IN" sz="3600" spc="-45" dirty="0">
                <a:solidFill>
                  <a:srgbClr val="FF0000"/>
                </a:solidFill>
                <a:latin typeface="Calibri"/>
                <a:cs typeface="Calibri"/>
              </a:rPr>
              <a:t> </a:t>
            </a:r>
            <a:r>
              <a:rPr lang="en-IN" sz="3600" spc="-10" dirty="0">
                <a:solidFill>
                  <a:srgbClr val="FF0000"/>
                </a:solidFill>
                <a:latin typeface="Calibri"/>
                <a:cs typeface="Calibri"/>
              </a:rPr>
              <a:t>Protection</a:t>
            </a:r>
            <a:endParaRPr lang="en-IN" sz="3600" dirty="0">
              <a:solidFill>
                <a:srgbClr val="FF0000"/>
              </a:solidFill>
              <a:latin typeface="Calibri"/>
              <a:cs typeface="Calibri"/>
            </a:endParaRPr>
          </a:p>
        </p:txBody>
      </p:sp>
      <p:sp>
        <p:nvSpPr>
          <p:cNvPr id="3" name="Content Placeholder 2">
            <a:extLst>
              <a:ext uri="{FF2B5EF4-FFF2-40B4-BE49-F238E27FC236}">
                <a16:creationId xmlns:a16="http://schemas.microsoft.com/office/drawing/2014/main" id="{99232443-0BB9-408A-A311-5C24604BB0D5}"/>
              </a:ext>
            </a:extLst>
          </p:cNvPr>
          <p:cNvSpPr>
            <a:spLocks noGrp="1"/>
          </p:cNvSpPr>
          <p:nvPr>
            <p:ph idx="1"/>
          </p:nvPr>
        </p:nvSpPr>
        <p:spPr>
          <a:xfrm>
            <a:off x="1097280" y="1845734"/>
            <a:ext cx="9760110" cy="3614033"/>
          </a:xfrm>
        </p:spPr>
        <p:txBody>
          <a:bodyPr>
            <a:noAutofit/>
          </a:bodyPr>
          <a:lstStyle/>
          <a:p>
            <a:pPr marL="12700">
              <a:lnSpc>
                <a:spcPct val="100000"/>
              </a:lnSpc>
              <a:spcBef>
                <a:spcPts val="95"/>
              </a:spcBef>
            </a:pPr>
            <a:r>
              <a:rPr lang="en-US" sz="2400" b="1" spc="-20" dirty="0">
                <a:latin typeface="Calibri"/>
                <a:cs typeface="Calibri"/>
              </a:rPr>
              <a:t>Typical</a:t>
            </a:r>
            <a:r>
              <a:rPr lang="en-US" sz="2400" b="1" spc="-10" dirty="0">
                <a:latin typeface="Calibri"/>
                <a:cs typeface="Calibri"/>
              </a:rPr>
              <a:t> </a:t>
            </a:r>
            <a:r>
              <a:rPr lang="en-US" sz="2400" b="1" spc="-5" dirty="0">
                <a:latin typeface="Calibri"/>
                <a:cs typeface="Calibri"/>
              </a:rPr>
              <a:t>Bus</a:t>
            </a:r>
            <a:r>
              <a:rPr lang="en-US" sz="2400" b="1" spc="-15" dirty="0">
                <a:latin typeface="Calibri"/>
                <a:cs typeface="Calibri"/>
              </a:rPr>
              <a:t> Arrangements:</a:t>
            </a:r>
            <a:endParaRPr lang="en-US" sz="2400" dirty="0">
              <a:latin typeface="Calibri"/>
              <a:cs typeface="Calibri"/>
            </a:endParaRPr>
          </a:p>
          <a:p>
            <a:pPr marL="469900" indent="-457834">
              <a:lnSpc>
                <a:spcPct val="100000"/>
              </a:lnSpc>
              <a:buFont typeface="Wingdings"/>
              <a:buChar char=""/>
              <a:tabLst>
                <a:tab pos="469900" algn="l"/>
                <a:tab pos="470534" algn="l"/>
              </a:tabLst>
            </a:pPr>
            <a:r>
              <a:rPr lang="en-US" sz="2400" b="1" spc="-10" dirty="0">
                <a:solidFill>
                  <a:schemeClr val="tx1"/>
                </a:solidFill>
                <a:latin typeface="Calibri"/>
                <a:cs typeface="Calibri"/>
              </a:rPr>
              <a:t>Single</a:t>
            </a:r>
            <a:r>
              <a:rPr lang="en-US" sz="2400" b="1" spc="-15" dirty="0">
                <a:solidFill>
                  <a:schemeClr val="tx1"/>
                </a:solidFill>
                <a:latin typeface="Calibri"/>
                <a:cs typeface="Calibri"/>
              </a:rPr>
              <a:t> </a:t>
            </a:r>
            <a:r>
              <a:rPr lang="en-US" sz="2400" b="1" spc="-10" dirty="0">
                <a:solidFill>
                  <a:schemeClr val="tx1"/>
                </a:solidFill>
                <a:latin typeface="Calibri"/>
                <a:cs typeface="Calibri"/>
              </a:rPr>
              <a:t>bus</a:t>
            </a:r>
            <a:endParaRPr lang="en-US" sz="2400" dirty="0">
              <a:solidFill>
                <a:schemeClr val="tx1"/>
              </a:solidFill>
              <a:latin typeface="Calibri"/>
              <a:cs typeface="Calibri"/>
            </a:endParaRPr>
          </a:p>
          <a:p>
            <a:pPr marL="469900" indent="-457834">
              <a:lnSpc>
                <a:spcPct val="100000"/>
              </a:lnSpc>
              <a:buFont typeface="Wingdings"/>
              <a:buChar char=""/>
              <a:tabLst>
                <a:tab pos="469900" algn="l"/>
                <a:tab pos="470534" algn="l"/>
              </a:tabLst>
            </a:pPr>
            <a:r>
              <a:rPr lang="en-US" sz="2400" b="1" spc="-10" dirty="0">
                <a:solidFill>
                  <a:schemeClr val="tx1"/>
                </a:solidFill>
                <a:latin typeface="Calibri"/>
                <a:cs typeface="Calibri"/>
              </a:rPr>
              <a:t>Double</a:t>
            </a:r>
            <a:r>
              <a:rPr lang="en-US" sz="2400" b="1" spc="-15" dirty="0">
                <a:solidFill>
                  <a:schemeClr val="tx1"/>
                </a:solidFill>
                <a:latin typeface="Calibri"/>
                <a:cs typeface="Calibri"/>
              </a:rPr>
              <a:t> </a:t>
            </a:r>
            <a:r>
              <a:rPr lang="en-US" sz="2400" b="1" spc="-5" dirty="0">
                <a:solidFill>
                  <a:schemeClr val="tx1"/>
                </a:solidFill>
                <a:latin typeface="Calibri"/>
                <a:cs typeface="Calibri"/>
              </a:rPr>
              <a:t>bus,</a:t>
            </a:r>
            <a:r>
              <a:rPr lang="en-US" sz="2400" b="1" spc="-15" dirty="0">
                <a:solidFill>
                  <a:schemeClr val="tx1"/>
                </a:solidFill>
                <a:latin typeface="Calibri"/>
                <a:cs typeface="Calibri"/>
              </a:rPr>
              <a:t> </a:t>
            </a:r>
            <a:r>
              <a:rPr lang="en-US" sz="2400" b="1" spc="-10" dirty="0">
                <a:solidFill>
                  <a:schemeClr val="tx1"/>
                </a:solidFill>
                <a:latin typeface="Calibri"/>
                <a:cs typeface="Calibri"/>
              </a:rPr>
              <a:t>double</a:t>
            </a:r>
            <a:r>
              <a:rPr lang="en-US" sz="2400" b="1" dirty="0">
                <a:solidFill>
                  <a:schemeClr val="tx1"/>
                </a:solidFill>
                <a:latin typeface="Calibri"/>
                <a:cs typeface="Calibri"/>
              </a:rPr>
              <a:t> </a:t>
            </a:r>
            <a:r>
              <a:rPr lang="en-US" sz="2400" b="1" spc="-20" dirty="0">
                <a:solidFill>
                  <a:schemeClr val="tx1"/>
                </a:solidFill>
                <a:latin typeface="Calibri"/>
                <a:cs typeface="Calibri"/>
              </a:rPr>
              <a:t>breaker</a:t>
            </a:r>
            <a:endParaRPr lang="en-US" sz="2400" dirty="0">
              <a:solidFill>
                <a:schemeClr val="tx1"/>
              </a:solidFill>
              <a:latin typeface="Calibri"/>
              <a:cs typeface="Calibri"/>
            </a:endParaRPr>
          </a:p>
          <a:p>
            <a:pPr marL="469900" indent="-457834">
              <a:lnSpc>
                <a:spcPct val="100000"/>
              </a:lnSpc>
              <a:buFont typeface="Wingdings"/>
              <a:buChar char=""/>
              <a:tabLst>
                <a:tab pos="469900" algn="l"/>
                <a:tab pos="470534" algn="l"/>
              </a:tabLst>
            </a:pPr>
            <a:r>
              <a:rPr lang="en-US" sz="2400" b="1" spc="-10" dirty="0">
                <a:solidFill>
                  <a:schemeClr val="tx1"/>
                </a:solidFill>
                <a:latin typeface="Calibri"/>
                <a:cs typeface="Calibri"/>
              </a:rPr>
              <a:t>Breaker-and-a-half</a:t>
            </a:r>
            <a:endParaRPr lang="en-US" sz="2400" dirty="0">
              <a:solidFill>
                <a:schemeClr val="tx1"/>
              </a:solidFill>
              <a:latin typeface="Calibri"/>
              <a:cs typeface="Calibri"/>
            </a:endParaRPr>
          </a:p>
          <a:p>
            <a:pPr marL="470534" indent="-457834">
              <a:lnSpc>
                <a:spcPct val="100000"/>
              </a:lnSpc>
              <a:spcBef>
                <a:spcPts val="5"/>
              </a:spcBef>
              <a:buFont typeface="Wingdings"/>
              <a:buChar char=""/>
              <a:tabLst>
                <a:tab pos="470534" algn="l"/>
                <a:tab pos="471170" algn="l"/>
              </a:tabLst>
            </a:pPr>
            <a:r>
              <a:rPr lang="en-US" sz="2400" b="1" spc="-5" dirty="0">
                <a:solidFill>
                  <a:schemeClr val="tx1"/>
                </a:solidFill>
                <a:latin typeface="Calibri"/>
                <a:cs typeface="Calibri"/>
              </a:rPr>
              <a:t>Main </a:t>
            </a:r>
            <a:r>
              <a:rPr lang="en-US" sz="2400" b="1" spc="-10" dirty="0">
                <a:solidFill>
                  <a:schemeClr val="tx1"/>
                </a:solidFill>
                <a:latin typeface="Calibri"/>
                <a:cs typeface="Calibri"/>
              </a:rPr>
              <a:t>and</a:t>
            </a:r>
            <a:r>
              <a:rPr lang="en-US" sz="2400" b="1" spc="10" dirty="0">
                <a:solidFill>
                  <a:schemeClr val="tx1"/>
                </a:solidFill>
                <a:latin typeface="Calibri"/>
                <a:cs typeface="Calibri"/>
              </a:rPr>
              <a:t> </a:t>
            </a:r>
            <a:r>
              <a:rPr lang="en-US" sz="2400" b="1" spc="-25" dirty="0">
                <a:solidFill>
                  <a:schemeClr val="tx1"/>
                </a:solidFill>
                <a:latin typeface="Calibri"/>
                <a:cs typeface="Calibri"/>
              </a:rPr>
              <a:t>transfer</a:t>
            </a:r>
            <a:r>
              <a:rPr lang="en-US" sz="2400" b="1" spc="25" dirty="0">
                <a:solidFill>
                  <a:schemeClr val="tx1"/>
                </a:solidFill>
                <a:latin typeface="Calibri"/>
                <a:cs typeface="Calibri"/>
              </a:rPr>
              <a:t> </a:t>
            </a:r>
            <a:r>
              <a:rPr lang="en-US" sz="2400" b="1" spc="-5" dirty="0">
                <a:solidFill>
                  <a:schemeClr val="tx1"/>
                </a:solidFill>
                <a:latin typeface="Calibri"/>
                <a:cs typeface="Calibri"/>
              </a:rPr>
              <a:t>buses</a:t>
            </a:r>
            <a:r>
              <a:rPr lang="en-US" sz="2400" b="1" dirty="0">
                <a:solidFill>
                  <a:schemeClr val="tx1"/>
                </a:solidFill>
                <a:latin typeface="Calibri"/>
                <a:cs typeface="Calibri"/>
              </a:rPr>
              <a:t> </a:t>
            </a:r>
            <a:r>
              <a:rPr lang="en-US" sz="2400" b="1" spc="-5" dirty="0">
                <a:solidFill>
                  <a:schemeClr val="tx1"/>
                </a:solidFill>
                <a:latin typeface="Calibri"/>
                <a:cs typeface="Calibri"/>
              </a:rPr>
              <a:t>with</a:t>
            </a:r>
            <a:r>
              <a:rPr lang="en-US" sz="2400" b="1" spc="10" dirty="0">
                <a:solidFill>
                  <a:schemeClr val="tx1"/>
                </a:solidFill>
                <a:latin typeface="Calibri"/>
                <a:cs typeface="Calibri"/>
              </a:rPr>
              <a:t> </a:t>
            </a:r>
            <a:r>
              <a:rPr lang="en-US" sz="2400" b="1" spc="-10" dirty="0">
                <a:solidFill>
                  <a:schemeClr val="tx1"/>
                </a:solidFill>
                <a:latin typeface="Calibri"/>
                <a:cs typeface="Calibri"/>
              </a:rPr>
              <a:t>single</a:t>
            </a:r>
            <a:r>
              <a:rPr lang="en-US" sz="2400" b="1" spc="10" dirty="0">
                <a:solidFill>
                  <a:schemeClr val="tx1"/>
                </a:solidFill>
                <a:latin typeface="Calibri"/>
                <a:cs typeface="Calibri"/>
              </a:rPr>
              <a:t> </a:t>
            </a:r>
            <a:r>
              <a:rPr lang="en-US" sz="2400" b="1" spc="-20" dirty="0">
                <a:solidFill>
                  <a:schemeClr val="tx1"/>
                </a:solidFill>
                <a:latin typeface="Calibri"/>
                <a:cs typeface="Calibri"/>
              </a:rPr>
              <a:t>breaker</a:t>
            </a:r>
            <a:endParaRPr lang="en-US" sz="2400" dirty="0">
              <a:solidFill>
                <a:schemeClr val="tx1"/>
              </a:solidFill>
              <a:latin typeface="Calibri"/>
              <a:cs typeface="Calibri"/>
            </a:endParaRPr>
          </a:p>
          <a:p>
            <a:pPr marL="470534" indent="-457834">
              <a:lnSpc>
                <a:spcPct val="100000"/>
              </a:lnSpc>
              <a:buFont typeface="Wingdings"/>
              <a:buChar char=""/>
              <a:tabLst>
                <a:tab pos="470534" algn="l"/>
                <a:tab pos="471170" algn="l"/>
              </a:tabLst>
            </a:pPr>
            <a:r>
              <a:rPr lang="en-US" sz="2400" b="1" spc="-10" dirty="0">
                <a:solidFill>
                  <a:schemeClr val="tx1"/>
                </a:solidFill>
                <a:latin typeface="Calibri"/>
                <a:cs typeface="Calibri"/>
              </a:rPr>
              <a:t>Ring</a:t>
            </a:r>
            <a:r>
              <a:rPr lang="en-US" sz="2400" b="1" spc="-35" dirty="0">
                <a:solidFill>
                  <a:schemeClr val="tx1"/>
                </a:solidFill>
                <a:latin typeface="Calibri"/>
                <a:cs typeface="Calibri"/>
              </a:rPr>
              <a:t> </a:t>
            </a:r>
            <a:r>
              <a:rPr lang="en-US" sz="2400" b="1" spc="-10" dirty="0">
                <a:solidFill>
                  <a:schemeClr val="tx1"/>
                </a:solidFill>
                <a:latin typeface="Calibri"/>
                <a:cs typeface="Calibri"/>
              </a:rPr>
              <a:t>bus</a:t>
            </a:r>
            <a:endParaRPr lang="en-US" sz="2400" dirty="0">
              <a:solidFill>
                <a:schemeClr val="tx1"/>
              </a:solidFill>
              <a:latin typeface="Calibri"/>
              <a:cs typeface="Calibri"/>
            </a:endParaRPr>
          </a:p>
          <a:p>
            <a:pPr>
              <a:lnSpc>
                <a:spcPct val="100000"/>
              </a:lnSpc>
              <a:spcBef>
                <a:spcPts val="15"/>
              </a:spcBef>
            </a:pPr>
            <a:endParaRPr lang="en-US" sz="1600" dirty="0">
              <a:latin typeface="Calibri"/>
              <a:cs typeface="Calibri"/>
            </a:endParaRPr>
          </a:p>
          <a:p>
            <a:pPr marL="12700" indent="0">
              <a:lnSpc>
                <a:spcPct val="100000"/>
              </a:lnSpc>
              <a:spcBef>
                <a:spcPts val="100"/>
              </a:spcBef>
              <a:buNone/>
              <a:tabLst>
                <a:tab pos="355600" algn="l"/>
              </a:tabLst>
            </a:pPr>
            <a:endParaRPr lang="en-US" b="1" u="sng" dirty="0">
              <a:solidFill>
                <a:schemeClr val="tx1"/>
              </a:solidFill>
              <a:cs typeface="Cambria"/>
            </a:endParaRPr>
          </a:p>
        </p:txBody>
      </p:sp>
      <p:sp>
        <p:nvSpPr>
          <p:cNvPr id="4" name="Slide Number Placeholder 3">
            <a:extLst>
              <a:ext uri="{FF2B5EF4-FFF2-40B4-BE49-F238E27FC236}">
                <a16:creationId xmlns:a16="http://schemas.microsoft.com/office/drawing/2014/main" id="{83C8E416-D372-457D-9132-56466D65B178}"/>
              </a:ext>
            </a:extLst>
          </p:cNvPr>
          <p:cNvSpPr>
            <a:spLocks noGrp="1"/>
          </p:cNvSpPr>
          <p:nvPr>
            <p:ph type="sldNum" sz="quarter" idx="12"/>
          </p:nvPr>
        </p:nvSpPr>
        <p:spPr/>
        <p:txBody>
          <a:bodyPr/>
          <a:lstStyle/>
          <a:p>
            <a:fld id="{CA9F79F9-620A-454C-B44A-099229A02D1C}" type="slidenum">
              <a:rPr lang="en-IN" smtClean="0"/>
              <a:pPr/>
              <a:t>87</a:t>
            </a:fld>
            <a:endParaRPr lang="en-IN"/>
          </a:p>
        </p:txBody>
      </p:sp>
      <p:pic>
        <p:nvPicPr>
          <p:cNvPr id="7" name="Picture 6">
            <a:extLst>
              <a:ext uri="{FF2B5EF4-FFF2-40B4-BE49-F238E27FC236}">
                <a16:creationId xmlns:a16="http://schemas.microsoft.com/office/drawing/2014/main" id="{A376764F-EA09-40C3-9F51-C2ED64565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19899390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7390-485E-43FF-9F87-5D6A07CD108F}"/>
              </a:ext>
            </a:extLst>
          </p:cNvPr>
          <p:cNvSpPr>
            <a:spLocks noGrp="1"/>
          </p:cNvSpPr>
          <p:nvPr>
            <p:ph type="title"/>
          </p:nvPr>
        </p:nvSpPr>
        <p:spPr>
          <a:xfrm>
            <a:off x="1262162" y="845716"/>
            <a:ext cx="5862813" cy="760816"/>
          </a:xfrm>
        </p:spPr>
        <p:txBody>
          <a:bodyPr>
            <a:normAutofit/>
          </a:bodyPr>
          <a:lstStyle/>
          <a:p>
            <a:pPr marL="12700">
              <a:lnSpc>
                <a:spcPct val="100000"/>
              </a:lnSpc>
              <a:spcBef>
                <a:spcPts val="100"/>
              </a:spcBef>
            </a:pPr>
            <a:r>
              <a:rPr lang="en-IN" sz="3600" dirty="0">
                <a:solidFill>
                  <a:srgbClr val="FF0000"/>
                </a:solidFill>
                <a:latin typeface="Calibri"/>
                <a:cs typeface="Calibri"/>
              </a:rPr>
              <a:t>Bus</a:t>
            </a:r>
            <a:r>
              <a:rPr lang="en-IN" sz="3600" spc="-55" dirty="0">
                <a:solidFill>
                  <a:srgbClr val="FF0000"/>
                </a:solidFill>
                <a:latin typeface="Calibri"/>
                <a:cs typeface="Calibri"/>
              </a:rPr>
              <a:t> </a:t>
            </a:r>
            <a:r>
              <a:rPr lang="en-IN" sz="3600" dirty="0">
                <a:solidFill>
                  <a:srgbClr val="FF0000"/>
                </a:solidFill>
                <a:latin typeface="Calibri"/>
                <a:cs typeface="Calibri"/>
              </a:rPr>
              <a:t>Bar</a:t>
            </a:r>
            <a:r>
              <a:rPr lang="en-IN" sz="3600" spc="-45" dirty="0">
                <a:solidFill>
                  <a:srgbClr val="FF0000"/>
                </a:solidFill>
                <a:latin typeface="Calibri"/>
                <a:cs typeface="Calibri"/>
              </a:rPr>
              <a:t> </a:t>
            </a:r>
            <a:r>
              <a:rPr lang="en-IN" sz="3600" spc="-10" dirty="0">
                <a:solidFill>
                  <a:srgbClr val="FF0000"/>
                </a:solidFill>
                <a:latin typeface="Calibri"/>
                <a:cs typeface="Calibri"/>
              </a:rPr>
              <a:t>Protection</a:t>
            </a:r>
            <a:endParaRPr lang="en-IN" sz="3600" dirty="0">
              <a:solidFill>
                <a:srgbClr val="FF0000"/>
              </a:solidFill>
              <a:latin typeface="Calibri"/>
              <a:cs typeface="Calibri"/>
            </a:endParaRPr>
          </a:p>
        </p:txBody>
      </p:sp>
      <p:sp>
        <p:nvSpPr>
          <p:cNvPr id="3" name="Content Placeholder 2">
            <a:extLst>
              <a:ext uri="{FF2B5EF4-FFF2-40B4-BE49-F238E27FC236}">
                <a16:creationId xmlns:a16="http://schemas.microsoft.com/office/drawing/2014/main" id="{99232443-0BB9-408A-A311-5C24604BB0D5}"/>
              </a:ext>
            </a:extLst>
          </p:cNvPr>
          <p:cNvSpPr>
            <a:spLocks noGrp="1"/>
          </p:cNvSpPr>
          <p:nvPr>
            <p:ph idx="1"/>
          </p:nvPr>
        </p:nvSpPr>
        <p:spPr>
          <a:xfrm>
            <a:off x="1097280" y="1845734"/>
            <a:ext cx="9760110" cy="3946107"/>
          </a:xfrm>
        </p:spPr>
        <p:txBody>
          <a:bodyPr>
            <a:noAutofit/>
          </a:bodyPr>
          <a:lstStyle/>
          <a:p>
            <a:pPr>
              <a:lnSpc>
                <a:spcPct val="100000"/>
              </a:lnSpc>
              <a:spcBef>
                <a:spcPts val="15"/>
              </a:spcBef>
            </a:pPr>
            <a:endParaRPr lang="en-US" sz="1600" dirty="0">
              <a:latin typeface="Calibri"/>
              <a:cs typeface="Calibri"/>
            </a:endParaRPr>
          </a:p>
          <a:p>
            <a:pPr marL="12700" indent="0">
              <a:lnSpc>
                <a:spcPct val="100000"/>
              </a:lnSpc>
              <a:spcBef>
                <a:spcPts val="100"/>
              </a:spcBef>
              <a:buNone/>
              <a:tabLst>
                <a:tab pos="355600" algn="l"/>
              </a:tabLst>
            </a:pPr>
            <a:endParaRPr lang="en-US" b="1" u="sng" dirty="0">
              <a:solidFill>
                <a:schemeClr val="tx1"/>
              </a:solidFill>
              <a:cs typeface="Cambria"/>
            </a:endParaRPr>
          </a:p>
        </p:txBody>
      </p:sp>
      <p:sp>
        <p:nvSpPr>
          <p:cNvPr id="4" name="Slide Number Placeholder 3">
            <a:extLst>
              <a:ext uri="{FF2B5EF4-FFF2-40B4-BE49-F238E27FC236}">
                <a16:creationId xmlns:a16="http://schemas.microsoft.com/office/drawing/2014/main" id="{83C8E416-D372-457D-9132-56466D65B178}"/>
              </a:ext>
            </a:extLst>
          </p:cNvPr>
          <p:cNvSpPr>
            <a:spLocks noGrp="1"/>
          </p:cNvSpPr>
          <p:nvPr>
            <p:ph type="sldNum" sz="quarter" idx="12"/>
          </p:nvPr>
        </p:nvSpPr>
        <p:spPr/>
        <p:txBody>
          <a:bodyPr/>
          <a:lstStyle/>
          <a:p>
            <a:fld id="{CA9F79F9-620A-454C-B44A-099229A02D1C}" type="slidenum">
              <a:rPr lang="en-IN" smtClean="0"/>
              <a:pPr/>
              <a:t>88</a:t>
            </a:fld>
            <a:endParaRPr lang="en-IN"/>
          </a:p>
        </p:txBody>
      </p:sp>
      <p:grpSp>
        <p:nvGrpSpPr>
          <p:cNvPr id="5" name="object 3">
            <a:extLst>
              <a:ext uri="{FF2B5EF4-FFF2-40B4-BE49-F238E27FC236}">
                <a16:creationId xmlns:a16="http://schemas.microsoft.com/office/drawing/2014/main" id="{CC694D13-7337-4FB6-AD01-CEBAEA46844A}"/>
              </a:ext>
            </a:extLst>
          </p:cNvPr>
          <p:cNvGrpSpPr/>
          <p:nvPr/>
        </p:nvGrpSpPr>
        <p:grpSpPr>
          <a:xfrm>
            <a:off x="2636668" y="2443517"/>
            <a:ext cx="6507395" cy="3016250"/>
            <a:chOff x="1485901" y="2952750"/>
            <a:chExt cx="5873750" cy="3016250"/>
          </a:xfrm>
        </p:grpSpPr>
        <p:sp>
          <p:nvSpPr>
            <p:cNvPr id="6" name="object 4">
              <a:extLst>
                <a:ext uri="{FF2B5EF4-FFF2-40B4-BE49-F238E27FC236}">
                  <a16:creationId xmlns:a16="http://schemas.microsoft.com/office/drawing/2014/main" id="{2D0357FF-C6B8-4A39-B25E-7BD84D78B01C}"/>
                </a:ext>
              </a:extLst>
            </p:cNvPr>
            <p:cNvSpPr/>
            <p:nvPr/>
          </p:nvSpPr>
          <p:spPr>
            <a:xfrm>
              <a:off x="3924299" y="3378200"/>
              <a:ext cx="0" cy="2590800"/>
            </a:xfrm>
            <a:custGeom>
              <a:avLst/>
              <a:gdLst/>
              <a:ahLst/>
              <a:cxnLst/>
              <a:rect l="l" t="t" r="r" b="b"/>
              <a:pathLst>
                <a:path h="2590800">
                  <a:moveTo>
                    <a:pt x="0" y="0"/>
                  </a:moveTo>
                  <a:lnTo>
                    <a:pt x="0" y="2590800"/>
                  </a:lnTo>
                </a:path>
              </a:pathLst>
            </a:custGeom>
            <a:ln w="28575">
              <a:solidFill>
                <a:srgbClr val="000000"/>
              </a:solidFill>
            </a:ln>
          </p:spPr>
          <p:txBody>
            <a:bodyPr wrap="square" lIns="0" tIns="0" rIns="0" bIns="0" rtlCol="0"/>
            <a:lstStyle/>
            <a:p>
              <a:endParaRPr/>
            </a:p>
          </p:txBody>
        </p:sp>
        <p:sp>
          <p:nvSpPr>
            <p:cNvPr id="7" name="object 5">
              <a:extLst>
                <a:ext uri="{FF2B5EF4-FFF2-40B4-BE49-F238E27FC236}">
                  <a16:creationId xmlns:a16="http://schemas.microsoft.com/office/drawing/2014/main" id="{0955E578-C594-485D-8BB4-3CF97BA7E66A}"/>
                </a:ext>
              </a:extLst>
            </p:cNvPr>
            <p:cNvSpPr/>
            <p:nvPr/>
          </p:nvSpPr>
          <p:spPr>
            <a:xfrm>
              <a:off x="2933700" y="3911600"/>
              <a:ext cx="3695700" cy="1371600"/>
            </a:xfrm>
            <a:custGeom>
              <a:avLst/>
              <a:gdLst/>
              <a:ahLst/>
              <a:cxnLst/>
              <a:rect l="l" t="t" r="r" b="b"/>
              <a:pathLst>
                <a:path w="3695700" h="1371600">
                  <a:moveTo>
                    <a:pt x="990600" y="0"/>
                  </a:moveTo>
                  <a:lnTo>
                    <a:pt x="1828800" y="0"/>
                  </a:lnTo>
                </a:path>
                <a:path w="3695700" h="1371600">
                  <a:moveTo>
                    <a:pt x="990600" y="1371600"/>
                  </a:moveTo>
                  <a:lnTo>
                    <a:pt x="1866900" y="1371600"/>
                  </a:lnTo>
                </a:path>
                <a:path w="3695700" h="1371600">
                  <a:moveTo>
                    <a:pt x="0" y="0"/>
                  </a:moveTo>
                  <a:lnTo>
                    <a:pt x="990600" y="0"/>
                  </a:lnTo>
                </a:path>
                <a:path w="3695700" h="1371600">
                  <a:moveTo>
                    <a:pt x="76200" y="1371600"/>
                  </a:moveTo>
                  <a:lnTo>
                    <a:pt x="990600" y="1371600"/>
                  </a:lnTo>
                </a:path>
                <a:path w="3695700" h="1371600">
                  <a:moveTo>
                    <a:pt x="2057400" y="0"/>
                  </a:moveTo>
                  <a:lnTo>
                    <a:pt x="3695700" y="0"/>
                  </a:lnTo>
                </a:path>
              </a:pathLst>
            </a:custGeom>
            <a:ln w="12700">
              <a:solidFill>
                <a:srgbClr val="000000"/>
              </a:solidFill>
            </a:ln>
          </p:spPr>
          <p:txBody>
            <a:bodyPr wrap="square" lIns="0" tIns="0" rIns="0" bIns="0" rtlCol="0"/>
            <a:lstStyle/>
            <a:p>
              <a:endParaRPr/>
            </a:p>
          </p:txBody>
        </p:sp>
        <p:sp>
          <p:nvSpPr>
            <p:cNvPr id="8" name="object 6">
              <a:extLst>
                <a:ext uri="{FF2B5EF4-FFF2-40B4-BE49-F238E27FC236}">
                  <a16:creationId xmlns:a16="http://schemas.microsoft.com/office/drawing/2014/main" id="{C9DA41C7-2F28-4D69-A4D6-10548333E382}"/>
                </a:ext>
              </a:extLst>
            </p:cNvPr>
            <p:cNvSpPr/>
            <p:nvPr/>
          </p:nvSpPr>
          <p:spPr>
            <a:xfrm>
              <a:off x="6616701" y="3886197"/>
              <a:ext cx="50800" cy="50800"/>
            </a:xfrm>
            <a:custGeom>
              <a:avLst/>
              <a:gdLst/>
              <a:ahLst/>
              <a:cxnLst/>
              <a:rect l="l" t="t" r="r" b="b"/>
              <a:pathLst>
                <a:path w="50800" h="50800">
                  <a:moveTo>
                    <a:pt x="0" y="0"/>
                  </a:moveTo>
                  <a:lnTo>
                    <a:pt x="0" y="50800"/>
                  </a:lnTo>
                  <a:lnTo>
                    <a:pt x="50800" y="25400"/>
                  </a:lnTo>
                  <a:lnTo>
                    <a:pt x="0" y="0"/>
                  </a:lnTo>
                  <a:close/>
                </a:path>
              </a:pathLst>
            </a:custGeom>
            <a:solidFill>
              <a:srgbClr val="000000"/>
            </a:solidFill>
          </p:spPr>
          <p:txBody>
            <a:bodyPr wrap="square" lIns="0" tIns="0" rIns="0" bIns="0" rtlCol="0"/>
            <a:lstStyle/>
            <a:p>
              <a:endParaRPr/>
            </a:p>
          </p:txBody>
        </p:sp>
        <p:sp>
          <p:nvSpPr>
            <p:cNvPr id="9" name="object 7">
              <a:extLst>
                <a:ext uri="{FF2B5EF4-FFF2-40B4-BE49-F238E27FC236}">
                  <a16:creationId xmlns:a16="http://schemas.microsoft.com/office/drawing/2014/main" id="{1D4C095F-E695-4CAA-BCC6-5A6FBC50AA82}"/>
                </a:ext>
              </a:extLst>
            </p:cNvPr>
            <p:cNvSpPr/>
            <p:nvPr/>
          </p:nvSpPr>
          <p:spPr>
            <a:xfrm>
              <a:off x="4762500" y="37973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4F81BD"/>
            </a:solidFill>
          </p:spPr>
          <p:txBody>
            <a:bodyPr wrap="square" lIns="0" tIns="0" rIns="0" bIns="0" rtlCol="0"/>
            <a:lstStyle/>
            <a:p>
              <a:endParaRPr/>
            </a:p>
          </p:txBody>
        </p:sp>
        <p:sp>
          <p:nvSpPr>
            <p:cNvPr id="10" name="object 8">
              <a:extLst>
                <a:ext uri="{FF2B5EF4-FFF2-40B4-BE49-F238E27FC236}">
                  <a16:creationId xmlns:a16="http://schemas.microsoft.com/office/drawing/2014/main" id="{B0656AF0-43B8-4E0A-99E0-B8F685513A26}"/>
                </a:ext>
              </a:extLst>
            </p:cNvPr>
            <p:cNvSpPr/>
            <p:nvPr/>
          </p:nvSpPr>
          <p:spPr>
            <a:xfrm>
              <a:off x="4762500" y="3797300"/>
              <a:ext cx="1866900" cy="1485900"/>
            </a:xfrm>
            <a:custGeom>
              <a:avLst/>
              <a:gdLst/>
              <a:ahLst/>
              <a:cxnLst/>
              <a:rect l="l" t="t" r="r" b="b"/>
              <a:pathLst>
                <a:path w="1866900" h="1485900">
                  <a:moveTo>
                    <a:pt x="0" y="0"/>
                  </a:moveTo>
                  <a:lnTo>
                    <a:pt x="228600" y="0"/>
                  </a:lnTo>
                  <a:lnTo>
                    <a:pt x="228600" y="228600"/>
                  </a:lnTo>
                  <a:lnTo>
                    <a:pt x="0" y="228600"/>
                  </a:lnTo>
                  <a:lnTo>
                    <a:pt x="0" y="0"/>
                  </a:lnTo>
                  <a:close/>
                </a:path>
                <a:path w="1866900" h="1485900">
                  <a:moveTo>
                    <a:pt x="266700" y="1485900"/>
                  </a:moveTo>
                  <a:lnTo>
                    <a:pt x="1866900" y="1485900"/>
                  </a:lnTo>
                </a:path>
              </a:pathLst>
            </a:custGeom>
            <a:ln w="12700">
              <a:solidFill>
                <a:srgbClr val="000000"/>
              </a:solidFill>
            </a:ln>
          </p:spPr>
          <p:txBody>
            <a:bodyPr wrap="square" lIns="0" tIns="0" rIns="0" bIns="0" rtlCol="0"/>
            <a:lstStyle/>
            <a:p>
              <a:endParaRPr/>
            </a:p>
          </p:txBody>
        </p:sp>
        <p:sp>
          <p:nvSpPr>
            <p:cNvPr id="11" name="object 9">
              <a:extLst>
                <a:ext uri="{FF2B5EF4-FFF2-40B4-BE49-F238E27FC236}">
                  <a16:creationId xmlns:a16="http://schemas.microsoft.com/office/drawing/2014/main" id="{B53DFE4B-E21B-41FA-81FA-F0D3B8D6ACF8}"/>
                </a:ext>
              </a:extLst>
            </p:cNvPr>
            <p:cNvSpPr/>
            <p:nvPr/>
          </p:nvSpPr>
          <p:spPr>
            <a:xfrm>
              <a:off x="6616701" y="5257797"/>
              <a:ext cx="50800" cy="50800"/>
            </a:xfrm>
            <a:custGeom>
              <a:avLst/>
              <a:gdLst/>
              <a:ahLst/>
              <a:cxnLst/>
              <a:rect l="l" t="t" r="r" b="b"/>
              <a:pathLst>
                <a:path w="50800" h="50800">
                  <a:moveTo>
                    <a:pt x="0" y="0"/>
                  </a:moveTo>
                  <a:lnTo>
                    <a:pt x="0" y="50800"/>
                  </a:lnTo>
                  <a:lnTo>
                    <a:pt x="50800" y="25400"/>
                  </a:lnTo>
                  <a:lnTo>
                    <a:pt x="0" y="0"/>
                  </a:lnTo>
                  <a:close/>
                </a:path>
              </a:pathLst>
            </a:custGeom>
            <a:solidFill>
              <a:srgbClr val="000000"/>
            </a:solidFill>
          </p:spPr>
          <p:txBody>
            <a:bodyPr wrap="square" lIns="0" tIns="0" rIns="0" bIns="0" rtlCol="0"/>
            <a:lstStyle/>
            <a:p>
              <a:endParaRPr/>
            </a:p>
          </p:txBody>
        </p:sp>
        <p:sp>
          <p:nvSpPr>
            <p:cNvPr id="12" name="object 10">
              <a:extLst>
                <a:ext uri="{FF2B5EF4-FFF2-40B4-BE49-F238E27FC236}">
                  <a16:creationId xmlns:a16="http://schemas.microsoft.com/office/drawing/2014/main" id="{A09B9467-F8C2-4B96-BBF6-25C271D62180}"/>
                </a:ext>
              </a:extLst>
            </p:cNvPr>
            <p:cNvSpPr/>
            <p:nvPr/>
          </p:nvSpPr>
          <p:spPr>
            <a:xfrm>
              <a:off x="4800600" y="51816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4F81BD"/>
            </a:solidFill>
          </p:spPr>
          <p:txBody>
            <a:bodyPr wrap="square" lIns="0" tIns="0" rIns="0" bIns="0" rtlCol="0"/>
            <a:lstStyle/>
            <a:p>
              <a:endParaRPr/>
            </a:p>
          </p:txBody>
        </p:sp>
        <p:sp>
          <p:nvSpPr>
            <p:cNvPr id="13" name="object 11">
              <a:extLst>
                <a:ext uri="{FF2B5EF4-FFF2-40B4-BE49-F238E27FC236}">
                  <a16:creationId xmlns:a16="http://schemas.microsoft.com/office/drawing/2014/main" id="{F3050536-D760-4E57-8FB2-32185ED32E9B}"/>
                </a:ext>
              </a:extLst>
            </p:cNvPr>
            <p:cNvSpPr/>
            <p:nvPr/>
          </p:nvSpPr>
          <p:spPr>
            <a:xfrm>
              <a:off x="1523999" y="5181600"/>
              <a:ext cx="3505200" cy="228600"/>
            </a:xfrm>
            <a:custGeom>
              <a:avLst/>
              <a:gdLst/>
              <a:ahLst/>
              <a:cxnLst/>
              <a:rect l="l" t="t" r="r" b="b"/>
              <a:pathLst>
                <a:path w="3505200" h="228600">
                  <a:moveTo>
                    <a:pt x="3276600" y="0"/>
                  </a:moveTo>
                  <a:lnTo>
                    <a:pt x="3505200" y="0"/>
                  </a:lnTo>
                  <a:lnTo>
                    <a:pt x="3505200" y="228600"/>
                  </a:lnTo>
                  <a:lnTo>
                    <a:pt x="3276600" y="228600"/>
                  </a:lnTo>
                  <a:lnTo>
                    <a:pt x="3276600" y="0"/>
                  </a:lnTo>
                  <a:close/>
                </a:path>
                <a:path w="3505200" h="228600">
                  <a:moveTo>
                    <a:pt x="0" y="101600"/>
                  </a:moveTo>
                  <a:lnTo>
                    <a:pt x="1257300" y="101600"/>
                  </a:lnTo>
                </a:path>
              </a:pathLst>
            </a:custGeom>
            <a:ln w="12700">
              <a:solidFill>
                <a:srgbClr val="000000"/>
              </a:solidFill>
            </a:ln>
          </p:spPr>
          <p:txBody>
            <a:bodyPr wrap="square" lIns="0" tIns="0" rIns="0" bIns="0" rtlCol="0"/>
            <a:lstStyle/>
            <a:p>
              <a:endParaRPr/>
            </a:p>
          </p:txBody>
        </p:sp>
        <p:sp>
          <p:nvSpPr>
            <p:cNvPr id="14" name="object 12">
              <a:extLst>
                <a:ext uri="{FF2B5EF4-FFF2-40B4-BE49-F238E27FC236}">
                  <a16:creationId xmlns:a16="http://schemas.microsoft.com/office/drawing/2014/main" id="{FEC1ABFC-1B8C-4CAB-9BC1-5D49286A7108}"/>
                </a:ext>
              </a:extLst>
            </p:cNvPr>
            <p:cNvSpPr/>
            <p:nvPr/>
          </p:nvSpPr>
          <p:spPr>
            <a:xfrm>
              <a:off x="1485901" y="5257797"/>
              <a:ext cx="50800" cy="50800"/>
            </a:xfrm>
            <a:custGeom>
              <a:avLst/>
              <a:gdLst/>
              <a:ahLst/>
              <a:cxnLst/>
              <a:rect l="l" t="t" r="r" b="b"/>
              <a:pathLst>
                <a:path w="50800" h="50800">
                  <a:moveTo>
                    <a:pt x="50800" y="0"/>
                  </a:moveTo>
                  <a:lnTo>
                    <a:pt x="0" y="25400"/>
                  </a:lnTo>
                  <a:lnTo>
                    <a:pt x="50800" y="50800"/>
                  </a:lnTo>
                  <a:lnTo>
                    <a:pt x="50800" y="0"/>
                  </a:lnTo>
                  <a:close/>
                </a:path>
              </a:pathLst>
            </a:custGeom>
            <a:solidFill>
              <a:srgbClr val="000000"/>
            </a:solidFill>
          </p:spPr>
          <p:txBody>
            <a:bodyPr wrap="square" lIns="0" tIns="0" rIns="0" bIns="0" rtlCol="0"/>
            <a:lstStyle/>
            <a:p>
              <a:endParaRPr/>
            </a:p>
          </p:txBody>
        </p:sp>
        <p:sp>
          <p:nvSpPr>
            <p:cNvPr id="15" name="object 13">
              <a:extLst>
                <a:ext uri="{FF2B5EF4-FFF2-40B4-BE49-F238E27FC236}">
                  <a16:creationId xmlns:a16="http://schemas.microsoft.com/office/drawing/2014/main" id="{FEB9DC16-FB91-46A2-B55E-002506576C37}"/>
                </a:ext>
              </a:extLst>
            </p:cNvPr>
            <p:cNvSpPr/>
            <p:nvPr/>
          </p:nvSpPr>
          <p:spPr>
            <a:xfrm>
              <a:off x="2781300" y="51689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4F81BD"/>
            </a:solidFill>
          </p:spPr>
          <p:txBody>
            <a:bodyPr wrap="square" lIns="0" tIns="0" rIns="0" bIns="0" rtlCol="0"/>
            <a:lstStyle/>
            <a:p>
              <a:endParaRPr/>
            </a:p>
          </p:txBody>
        </p:sp>
        <p:sp>
          <p:nvSpPr>
            <p:cNvPr id="16" name="object 14">
              <a:extLst>
                <a:ext uri="{FF2B5EF4-FFF2-40B4-BE49-F238E27FC236}">
                  <a16:creationId xmlns:a16="http://schemas.microsoft.com/office/drawing/2014/main" id="{F8F668C5-1F72-43A2-9BBD-ACD1D6E7940C}"/>
                </a:ext>
              </a:extLst>
            </p:cNvPr>
            <p:cNvSpPr/>
            <p:nvPr/>
          </p:nvSpPr>
          <p:spPr>
            <a:xfrm>
              <a:off x="1523999" y="3911600"/>
              <a:ext cx="1485900" cy="1485900"/>
            </a:xfrm>
            <a:custGeom>
              <a:avLst/>
              <a:gdLst/>
              <a:ahLst/>
              <a:cxnLst/>
              <a:rect l="l" t="t" r="r" b="b"/>
              <a:pathLst>
                <a:path w="1485900" h="1485900">
                  <a:moveTo>
                    <a:pt x="1257300" y="1257300"/>
                  </a:moveTo>
                  <a:lnTo>
                    <a:pt x="1485900" y="1257300"/>
                  </a:lnTo>
                  <a:lnTo>
                    <a:pt x="1485900" y="1485900"/>
                  </a:lnTo>
                  <a:lnTo>
                    <a:pt x="1257300" y="1485900"/>
                  </a:lnTo>
                  <a:lnTo>
                    <a:pt x="1257300" y="1257300"/>
                  </a:lnTo>
                  <a:close/>
                </a:path>
                <a:path w="1485900" h="1485900">
                  <a:moveTo>
                    <a:pt x="0" y="0"/>
                  </a:moveTo>
                  <a:lnTo>
                    <a:pt x="1181100" y="0"/>
                  </a:lnTo>
                </a:path>
              </a:pathLst>
            </a:custGeom>
            <a:ln w="12700">
              <a:solidFill>
                <a:srgbClr val="000000"/>
              </a:solidFill>
            </a:ln>
          </p:spPr>
          <p:txBody>
            <a:bodyPr wrap="square" lIns="0" tIns="0" rIns="0" bIns="0" rtlCol="0"/>
            <a:lstStyle/>
            <a:p>
              <a:endParaRPr/>
            </a:p>
          </p:txBody>
        </p:sp>
        <p:sp>
          <p:nvSpPr>
            <p:cNvPr id="17" name="object 15">
              <a:extLst>
                <a:ext uri="{FF2B5EF4-FFF2-40B4-BE49-F238E27FC236}">
                  <a16:creationId xmlns:a16="http://schemas.microsoft.com/office/drawing/2014/main" id="{DF99C187-1711-4080-953D-ACD316C7C931}"/>
                </a:ext>
              </a:extLst>
            </p:cNvPr>
            <p:cNvSpPr/>
            <p:nvPr/>
          </p:nvSpPr>
          <p:spPr>
            <a:xfrm>
              <a:off x="1485901" y="3886197"/>
              <a:ext cx="50800" cy="50800"/>
            </a:xfrm>
            <a:custGeom>
              <a:avLst/>
              <a:gdLst/>
              <a:ahLst/>
              <a:cxnLst/>
              <a:rect l="l" t="t" r="r" b="b"/>
              <a:pathLst>
                <a:path w="50800" h="50800">
                  <a:moveTo>
                    <a:pt x="50800" y="0"/>
                  </a:moveTo>
                  <a:lnTo>
                    <a:pt x="0" y="25400"/>
                  </a:lnTo>
                  <a:lnTo>
                    <a:pt x="50800" y="50800"/>
                  </a:lnTo>
                  <a:lnTo>
                    <a:pt x="50800" y="0"/>
                  </a:lnTo>
                  <a:close/>
                </a:path>
              </a:pathLst>
            </a:custGeom>
            <a:solidFill>
              <a:srgbClr val="000000"/>
            </a:solidFill>
          </p:spPr>
          <p:txBody>
            <a:bodyPr wrap="square" lIns="0" tIns="0" rIns="0" bIns="0" rtlCol="0"/>
            <a:lstStyle/>
            <a:p>
              <a:endParaRPr/>
            </a:p>
          </p:txBody>
        </p:sp>
        <p:sp>
          <p:nvSpPr>
            <p:cNvPr id="18" name="object 16">
              <a:extLst>
                <a:ext uri="{FF2B5EF4-FFF2-40B4-BE49-F238E27FC236}">
                  <a16:creationId xmlns:a16="http://schemas.microsoft.com/office/drawing/2014/main" id="{D6F2EE07-2C54-4182-AEE4-15F650D831F4}"/>
                </a:ext>
              </a:extLst>
            </p:cNvPr>
            <p:cNvSpPr/>
            <p:nvPr/>
          </p:nvSpPr>
          <p:spPr>
            <a:xfrm>
              <a:off x="2705100" y="37973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4F81BD"/>
            </a:solidFill>
          </p:spPr>
          <p:txBody>
            <a:bodyPr wrap="square" lIns="0" tIns="0" rIns="0" bIns="0" rtlCol="0"/>
            <a:lstStyle/>
            <a:p>
              <a:endParaRPr/>
            </a:p>
          </p:txBody>
        </p:sp>
        <p:sp>
          <p:nvSpPr>
            <p:cNvPr id="19" name="object 17">
              <a:extLst>
                <a:ext uri="{FF2B5EF4-FFF2-40B4-BE49-F238E27FC236}">
                  <a16:creationId xmlns:a16="http://schemas.microsoft.com/office/drawing/2014/main" id="{FDE3F628-A32C-40CB-AA46-3BF6C245AFF8}"/>
                </a:ext>
              </a:extLst>
            </p:cNvPr>
            <p:cNvSpPr/>
            <p:nvPr/>
          </p:nvSpPr>
          <p:spPr>
            <a:xfrm>
              <a:off x="2705100" y="3797300"/>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12700">
              <a:solidFill>
                <a:srgbClr val="000000"/>
              </a:solidFill>
            </a:ln>
          </p:spPr>
          <p:txBody>
            <a:bodyPr wrap="square" lIns="0" tIns="0" rIns="0" bIns="0" rtlCol="0"/>
            <a:lstStyle/>
            <a:p>
              <a:endParaRPr/>
            </a:p>
          </p:txBody>
        </p:sp>
        <p:sp>
          <p:nvSpPr>
            <p:cNvPr id="20" name="object 18">
              <a:extLst>
                <a:ext uri="{FF2B5EF4-FFF2-40B4-BE49-F238E27FC236}">
                  <a16:creationId xmlns:a16="http://schemas.microsoft.com/office/drawing/2014/main" id="{5CD61D9F-2715-44CC-9EF6-1543B8DD1B90}"/>
                </a:ext>
              </a:extLst>
            </p:cNvPr>
            <p:cNvSpPr/>
            <p:nvPr/>
          </p:nvSpPr>
          <p:spPr>
            <a:xfrm>
              <a:off x="5404562" y="3759197"/>
              <a:ext cx="133350" cy="229235"/>
            </a:xfrm>
            <a:custGeom>
              <a:avLst/>
              <a:gdLst/>
              <a:ahLst/>
              <a:cxnLst/>
              <a:rect l="l" t="t" r="r" b="b"/>
              <a:pathLst>
                <a:path w="133350" h="229235">
                  <a:moveTo>
                    <a:pt x="133350" y="838"/>
                  </a:moveTo>
                  <a:lnTo>
                    <a:pt x="119593" y="68419"/>
                  </a:lnTo>
                  <a:lnTo>
                    <a:pt x="105872" y="130515"/>
                  </a:lnTo>
                  <a:lnTo>
                    <a:pt x="92218" y="181637"/>
                  </a:lnTo>
                  <a:lnTo>
                    <a:pt x="65252" y="229019"/>
                  </a:lnTo>
                  <a:lnTo>
                    <a:pt x="50975" y="208812"/>
                  </a:lnTo>
                  <a:lnTo>
                    <a:pt x="35813" y="159338"/>
                  </a:lnTo>
                  <a:lnTo>
                    <a:pt x="21264" y="97066"/>
                  </a:lnTo>
                  <a:lnTo>
                    <a:pt x="8827" y="38464"/>
                  </a:lnTo>
                  <a:lnTo>
                    <a:pt x="0" y="0"/>
                  </a:lnTo>
                </a:path>
              </a:pathLst>
            </a:custGeom>
            <a:ln w="12700">
              <a:solidFill>
                <a:srgbClr val="000000"/>
              </a:solidFill>
            </a:ln>
          </p:spPr>
          <p:txBody>
            <a:bodyPr wrap="square" lIns="0" tIns="0" rIns="0" bIns="0" rtlCol="0"/>
            <a:lstStyle/>
            <a:p>
              <a:endParaRPr/>
            </a:p>
          </p:txBody>
        </p:sp>
        <p:sp>
          <p:nvSpPr>
            <p:cNvPr id="21" name="object 19">
              <a:extLst>
                <a:ext uri="{FF2B5EF4-FFF2-40B4-BE49-F238E27FC236}">
                  <a16:creationId xmlns:a16="http://schemas.microsoft.com/office/drawing/2014/main" id="{68B16AE8-A6CE-4EE9-AF57-202B3DB529F4}"/>
                </a:ext>
              </a:extLst>
            </p:cNvPr>
            <p:cNvSpPr/>
            <p:nvPr/>
          </p:nvSpPr>
          <p:spPr>
            <a:xfrm>
              <a:off x="5271213" y="3758364"/>
              <a:ext cx="133350" cy="229235"/>
            </a:xfrm>
            <a:custGeom>
              <a:avLst/>
              <a:gdLst/>
              <a:ahLst/>
              <a:cxnLst/>
              <a:rect l="l" t="t" r="r" b="b"/>
              <a:pathLst>
                <a:path w="133350" h="229235">
                  <a:moveTo>
                    <a:pt x="133350" y="838"/>
                  </a:moveTo>
                  <a:lnTo>
                    <a:pt x="119593" y="68419"/>
                  </a:lnTo>
                  <a:lnTo>
                    <a:pt x="105872" y="130515"/>
                  </a:lnTo>
                  <a:lnTo>
                    <a:pt x="92218" y="181637"/>
                  </a:lnTo>
                  <a:lnTo>
                    <a:pt x="65252" y="229019"/>
                  </a:lnTo>
                  <a:lnTo>
                    <a:pt x="50975" y="208812"/>
                  </a:lnTo>
                  <a:lnTo>
                    <a:pt x="35813" y="159338"/>
                  </a:lnTo>
                  <a:lnTo>
                    <a:pt x="21264" y="97066"/>
                  </a:lnTo>
                  <a:lnTo>
                    <a:pt x="8827" y="38464"/>
                  </a:lnTo>
                  <a:lnTo>
                    <a:pt x="0" y="0"/>
                  </a:lnTo>
                </a:path>
              </a:pathLst>
            </a:custGeom>
            <a:ln w="12700">
              <a:solidFill>
                <a:srgbClr val="000000"/>
              </a:solidFill>
            </a:ln>
          </p:spPr>
          <p:txBody>
            <a:bodyPr wrap="square" lIns="0" tIns="0" rIns="0" bIns="0" rtlCol="0"/>
            <a:lstStyle/>
            <a:p>
              <a:endParaRPr/>
            </a:p>
          </p:txBody>
        </p:sp>
        <p:pic>
          <p:nvPicPr>
            <p:cNvPr id="22" name="object 20">
              <a:extLst>
                <a:ext uri="{FF2B5EF4-FFF2-40B4-BE49-F238E27FC236}">
                  <a16:creationId xmlns:a16="http://schemas.microsoft.com/office/drawing/2014/main" id="{9B8E499C-2033-40D0-90CA-D9C565EB293C}"/>
                </a:ext>
              </a:extLst>
            </p:cNvPr>
            <p:cNvPicPr/>
            <p:nvPr/>
          </p:nvPicPr>
          <p:blipFill>
            <a:blip r:embed="rId2" cstate="print"/>
            <a:stretch>
              <a:fillRect/>
            </a:stretch>
          </p:blipFill>
          <p:spPr>
            <a:xfrm>
              <a:off x="4299663" y="3752014"/>
              <a:ext cx="279398" cy="242552"/>
            </a:xfrm>
            <a:prstGeom prst="rect">
              <a:avLst/>
            </a:prstGeom>
          </p:spPr>
        </p:pic>
        <p:pic>
          <p:nvPicPr>
            <p:cNvPr id="23" name="object 21">
              <a:extLst>
                <a:ext uri="{FF2B5EF4-FFF2-40B4-BE49-F238E27FC236}">
                  <a16:creationId xmlns:a16="http://schemas.microsoft.com/office/drawing/2014/main" id="{572BA97D-2B17-4EFF-B407-6E1F650E5472}"/>
                </a:ext>
              </a:extLst>
            </p:cNvPr>
            <p:cNvPicPr/>
            <p:nvPr/>
          </p:nvPicPr>
          <p:blipFill>
            <a:blip r:embed="rId2" cstate="print"/>
            <a:stretch>
              <a:fillRect/>
            </a:stretch>
          </p:blipFill>
          <p:spPr>
            <a:xfrm>
              <a:off x="4299663" y="5123614"/>
              <a:ext cx="279398" cy="242552"/>
            </a:xfrm>
            <a:prstGeom prst="rect">
              <a:avLst/>
            </a:prstGeom>
          </p:spPr>
        </p:pic>
        <p:sp>
          <p:nvSpPr>
            <p:cNvPr id="24" name="object 22">
              <a:extLst>
                <a:ext uri="{FF2B5EF4-FFF2-40B4-BE49-F238E27FC236}">
                  <a16:creationId xmlns:a16="http://schemas.microsoft.com/office/drawing/2014/main" id="{8667E596-EE37-417A-A39A-79C7BD44F4CE}"/>
                </a:ext>
              </a:extLst>
            </p:cNvPr>
            <p:cNvSpPr/>
            <p:nvPr/>
          </p:nvSpPr>
          <p:spPr>
            <a:xfrm>
              <a:off x="5404562" y="5130797"/>
              <a:ext cx="133350" cy="229235"/>
            </a:xfrm>
            <a:custGeom>
              <a:avLst/>
              <a:gdLst/>
              <a:ahLst/>
              <a:cxnLst/>
              <a:rect l="l" t="t" r="r" b="b"/>
              <a:pathLst>
                <a:path w="133350" h="229235">
                  <a:moveTo>
                    <a:pt x="133350" y="838"/>
                  </a:moveTo>
                  <a:lnTo>
                    <a:pt x="119593" y="68419"/>
                  </a:lnTo>
                  <a:lnTo>
                    <a:pt x="105872" y="130515"/>
                  </a:lnTo>
                  <a:lnTo>
                    <a:pt x="92218" y="181637"/>
                  </a:lnTo>
                  <a:lnTo>
                    <a:pt x="65252" y="229019"/>
                  </a:lnTo>
                  <a:lnTo>
                    <a:pt x="50975" y="208812"/>
                  </a:lnTo>
                  <a:lnTo>
                    <a:pt x="35813" y="159338"/>
                  </a:lnTo>
                  <a:lnTo>
                    <a:pt x="21264" y="97066"/>
                  </a:lnTo>
                  <a:lnTo>
                    <a:pt x="8827" y="38464"/>
                  </a:lnTo>
                  <a:lnTo>
                    <a:pt x="0" y="0"/>
                  </a:lnTo>
                </a:path>
              </a:pathLst>
            </a:custGeom>
            <a:ln w="12700">
              <a:solidFill>
                <a:srgbClr val="000000"/>
              </a:solidFill>
            </a:ln>
          </p:spPr>
          <p:txBody>
            <a:bodyPr wrap="square" lIns="0" tIns="0" rIns="0" bIns="0" rtlCol="0"/>
            <a:lstStyle/>
            <a:p>
              <a:endParaRPr/>
            </a:p>
          </p:txBody>
        </p:sp>
        <p:sp>
          <p:nvSpPr>
            <p:cNvPr id="25" name="object 23">
              <a:extLst>
                <a:ext uri="{FF2B5EF4-FFF2-40B4-BE49-F238E27FC236}">
                  <a16:creationId xmlns:a16="http://schemas.microsoft.com/office/drawing/2014/main" id="{529F70BD-B450-40D3-B307-58F0D2D2EDAF}"/>
                </a:ext>
              </a:extLst>
            </p:cNvPr>
            <p:cNvSpPr/>
            <p:nvPr/>
          </p:nvSpPr>
          <p:spPr>
            <a:xfrm>
              <a:off x="5271213" y="5129964"/>
              <a:ext cx="133350" cy="229235"/>
            </a:xfrm>
            <a:custGeom>
              <a:avLst/>
              <a:gdLst/>
              <a:ahLst/>
              <a:cxnLst/>
              <a:rect l="l" t="t" r="r" b="b"/>
              <a:pathLst>
                <a:path w="133350" h="229235">
                  <a:moveTo>
                    <a:pt x="133350" y="838"/>
                  </a:moveTo>
                  <a:lnTo>
                    <a:pt x="119593" y="68419"/>
                  </a:lnTo>
                  <a:lnTo>
                    <a:pt x="105872" y="130515"/>
                  </a:lnTo>
                  <a:lnTo>
                    <a:pt x="92218" y="181637"/>
                  </a:lnTo>
                  <a:lnTo>
                    <a:pt x="65252" y="229019"/>
                  </a:lnTo>
                  <a:lnTo>
                    <a:pt x="50975" y="208812"/>
                  </a:lnTo>
                  <a:lnTo>
                    <a:pt x="35813" y="159338"/>
                  </a:lnTo>
                  <a:lnTo>
                    <a:pt x="21264" y="97066"/>
                  </a:lnTo>
                  <a:lnTo>
                    <a:pt x="8827" y="38464"/>
                  </a:lnTo>
                  <a:lnTo>
                    <a:pt x="0" y="0"/>
                  </a:lnTo>
                </a:path>
              </a:pathLst>
            </a:custGeom>
            <a:ln w="12700">
              <a:solidFill>
                <a:srgbClr val="000000"/>
              </a:solidFill>
            </a:ln>
          </p:spPr>
          <p:txBody>
            <a:bodyPr wrap="square" lIns="0" tIns="0" rIns="0" bIns="0" rtlCol="0"/>
            <a:lstStyle/>
            <a:p>
              <a:endParaRPr/>
            </a:p>
          </p:txBody>
        </p:sp>
        <p:pic>
          <p:nvPicPr>
            <p:cNvPr id="26" name="object 24">
              <a:extLst>
                <a:ext uri="{FF2B5EF4-FFF2-40B4-BE49-F238E27FC236}">
                  <a16:creationId xmlns:a16="http://schemas.microsoft.com/office/drawing/2014/main" id="{B51E8CA4-3389-4A83-B2B7-C6A782301C2D}"/>
                </a:ext>
              </a:extLst>
            </p:cNvPr>
            <p:cNvPicPr/>
            <p:nvPr/>
          </p:nvPicPr>
          <p:blipFill>
            <a:blip r:embed="rId2" cstate="print"/>
            <a:stretch>
              <a:fillRect/>
            </a:stretch>
          </p:blipFill>
          <p:spPr>
            <a:xfrm>
              <a:off x="3156663" y="5123614"/>
              <a:ext cx="279398" cy="242552"/>
            </a:xfrm>
            <a:prstGeom prst="rect">
              <a:avLst/>
            </a:prstGeom>
          </p:spPr>
        </p:pic>
        <p:sp>
          <p:nvSpPr>
            <p:cNvPr id="27" name="object 25">
              <a:extLst>
                <a:ext uri="{FF2B5EF4-FFF2-40B4-BE49-F238E27FC236}">
                  <a16:creationId xmlns:a16="http://schemas.microsoft.com/office/drawing/2014/main" id="{7688F3AB-941F-4240-847D-D58AC1D2C6C6}"/>
                </a:ext>
              </a:extLst>
            </p:cNvPr>
            <p:cNvSpPr/>
            <p:nvPr/>
          </p:nvSpPr>
          <p:spPr>
            <a:xfrm>
              <a:off x="2381962" y="5130797"/>
              <a:ext cx="133350" cy="229235"/>
            </a:xfrm>
            <a:custGeom>
              <a:avLst/>
              <a:gdLst/>
              <a:ahLst/>
              <a:cxnLst/>
              <a:rect l="l" t="t" r="r" b="b"/>
              <a:pathLst>
                <a:path w="133350" h="229235">
                  <a:moveTo>
                    <a:pt x="133350" y="838"/>
                  </a:moveTo>
                  <a:lnTo>
                    <a:pt x="119593" y="68419"/>
                  </a:lnTo>
                  <a:lnTo>
                    <a:pt x="105872" y="130515"/>
                  </a:lnTo>
                  <a:lnTo>
                    <a:pt x="92218" y="181637"/>
                  </a:lnTo>
                  <a:lnTo>
                    <a:pt x="65252" y="229019"/>
                  </a:lnTo>
                  <a:lnTo>
                    <a:pt x="50975" y="208812"/>
                  </a:lnTo>
                  <a:lnTo>
                    <a:pt x="35813" y="159338"/>
                  </a:lnTo>
                  <a:lnTo>
                    <a:pt x="21264" y="97066"/>
                  </a:lnTo>
                  <a:lnTo>
                    <a:pt x="8827" y="38464"/>
                  </a:lnTo>
                  <a:lnTo>
                    <a:pt x="0" y="0"/>
                  </a:lnTo>
                </a:path>
              </a:pathLst>
            </a:custGeom>
            <a:ln w="12700">
              <a:solidFill>
                <a:srgbClr val="000000"/>
              </a:solidFill>
            </a:ln>
          </p:spPr>
          <p:txBody>
            <a:bodyPr wrap="square" lIns="0" tIns="0" rIns="0" bIns="0" rtlCol="0"/>
            <a:lstStyle/>
            <a:p>
              <a:endParaRPr/>
            </a:p>
          </p:txBody>
        </p:sp>
        <p:sp>
          <p:nvSpPr>
            <p:cNvPr id="28" name="object 26">
              <a:extLst>
                <a:ext uri="{FF2B5EF4-FFF2-40B4-BE49-F238E27FC236}">
                  <a16:creationId xmlns:a16="http://schemas.microsoft.com/office/drawing/2014/main" id="{FF986210-9006-4135-99D4-662D8C113DE7}"/>
                </a:ext>
              </a:extLst>
            </p:cNvPr>
            <p:cNvSpPr/>
            <p:nvPr/>
          </p:nvSpPr>
          <p:spPr>
            <a:xfrm>
              <a:off x="2248613" y="5129964"/>
              <a:ext cx="133350" cy="229235"/>
            </a:xfrm>
            <a:custGeom>
              <a:avLst/>
              <a:gdLst/>
              <a:ahLst/>
              <a:cxnLst/>
              <a:rect l="l" t="t" r="r" b="b"/>
              <a:pathLst>
                <a:path w="133350" h="229235">
                  <a:moveTo>
                    <a:pt x="133350" y="838"/>
                  </a:moveTo>
                  <a:lnTo>
                    <a:pt x="119593" y="68419"/>
                  </a:lnTo>
                  <a:lnTo>
                    <a:pt x="105872" y="130515"/>
                  </a:lnTo>
                  <a:lnTo>
                    <a:pt x="92218" y="181637"/>
                  </a:lnTo>
                  <a:lnTo>
                    <a:pt x="65252" y="229019"/>
                  </a:lnTo>
                  <a:lnTo>
                    <a:pt x="50975" y="208812"/>
                  </a:lnTo>
                  <a:lnTo>
                    <a:pt x="35813" y="159338"/>
                  </a:lnTo>
                  <a:lnTo>
                    <a:pt x="21264" y="97066"/>
                  </a:lnTo>
                  <a:lnTo>
                    <a:pt x="8827" y="38464"/>
                  </a:lnTo>
                  <a:lnTo>
                    <a:pt x="0" y="0"/>
                  </a:lnTo>
                </a:path>
              </a:pathLst>
            </a:custGeom>
            <a:ln w="12700">
              <a:solidFill>
                <a:srgbClr val="000000"/>
              </a:solidFill>
            </a:ln>
          </p:spPr>
          <p:txBody>
            <a:bodyPr wrap="square" lIns="0" tIns="0" rIns="0" bIns="0" rtlCol="0"/>
            <a:lstStyle/>
            <a:p>
              <a:endParaRPr/>
            </a:p>
          </p:txBody>
        </p:sp>
        <p:sp>
          <p:nvSpPr>
            <p:cNvPr id="29" name="object 27">
              <a:extLst>
                <a:ext uri="{FF2B5EF4-FFF2-40B4-BE49-F238E27FC236}">
                  <a16:creationId xmlns:a16="http://schemas.microsoft.com/office/drawing/2014/main" id="{E9C6D77B-FF56-4DA6-8682-92BC55B40619}"/>
                </a:ext>
              </a:extLst>
            </p:cNvPr>
            <p:cNvSpPr/>
            <p:nvPr/>
          </p:nvSpPr>
          <p:spPr>
            <a:xfrm>
              <a:off x="2381962" y="3759197"/>
              <a:ext cx="133350" cy="229235"/>
            </a:xfrm>
            <a:custGeom>
              <a:avLst/>
              <a:gdLst/>
              <a:ahLst/>
              <a:cxnLst/>
              <a:rect l="l" t="t" r="r" b="b"/>
              <a:pathLst>
                <a:path w="133350" h="229235">
                  <a:moveTo>
                    <a:pt x="133350" y="838"/>
                  </a:moveTo>
                  <a:lnTo>
                    <a:pt x="119593" y="68419"/>
                  </a:lnTo>
                  <a:lnTo>
                    <a:pt x="105872" y="130515"/>
                  </a:lnTo>
                  <a:lnTo>
                    <a:pt x="92218" y="181637"/>
                  </a:lnTo>
                  <a:lnTo>
                    <a:pt x="65252" y="229019"/>
                  </a:lnTo>
                  <a:lnTo>
                    <a:pt x="50975" y="208812"/>
                  </a:lnTo>
                  <a:lnTo>
                    <a:pt x="35813" y="159338"/>
                  </a:lnTo>
                  <a:lnTo>
                    <a:pt x="21264" y="97066"/>
                  </a:lnTo>
                  <a:lnTo>
                    <a:pt x="8827" y="38464"/>
                  </a:lnTo>
                  <a:lnTo>
                    <a:pt x="0" y="0"/>
                  </a:lnTo>
                </a:path>
              </a:pathLst>
            </a:custGeom>
            <a:ln w="12700">
              <a:solidFill>
                <a:srgbClr val="000000"/>
              </a:solidFill>
            </a:ln>
          </p:spPr>
          <p:txBody>
            <a:bodyPr wrap="square" lIns="0" tIns="0" rIns="0" bIns="0" rtlCol="0"/>
            <a:lstStyle/>
            <a:p>
              <a:endParaRPr/>
            </a:p>
          </p:txBody>
        </p:sp>
        <p:sp>
          <p:nvSpPr>
            <p:cNvPr id="30" name="object 28">
              <a:extLst>
                <a:ext uri="{FF2B5EF4-FFF2-40B4-BE49-F238E27FC236}">
                  <a16:creationId xmlns:a16="http://schemas.microsoft.com/office/drawing/2014/main" id="{5CADD251-E742-4F8F-8CC4-77C6E25BB312}"/>
                </a:ext>
              </a:extLst>
            </p:cNvPr>
            <p:cNvSpPr/>
            <p:nvPr/>
          </p:nvSpPr>
          <p:spPr>
            <a:xfrm>
              <a:off x="2248613" y="3758364"/>
              <a:ext cx="133350" cy="229235"/>
            </a:xfrm>
            <a:custGeom>
              <a:avLst/>
              <a:gdLst/>
              <a:ahLst/>
              <a:cxnLst/>
              <a:rect l="l" t="t" r="r" b="b"/>
              <a:pathLst>
                <a:path w="133350" h="229235">
                  <a:moveTo>
                    <a:pt x="133350" y="838"/>
                  </a:moveTo>
                  <a:lnTo>
                    <a:pt x="119593" y="68419"/>
                  </a:lnTo>
                  <a:lnTo>
                    <a:pt x="105872" y="130515"/>
                  </a:lnTo>
                  <a:lnTo>
                    <a:pt x="92218" y="181637"/>
                  </a:lnTo>
                  <a:lnTo>
                    <a:pt x="65252" y="229019"/>
                  </a:lnTo>
                  <a:lnTo>
                    <a:pt x="50975" y="208812"/>
                  </a:lnTo>
                  <a:lnTo>
                    <a:pt x="35813" y="159338"/>
                  </a:lnTo>
                  <a:lnTo>
                    <a:pt x="21264" y="97066"/>
                  </a:lnTo>
                  <a:lnTo>
                    <a:pt x="8827" y="38464"/>
                  </a:lnTo>
                  <a:lnTo>
                    <a:pt x="0" y="0"/>
                  </a:lnTo>
                </a:path>
              </a:pathLst>
            </a:custGeom>
            <a:ln w="12700">
              <a:solidFill>
                <a:srgbClr val="000000"/>
              </a:solidFill>
            </a:ln>
          </p:spPr>
          <p:txBody>
            <a:bodyPr wrap="square" lIns="0" tIns="0" rIns="0" bIns="0" rtlCol="0"/>
            <a:lstStyle/>
            <a:p>
              <a:endParaRPr/>
            </a:p>
          </p:txBody>
        </p:sp>
        <p:pic>
          <p:nvPicPr>
            <p:cNvPr id="31" name="object 29">
              <a:extLst>
                <a:ext uri="{FF2B5EF4-FFF2-40B4-BE49-F238E27FC236}">
                  <a16:creationId xmlns:a16="http://schemas.microsoft.com/office/drawing/2014/main" id="{F1E137CD-3B29-498A-AC9E-4FD2A88C669C}"/>
                </a:ext>
              </a:extLst>
            </p:cNvPr>
            <p:cNvPicPr/>
            <p:nvPr/>
          </p:nvPicPr>
          <p:blipFill>
            <a:blip r:embed="rId2" cstate="print"/>
            <a:stretch>
              <a:fillRect/>
            </a:stretch>
          </p:blipFill>
          <p:spPr>
            <a:xfrm>
              <a:off x="3080463" y="3752014"/>
              <a:ext cx="279398" cy="242552"/>
            </a:xfrm>
            <a:prstGeom prst="rect">
              <a:avLst/>
            </a:prstGeom>
          </p:spPr>
        </p:pic>
        <p:sp>
          <p:nvSpPr>
            <p:cNvPr id="32" name="object 30">
              <a:extLst>
                <a:ext uri="{FF2B5EF4-FFF2-40B4-BE49-F238E27FC236}">
                  <a16:creationId xmlns:a16="http://schemas.microsoft.com/office/drawing/2014/main" id="{42F58440-CFD7-46EC-8900-8504A1FCD6B6}"/>
                </a:ext>
              </a:extLst>
            </p:cNvPr>
            <p:cNvSpPr/>
            <p:nvPr/>
          </p:nvSpPr>
          <p:spPr>
            <a:xfrm>
              <a:off x="5524500" y="5130800"/>
              <a:ext cx="228600" cy="0"/>
            </a:xfrm>
            <a:custGeom>
              <a:avLst/>
              <a:gdLst/>
              <a:ahLst/>
              <a:cxnLst/>
              <a:rect l="l" t="t" r="r" b="b"/>
              <a:pathLst>
                <a:path w="228600">
                  <a:moveTo>
                    <a:pt x="0" y="0"/>
                  </a:moveTo>
                  <a:lnTo>
                    <a:pt x="228600" y="0"/>
                  </a:lnTo>
                </a:path>
              </a:pathLst>
            </a:custGeom>
            <a:ln w="12700">
              <a:solidFill>
                <a:srgbClr val="000000"/>
              </a:solidFill>
            </a:ln>
          </p:spPr>
          <p:txBody>
            <a:bodyPr wrap="square" lIns="0" tIns="0" rIns="0" bIns="0" rtlCol="0"/>
            <a:lstStyle/>
            <a:p>
              <a:endParaRPr/>
            </a:p>
          </p:txBody>
        </p:sp>
        <p:sp>
          <p:nvSpPr>
            <p:cNvPr id="33" name="object 31">
              <a:extLst>
                <a:ext uri="{FF2B5EF4-FFF2-40B4-BE49-F238E27FC236}">
                  <a16:creationId xmlns:a16="http://schemas.microsoft.com/office/drawing/2014/main" id="{C0241099-5034-4762-AD6B-DED8A1C07858}"/>
                </a:ext>
              </a:extLst>
            </p:cNvPr>
            <p:cNvSpPr/>
            <p:nvPr/>
          </p:nvSpPr>
          <p:spPr>
            <a:xfrm>
              <a:off x="5524500" y="3759200"/>
              <a:ext cx="228600" cy="0"/>
            </a:xfrm>
            <a:custGeom>
              <a:avLst/>
              <a:gdLst/>
              <a:ahLst/>
              <a:cxnLst/>
              <a:rect l="l" t="t" r="r" b="b"/>
              <a:pathLst>
                <a:path w="228600">
                  <a:moveTo>
                    <a:pt x="0" y="0"/>
                  </a:moveTo>
                  <a:lnTo>
                    <a:pt x="228600" y="0"/>
                  </a:lnTo>
                </a:path>
              </a:pathLst>
            </a:custGeom>
            <a:ln w="12700">
              <a:solidFill>
                <a:srgbClr val="000000"/>
              </a:solidFill>
            </a:ln>
          </p:spPr>
          <p:txBody>
            <a:bodyPr wrap="square" lIns="0" tIns="0" rIns="0" bIns="0" rtlCol="0"/>
            <a:lstStyle/>
            <a:p>
              <a:endParaRPr/>
            </a:p>
          </p:txBody>
        </p:sp>
        <p:sp>
          <p:nvSpPr>
            <p:cNvPr id="34" name="object 32">
              <a:extLst>
                <a:ext uri="{FF2B5EF4-FFF2-40B4-BE49-F238E27FC236}">
                  <a16:creationId xmlns:a16="http://schemas.microsoft.com/office/drawing/2014/main" id="{FF98C3C8-7C23-4D6C-B282-2324FF4970FC}"/>
                </a:ext>
              </a:extLst>
            </p:cNvPr>
            <p:cNvSpPr/>
            <p:nvPr/>
          </p:nvSpPr>
          <p:spPr>
            <a:xfrm>
              <a:off x="2019300" y="3759200"/>
              <a:ext cx="228600" cy="0"/>
            </a:xfrm>
            <a:custGeom>
              <a:avLst/>
              <a:gdLst/>
              <a:ahLst/>
              <a:cxnLst/>
              <a:rect l="l" t="t" r="r" b="b"/>
              <a:pathLst>
                <a:path w="228600">
                  <a:moveTo>
                    <a:pt x="0" y="0"/>
                  </a:moveTo>
                  <a:lnTo>
                    <a:pt x="228600" y="0"/>
                  </a:lnTo>
                </a:path>
              </a:pathLst>
            </a:custGeom>
            <a:ln w="12700">
              <a:solidFill>
                <a:srgbClr val="000000"/>
              </a:solidFill>
            </a:ln>
          </p:spPr>
          <p:txBody>
            <a:bodyPr wrap="square" lIns="0" tIns="0" rIns="0" bIns="0" rtlCol="0"/>
            <a:lstStyle/>
            <a:p>
              <a:endParaRPr/>
            </a:p>
          </p:txBody>
        </p:sp>
        <p:sp>
          <p:nvSpPr>
            <p:cNvPr id="35" name="object 33">
              <a:extLst>
                <a:ext uri="{FF2B5EF4-FFF2-40B4-BE49-F238E27FC236}">
                  <a16:creationId xmlns:a16="http://schemas.microsoft.com/office/drawing/2014/main" id="{D882776B-06D6-45A2-9E6E-FFB390F1F5FE}"/>
                </a:ext>
              </a:extLst>
            </p:cNvPr>
            <p:cNvSpPr/>
            <p:nvPr/>
          </p:nvSpPr>
          <p:spPr>
            <a:xfrm>
              <a:off x="2019300" y="5130800"/>
              <a:ext cx="228600" cy="0"/>
            </a:xfrm>
            <a:custGeom>
              <a:avLst/>
              <a:gdLst/>
              <a:ahLst/>
              <a:cxnLst/>
              <a:rect l="l" t="t" r="r" b="b"/>
              <a:pathLst>
                <a:path w="228600">
                  <a:moveTo>
                    <a:pt x="0" y="0"/>
                  </a:moveTo>
                  <a:lnTo>
                    <a:pt x="228600" y="0"/>
                  </a:lnTo>
                </a:path>
              </a:pathLst>
            </a:custGeom>
            <a:ln w="12700">
              <a:solidFill>
                <a:srgbClr val="000000"/>
              </a:solidFill>
            </a:ln>
          </p:spPr>
          <p:txBody>
            <a:bodyPr wrap="square" lIns="0" tIns="0" rIns="0" bIns="0" rtlCol="0"/>
            <a:lstStyle/>
            <a:p>
              <a:endParaRPr/>
            </a:p>
          </p:txBody>
        </p:sp>
        <p:sp>
          <p:nvSpPr>
            <p:cNvPr id="36" name="object 34">
              <a:extLst>
                <a:ext uri="{FF2B5EF4-FFF2-40B4-BE49-F238E27FC236}">
                  <a16:creationId xmlns:a16="http://schemas.microsoft.com/office/drawing/2014/main" id="{57F2A22C-FE86-44A1-8463-790FF8E0C1F6}"/>
                </a:ext>
              </a:extLst>
            </p:cNvPr>
            <p:cNvSpPr/>
            <p:nvPr/>
          </p:nvSpPr>
          <p:spPr>
            <a:xfrm>
              <a:off x="5740400" y="3149600"/>
              <a:ext cx="0" cy="1981200"/>
            </a:xfrm>
            <a:custGeom>
              <a:avLst/>
              <a:gdLst/>
              <a:ahLst/>
              <a:cxnLst/>
              <a:rect l="l" t="t" r="r" b="b"/>
              <a:pathLst>
                <a:path h="1981200">
                  <a:moveTo>
                    <a:pt x="0" y="1981200"/>
                  </a:moveTo>
                  <a:lnTo>
                    <a:pt x="0" y="0"/>
                  </a:lnTo>
                </a:path>
              </a:pathLst>
            </a:custGeom>
            <a:ln w="12700">
              <a:solidFill>
                <a:srgbClr val="000000"/>
              </a:solidFill>
            </a:ln>
          </p:spPr>
          <p:txBody>
            <a:bodyPr wrap="square" lIns="0" tIns="0" rIns="0" bIns="0" rtlCol="0"/>
            <a:lstStyle/>
            <a:p>
              <a:endParaRPr/>
            </a:p>
          </p:txBody>
        </p:sp>
        <p:sp>
          <p:nvSpPr>
            <p:cNvPr id="37" name="object 35">
              <a:extLst>
                <a:ext uri="{FF2B5EF4-FFF2-40B4-BE49-F238E27FC236}">
                  <a16:creationId xmlns:a16="http://schemas.microsoft.com/office/drawing/2014/main" id="{298BE121-7A4E-4E1D-935A-EC44907E88FA}"/>
                </a:ext>
              </a:extLst>
            </p:cNvPr>
            <p:cNvSpPr/>
            <p:nvPr/>
          </p:nvSpPr>
          <p:spPr>
            <a:xfrm>
              <a:off x="2019300" y="3149600"/>
              <a:ext cx="0" cy="1981200"/>
            </a:xfrm>
            <a:custGeom>
              <a:avLst/>
              <a:gdLst/>
              <a:ahLst/>
              <a:cxnLst/>
              <a:rect l="l" t="t" r="r" b="b"/>
              <a:pathLst>
                <a:path h="1981200">
                  <a:moveTo>
                    <a:pt x="0" y="1981200"/>
                  </a:moveTo>
                  <a:lnTo>
                    <a:pt x="0" y="0"/>
                  </a:lnTo>
                </a:path>
              </a:pathLst>
            </a:custGeom>
            <a:ln w="12700">
              <a:solidFill>
                <a:srgbClr val="000000"/>
              </a:solidFill>
            </a:ln>
          </p:spPr>
          <p:txBody>
            <a:bodyPr wrap="square" lIns="0" tIns="0" rIns="0" bIns="0" rtlCol="0"/>
            <a:lstStyle/>
            <a:p>
              <a:endParaRPr/>
            </a:p>
          </p:txBody>
        </p:sp>
        <p:sp>
          <p:nvSpPr>
            <p:cNvPr id="38" name="object 36">
              <a:extLst>
                <a:ext uri="{FF2B5EF4-FFF2-40B4-BE49-F238E27FC236}">
                  <a16:creationId xmlns:a16="http://schemas.microsoft.com/office/drawing/2014/main" id="{6170559F-02FA-4322-A418-68FEABA901EC}"/>
                </a:ext>
              </a:extLst>
            </p:cNvPr>
            <p:cNvSpPr/>
            <p:nvPr/>
          </p:nvSpPr>
          <p:spPr>
            <a:xfrm>
              <a:off x="2019300" y="3149600"/>
              <a:ext cx="4343400" cy="0"/>
            </a:xfrm>
            <a:custGeom>
              <a:avLst/>
              <a:gdLst/>
              <a:ahLst/>
              <a:cxnLst/>
              <a:rect l="l" t="t" r="r" b="b"/>
              <a:pathLst>
                <a:path w="4343400">
                  <a:moveTo>
                    <a:pt x="0" y="0"/>
                  </a:moveTo>
                  <a:lnTo>
                    <a:pt x="4343400" y="0"/>
                  </a:lnTo>
                </a:path>
              </a:pathLst>
            </a:custGeom>
            <a:ln w="12700">
              <a:solidFill>
                <a:srgbClr val="000000"/>
              </a:solidFill>
            </a:ln>
          </p:spPr>
          <p:txBody>
            <a:bodyPr wrap="square" lIns="0" tIns="0" rIns="0" bIns="0" rtlCol="0"/>
            <a:lstStyle/>
            <a:p>
              <a:endParaRPr/>
            </a:p>
          </p:txBody>
        </p:sp>
        <p:sp>
          <p:nvSpPr>
            <p:cNvPr id="39" name="object 37">
              <a:extLst>
                <a:ext uri="{FF2B5EF4-FFF2-40B4-BE49-F238E27FC236}">
                  <a16:creationId xmlns:a16="http://schemas.microsoft.com/office/drawing/2014/main" id="{668BD34C-4EF4-4A8A-8895-97469D379296}"/>
                </a:ext>
              </a:extLst>
            </p:cNvPr>
            <p:cNvSpPr/>
            <p:nvPr/>
          </p:nvSpPr>
          <p:spPr>
            <a:xfrm>
              <a:off x="6362700" y="2959100"/>
              <a:ext cx="381000" cy="381000"/>
            </a:xfrm>
            <a:custGeom>
              <a:avLst/>
              <a:gdLst/>
              <a:ahLst/>
              <a:cxnLst/>
              <a:rect l="l" t="t" r="r" b="b"/>
              <a:pathLst>
                <a:path w="381000" h="381000">
                  <a:moveTo>
                    <a:pt x="0" y="190500"/>
                  </a:moveTo>
                  <a:lnTo>
                    <a:pt x="5031" y="146821"/>
                  </a:lnTo>
                  <a:lnTo>
                    <a:pt x="19363" y="106724"/>
                  </a:lnTo>
                  <a:lnTo>
                    <a:pt x="41851" y="71353"/>
                  </a:lnTo>
                  <a:lnTo>
                    <a:pt x="71353" y="41851"/>
                  </a:lnTo>
                  <a:lnTo>
                    <a:pt x="106724" y="19363"/>
                  </a:lnTo>
                  <a:lnTo>
                    <a:pt x="146821" y="5031"/>
                  </a:lnTo>
                  <a:lnTo>
                    <a:pt x="190500" y="0"/>
                  </a:lnTo>
                  <a:lnTo>
                    <a:pt x="234178" y="5031"/>
                  </a:lnTo>
                  <a:lnTo>
                    <a:pt x="274275" y="19363"/>
                  </a:lnTo>
                  <a:lnTo>
                    <a:pt x="309646" y="41851"/>
                  </a:lnTo>
                  <a:lnTo>
                    <a:pt x="339148" y="71353"/>
                  </a:lnTo>
                  <a:lnTo>
                    <a:pt x="361636" y="106724"/>
                  </a:lnTo>
                  <a:lnTo>
                    <a:pt x="375968" y="146821"/>
                  </a:lnTo>
                  <a:lnTo>
                    <a:pt x="381000" y="190500"/>
                  </a:lnTo>
                  <a:lnTo>
                    <a:pt x="375968" y="234178"/>
                  </a:lnTo>
                  <a:lnTo>
                    <a:pt x="361636" y="274275"/>
                  </a:lnTo>
                  <a:lnTo>
                    <a:pt x="339148" y="309646"/>
                  </a:lnTo>
                  <a:lnTo>
                    <a:pt x="309646" y="339148"/>
                  </a:lnTo>
                  <a:lnTo>
                    <a:pt x="274275" y="361636"/>
                  </a:lnTo>
                  <a:lnTo>
                    <a:pt x="234178" y="375968"/>
                  </a:lnTo>
                  <a:lnTo>
                    <a:pt x="190500" y="381000"/>
                  </a:lnTo>
                  <a:lnTo>
                    <a:pt x="146821" y="375968"/>
                  </a:lnTo>
                  <a:lnTo>
                    <a:pt x="106724" y="361636"/>
                  </a:lnTo>
                  <a:lnTo>
                    <a:pt x="71353" y="339148"/>
                  </a:lnTo>
                  <a:lnTo>
                    <a:pt x="41851" y="309646"/>
                  </a:lnTo>
                  <a:lnTo>
                    <a:pt x="19363" y="274275"/>
                  </a:lnTo>
                  <a:lnTo>
                    <a:pt x="5031" y="234178"/>
                  </a:lnTo>
                  <a:lnTo>
                    <a:pt x="0" y="190500"/>
                  </a:lnTo>
                  <a:close/>
                </a:path>
              </a:pathLst>
            </a:custGeom>
            <a:ln w="12700">
              <a:solidFill>
                <a:srgbClr val="000000"/>
              </a:solidFill>
            </a:ln>
          </p:spPr>
          <p:txBody>
            <a:bodyPr wrap="square" lIns="0" tIns="0" rIns="0" bIns="0" rtlCol="0"/>
            <a:lstStyle/>
            <a:p>
              <a:endParaRPr/>
            </a:p>
          </p:txBody>
        </p:sp>
        <p:sp>
          <p:nvSpPr>
            <p:cNvPr id="40" name="object 38">
              <a:extLst>
                <a:ext uri="{FF2B5EF4-FFF2-40B4-BE49-F238E27FC236}">
                  <a16:creationId xmlns:a16="http://schemas.microsoft.com/office/drawing/2014/main" id="{E1D7B6BF-147D-4AB6-AD15-6A4B2B86BC6E}"/>
                </a:ext>
              </a:extLst>
            </p:cNvPr>
            <p:cNvSpPr/>
            <p:nvPr/>
          </p:nvSpPr>
          <p:spPr>
            <a:xfrm>
              <a:off x="6972300" y="3378200"/>
              <a:ext cx="381000" cy="381000"/>
            </a:xfrm>
            <a:custGeom>
              <a:avLst/>
              <a:gdLst/>
              <a:ahLst/>
              <a:cxnLst/>
              <a:rect l="l" t="t" r="r" b="b"/>
              <a:pathLst>
                <a:path w="381000" h="381000">
                  <a:moveTo>
                    <a:pt x="0" y="190500"/>
                  </a:moveTo>
                  <a:lnTo>
                    <a:pt x="5031" y="146821"/>
                  </a:lnTo>
                  <a:lnTo>
                    <a:pt x="19363" y="106724"/>
                  </a:lnTo>
                  <a:lnTo>
                    <a:pt x="41851" y="71353"/>
                  </a:lnTo>
                  <a:lnTo>
                    <a:pt x="71353" y="41851"/>
                  </a:lnTo>
                  <a:lnTo>
                    <a:pt x="106724" y="19363"/>
                  </a:lnTo>
                  <a:lnTo>
                    <a:pt x="146821" y="5031"/>
                  </a:lnTo>
                  <a:lnTo>
                    <a:pt x="190500" y="0"/>
                  </a:lnTo>
                  <a:lnTo>
                    <a:pt x="234178" y="5031"/>
                  </a:lnTo>
                  <a:lnTo>
                    <a:pt x="274275" y="19363"/>
                  </a:lnTo>
                  <a:lnTo>
                    <a:pt x="309646" y="41851"/>
                  </a:lnTo>
                  <a:lnTo>
                    <a:pt x="339148" y="71353"/>
                  </a:lnTo>
                  <a:lnTo>
                    <a:pt x="361636" y="106724"/>
                  </a:lnTo>
                  <a:lnTo>
                    <a:pt x="375968" y="146821"/>
                  </a:lnTo>
                  <a:lnTo>
                    <a:pt x="381000" y="190500"/>
                  </a:lnTo>
                  <a:lnTo>
                    <a:pt x="375968" y="234178"/>
                  </a:lnTo>
                  <a:lnTo>
                    <a:pt x="361636" y="274275"/>
                  </a:lnTo>
                  <a:lnTo>
                    <a:pt x="339148" y="309646"/>
                  </a:lnTo>
                  <a:lnTo>
                    <a:pt x="309646" y="339148"/>
                  </a:lnTo>
                  <a:lnTo>
                    <a:pt x="274275" y="361636"/>
                  </a:lnTo>
                  <a:lnTo>
                    <a:pt x="234178" y="375968"/>
                  </a:lnTo>
                  <a:lnTo>
                    <a:pt x="190500" y="381000"/>
                  </a:lnTo>
                  <a:lnTo>
                    <a:pt x="146821" y="375968"/>
                  </a:lnTo>
                  <a:lnTo>
                    <a:pt x="106724" y="361636"/>
                  </a:lnTo>
                  <a:lnTo>
                    <a:pt x="71353" y="339148"/>
                  </a:lnTo>
                  <a:lnTo>
                    <a:pt x="41851" y="309646"/>
                  </a:lnTo>
                  <a:lnTo>
                    <a:pt x="19363" y="274275"/>
                  </a:lnTo>
                  <a:lnTo>
                    <a:pt x="5031" y="234178"/>
                  </a:lnTo>
                  <a:lnTo>
                    <a:pt x="0" y="190500"/>
                  </a:lnTo>
                  <a:close/>
                </a:path>
              </a:pathLst>
            </a:custGeom>
            <a:ln w="12700">
              <a:solidFill>
                <a:srgbClr val="000000"/>
              </a:solidFill>
            </a:ln>
          </p:spPr>
          <p:txBody>
            <a:bodyPr wrap="square" lIns="0" tIns="0" rIns="0" bIns="0" rtlCol="0"/>
            <a:lstStyle/>
            <a:p>
              <a:endParaRPr/>
            </a:p>
          </p:txBody>
        </p:sp>
        <p:sp>
          <p:nvSpPr>
            <p:cNvPr id="41" name="object 39">
              <a:extLst>
                <a:ext uri="{FF2B5EF4-FFF2-40B4-BE49-F238E27FC236}">
                  <a16:creationId xmlns:a16="http://schemas.microsoft.com/office/drawing/2014/main" id="{F3DA7A18-CBD6-46EF-B731-E8CD723CD9E6}"/>
                </a:ext>
              </a:extLst>
            </p:cNvPr>
            <p:cNvSpPr/>
            <p:nvPr/>
          </p:nvSpPr>
          <p:spPr>
            <a:xfrm>
              <a:off x="6705600" y="3251200"/>
              <a:ext cx="304800" cy="228600"/>
            </a:xfrm>
            <a:custGeom>
              <a:avLst/>
              <a:gdLst/>
              <a:ahLst/>
              <a:cxnLst/>
              <a:rect l="l" t="t" r="r" b="b"/>
              <a:pathLst>
                <a:path w="304800" h="228600">
                  <a:moveTo>
                    <a:pt x="0" y="0"/>
                  </a:moveTo>
                  <a:lnTo>
                    <a:pt x="304800" y="228600"/>
                  </a:lnTo>
                </a:path>
              </a:pathLst>
            </a:custGeom>
            <a:ln w="12700">
              <a:solidFill>
                <a:srgbClr val="000000"/>
              </a:solidFill>
              <a:prstDash val="sysDot"/>
            </a:ln>
          </p:spPr>
          <p:txBody>
            <a:bodyPr wrap="square" lIns="0" tIns="0" rIns="0" bIns="0" rtlCol="0"/>
            <a:lstStyle/>
            <a:p>
              <a:endParaRPr/>
            </a:p>
          </p:txBody>
        </p:sp>
        <p:pic>
          <p:nvPicPr>
            <p:cNvPr id="42" name="object 40">
              <a:extLst>
                <a:ext uri="{FF2B5EF4-FFF2-40B4-BE49-F238E27FC236}">
                  <a16:creationId xmlns:a16="http://schemas.microsoft.com/office/drawing/2014/main" id="{B908094F-F507-427E-ACE2-3B381BA58634}"/>
                </a:ext>
              </a:extLst>
            </p:cNvPr>
            <p:cNvPicPr/>
            <p:nvPr/>
          </p:nvPicPr>
          <p:blipFill>
            <a:blip r:embed="rId3" cstate="print"/>
            <a:stretch>
              <a:fillRect/>
            </a:stretch>
          </p:blipFill>
          <p:spPr>
            <a:xfrm>
              <a:off x="5694363" y="3109913"/>
              <a:ext cx="88900" cy="88900"/>
            </a:xfrm>
            <a:prstGeom prst="rect">
              <a:avLst/>
            </a:prstGeom>
          </p:spPr>
        </p:pic>
        <p:pic>
          <p:nvPicPr>
            <p:cNvPr id="43" name="object 41">
              <a:extLst>
                <a:ext uri="{FF2B5EF4-FFF2-40B4-BE49-F238E27FC236}">
                  <a16:creationId xmlns:a16="http://schemas.microsoft.com/office/drawing/2014/main" id="{A9DBBCF6-331D-4FD3-8141-A2518E6CBB1D}"/>
                </a:ext>
              </a:extLst>
            </p:cNvPr>
            <p:cNvPicPr/>
            <p:nvPr/>
          </p:nvPicPr>
          <p:blipFill>
            <a:blip r:embed="rId4" cstate="print"/>
            <a:stretch>
              <a:fillRect/>
            </a:stretch>
          </p:blipFill>
          <p:spPr>
            <a:xfrm>
              <a:off x="1974850" y="3714750"/>
              <a:ext cx="88900" cy="88900"/>
            </a:xfrm>
            <a:prstGeom prst="rect">
              <a:avLst/>
            </a:prstGeom>
          </p:spPr>
        </p:pic>
        <p:pic>
          <p:nvPicPr>
            <p:cNvPr id="44" name="object 42">
              <a:extLst>
                <a:ext uri="{FF2B5EF4-FFF2-40B4-BE49-F238E27FC236}">
                  <a16:creationId xmlns:a16="http://schemas.microsoft.com/office/drawing/2014/main" id="{16ECDE88-3581-46A8-8476-DF3D9CA1C435}"/>
                </a:ext>
              </a:extLst>
            </p:cNvPr>
            <p:cNvPicPr/>
            <p:nvPr/>
          </p:nvPicPr>
          <p:blipFill>
            <a:blip r:embed="rId4" cstate="print"/>
            <a:stretch>
              <a:fillRect/>
            </a:stretch>
          </p:blipFill>
          <p:spPr>
            <a:xfrm>
              <a:off x="3879849" y="3867150"/>
              <a:ext cx="88900" cy="88900"/>
            </a:xfrm>
            <a:prstGeom prst="rect">
              <a:avLst/>
            </a:prstGeom>
          </p:spPr>
        </p:pic>
        <p:pic>
          <p:nvPicPr>
            <p:cNvPr id="45" name="object 43">
              <a:extLst>
                <a:ext uri="{FF2B5EF4-FFF2-40B4-BE49-F238E27FC236}">
                  <a16:creationId xmlns:a16="http://schemas.microsoft.com/office/drawing/2014/main" id="{6ECCED21-D3FF-4578-9F64-07E7F251E3D5}"/>
                </a:ext>
              </a:extLst>
            </p:cNvPr>
            <p:cNvPicPr/>
            <p:nvPr/>
          </p:nvPicPr>
          <p:blipFill>
            <a:blip r:embed="rId4" cstate="print"/>
            <a:stretch>
              <a:fillRect/>
            </a:stretch>
          </p:blipFill>
          <p:spPr>
            <a:xfrm>
              <a:off x="3889374" y="5238750"/>
              <a:ext cx="88900" cy="88900"/>
            </a:xfrm>
            <a:prstGeom prst="rect">
              <a:avLst/>
            </a:prstGeom>
          </p:spPr>
        </p:pic>
        <p:pic>
          <p:nvPicPr>
            <p:cNvPr id="46" name="object 44">
              <a:extLst>
                <a:ext uri="{FF2B5EF4-FFF2-40B4-BE49-F238E27FC236}">
                  <a16:creationId xmlns:a16="http://schemas.microsoft.com/office/drawing/2014/main" id="{906BFE46-82F2-42C8-8739-0200587AD593}"/>
                </a:ext>
              </a:extLst>
            </p:cNvPr>
            <p:cNvPicPr/>
            <p:nvPr/>
          </p:nvPicPr>
          <p:blipFill>
            <a:blip r:embed="rId3" cstate="print"/>
            <a:stretch>
              <a:fillRect/>
            </a:stretch>
          </p:blipFill>
          <p:spPr>
            <a:xfrm>
              <a:off x="5703888" y="3719512"/>
              <a:ext cx="88900" cy="88900"/>
            </a:xfrm>
            <a:prstGeom prst="rect">
              <a:avLst/>
            </a:prstGeom>
          </p:spPr>
        </p:pic>
      </p:grpSp>
      <p:sp>
        <p:nvSpPr>
          <p:cNvPr id="47" name="object 45">
            <a:extLst>
              <a:ext uri="{FF2B5EF4-FFF2-40B4-BE49-F238E27FC236}">
                <a16:creationId xmlns:a16="http://schemas.microsoft.com/office/drawing/2014/main" id="{690A5F86-BF44-4EBE-A590-85710C858DC5}"/>
              </a:ext>
            </a:extLst>
          </p:cNvPr>
          <p:cNvSpPr txBox="1"/>
          <p:nvPr/>
        </p:nvSpPr>
        <p:spPr>
          <a:xfrm>
            <a:off x="8234677" y="2586593"/>
            <a:ext cx="1666239" cy="1250950"/>
          </a:xfrm>
          <a:prstGeom prst="rect">
            <a:avLst/>
          </a:prstGeom>
        </p:spPr>
        <p:txBody>
          <a:bodyPr vert="horz" wrap="square" lIns="0" tIns="12065" rIns="0" bIns="0" rtlCol="0">
            <a:spAutoFit/>
          </a:bodyPr>
          <a:lstStyle/>
          <a:p>
            <a:pPr marL="12700">
              <a:lnSpc>
                <a:spcPct val="100000"/>
              </a:lnSpc>
              <a:spcBef>
                <a:spcPts val="95"/>
              </a:spcBef>
            </a:pPr>
            <a:r>
              <a:rPr sz="1000" spc="-10" dirty="0">
                <a:latin typeface="Tahoma"/>
                <a:cs typeface="Tahoma"/>
              </a:rPr>
              <a:t>87B</a:t>
            </a:r>
            <a:endParaRPr sz="1000" dirty="0">
              <a:latin typeface="Tahoma"/>
              <a:cs typeface="Tahoma"/>
            </a:endParaRPr>
          </a:p>
          <a:p>
            <a:pPr>
              <a:lnSpc>
                <a:spcPct val="100000"/>
              </a:lnSpc>
            </a:pPr>
            <a:endParaRPr sz="1200" dirty="0">
              <a:latin typeface="Tahoma"/>
              <a:cs typeface="Tahoma"/>
            </a:endParaRPr>
          </a:p>
          <a:p>
            <a:pPr marR="202565" algn="ctr">
              <a:lnSpc>
                <a:spcPct val="100000"/>
              </a:lnSpc>
              <a:spcBef>
                <a:spcPts val="750"/>
              </a:spcBef>
            </a:pPr>
            <a:r>
              <a:rPr sz="1000" spc="-10" dirty="0">
                <a:latin typeface="Tahoma"/>
                <a:cs typeface="Tahoma"/>
              </a:rPr>
              <a:t>86B</a:t>
            </a:r>
            <a:endParaRPr sz="1000" dirty="0">
              <a:latin typeface="Tahoma"/>
              <a:cs typeface="Tahoma"/>
            </a:endParaRPr>
          </a:p>
          <a:p>
            <a:pPr>
              <a:lnSpc>
                <a:spcPct val="100000"/>
              </a:lnSpc>
            </a:pPr>
            <a:endParaRPr sz="1200" dirty="0">
              <a:latin typeface="Tahoma"/>
              <a:cs typeface="Tahoma"/>
            </a:endParaRPr>
          </a:p>
          <a:p>
            <a:pPr marL="469900" marR="5080">
              <a:lnSpc>
                <a:spcPct val="100000"/>
              </a:lnSpc>
              <a:spcBef>
                <a:spcPts val="5"/>
              </a:spcBef>
            </a:pPr>
            <a:r>
              <a:rPr sz="1000" spc="-5" dirty="0">
                <a:latin typeface="Tahoma"/>
                <a:cs typeface="Tahoma"/>
              </a:rPr>
              <a:t>TRIPS AND LOCKS- </a:t>
            </a:r>
            <a:r>
              <a:rPr sz="1000" dirty="0">
                <a:latin typeface="Tahoma"/>
                <a:cs typeface="Tahoma"/>
              </a:rPr>
              <a:t> </a:t>
            </a:r>
            <a:r>
              <a:rPr sz="1000" spc="-5" dirty="0">
                <a:latin typeface="Tahoma"/>
                <a:cs typeface="Tahoma"/>
              </a:rPr>
              <a:t>OUT ALL </a:t>
            </a:r>
            <a:r>
              <a:rPr sz="1000" dirty="0">
                <a:latin typeface="Tahoma"/>
                <a:cs typeface="Tahoma"/>
              </a:rPr>
              <a:t>BREAKERS </a:t>
            </a:r>
            <a:r>
              <a:rPr sz="1000" spc="5" dirty="0">
                <a:latin typeface="Tahoma"/>
                <a:cs typeface="Tahoma"/>
              </a:rPr>
              <a:t> </a:t>
            </a:r>
            <a:r>
              <a:rPr sz="1000" spc="-5" dirty="0">
                <a:latin typeface="Tahoma"/>
                <a:cs typeface="Tahoma"/>
              </a:rPr>
              <a:t>CONNECTED</a:t>
            </a:r>
            <a:r>
              <a:rPr sz="1000" spc="-30" dirty="0">
                <a:latin typeface="Tahoma"/>
                <a:cs typeface="Tahoma"/>
              </a:rPr>
              <a:t> </a:t>
            </a:r>
            <a:r>
              <a:rPr sz="1000" spc="-10" dirty="0">
                <a:latin typeface="Tahoma"/>
                <a:cs typeface="Tahoma"/>
              </a:rPr>
              <a:t>TO</a:t>
            </a:r>
            <a:r>
              <a:rPr sz="1000" spc="-25" dirty="0">
                <a:latin typeface="Tahoma"/>
                <a:cs typeface="Tahoma"/>
              </a:rPr>
              <a:t> </a:t>
            </a:r>
            <a:r>
              <a:rPr sz="1000" spc="-10" dirty="0">
                <a:latin typeface="Tahoma"/>
                <a:cs typeface="Tahoma"/>
              </a:rPr>
              <a:t>BUS</a:t>
            </a:r>
            <a:endParaRPr sz="1000" dirty="0">
              <a:latin typeface="Tahoma"/>
              <a:cs typeface="Tahoma"/>
            </a:endParaRPr>
          </a:p>
        </p:txBody>
      </p:sp>
      <p:sp>
        <p:nvSpPr>
          <p:cNvPr id="48" name="object 46">
            <a:extLst>
              <a:ext uri="{FF2B5EF4-FFF2-40B4-BE49-F238E27FC236}">
                <a16:creationId xmlns:a16="http://schemas.microsoft.com/office/drawing/2014/main" id="{7A063ECF-D3ED-49C3-B4F2-0E05D5199751}"/>
              </a:ext>
            </a:extLst>
          </p:cNvPr>
          <p:cNvSpPr txBox="1"/>
          <p:nvPr/>
        </p:nvSpPr>
        <p:spPr>
          <a:xfrm>
            <a:off x="6753317" y="5400681"/>
            <a:ext cx="3184525" cy="391160"/>
          </a:xfrm>
          <a:prstGeom prst="rect">
            <a:avLst/>
          </a:prstGeom>
        </p:spPr>
        <p:txBody>
          <a:bodyPr vert="horz" wrap="square" lIns="0" tIns="12700" rIns="0" bIns="0" rtlCol="0">
            <a:spAutoFit/>
          </a:bodyPr>
          <a:lstStyle/>
          <a:p>
            <a:pPr marL="12700" marR="5080">
              <a:lnSpc>
                <a:spcPct val="100000"/>
              </a:lnSpc>
              <a:spcBef>
                <a:spcPts val="100"/>
              </a:spcBef>
            </a:pPr>
            <a:r>
              <a:rPr sz="1200" spc="-10" dirty="0">
                <a:latin typeface="Tahoma"/>
                <a:cs typeface="Tahoma"/>
              </a:rPr>
              <a:t>NOTE:</a:t>
            </a:r>
            <a:r>
              <a:rPr sz="1200" spc="-25" dirty="0">
                <a:latin typeface="Tahoma"/>
                <a:cs typeface="Tahoma"/>
              </a:rPr>
              <a:t> </a:t>
            </a:r>
            <a:r>
              <a:rPr sz="1200" dirty="0">
                <a:latin typeface="Tahoma"/>
                <a:cs typeface="Tahoma"/>
              </a:rPr>
              <a:t>All</a:t>
            </a:r>
            <a:r>
              <a:rPr sz="1200" spc="10" dirty="0">
                <a:latin typeface="Tahoma"/>
                <a:cs typeface="Tahoma"/>
              </a:rPr>
              <a:t> </a:t>
            </a:r>
            <a:r>
              <a:rPr sz="1200" spc="-40" dirty="0">
                <a:latin typeface="Tahoma"/>
                <a:cs typeface="Tahoma"/>
              </a:rPr>
              <a:t>CTs</a:t>
            </a:r>
            <a:r>
              <a:rPr sz="1200" spc="10" dirty="0">
                <a:latin typeface="Tahoma"/>
                <a:cs typeface="Tahoma"/>
              </a:rPr>
              <a:t> </a:t>
            </a:r>
            <a:r>
              <a:rPr sz="1200" spc="-5" dirty="0">
                <a:latin typeface="Tahoma"/>
                <a:cs typeface="Tahoma"/>
              </a:rPr>
              <a:t>connected</a:t>
            </a:r>
            <a:r>
              <a:rPr sz="1200" spc="5" dirty="0">
                <a:latin typeface="Tahoma"/>
                <a:cs typeface="Tahoma"/>
              </a:rPr>
              <a:t> </a:t>
            </a:r>
            <a:r>
              <a:rPr sz="1200" spc="-5" dirty="0">
                <a:latin typeface="Tahoma"/>
                <a:cs typeface="Tahoma"/>
              </a:rPr>
              <a:t>to</a:t>
            </a:r>
            <a:r>
              <a:rPr sz="1200" dirty="0">
                <a:latin typeface="Tahoma"/>
                <a:cs typeface="Tahoma"/>
              </a:rPr>
              <a:t> </a:t>
            </a:r>
            <a:r>
              <a:rPr sz="1200" spc="-5" dirty="0">
                <a:latin typeface="Tahoma"/>
                <a:cs typeface="Tahoma"/>
              </a:rPr>
              <a:t>the</a:t>
            </a:r>
            <a:r>
              <a:rPr sz="1200" spc="10" dirty="0">
                <a:latin typeface="Tahoma"/>
                <a:cs typeface="Tahoma"/>
              </a:rPr>
              <a:t> </a:t>
            </a:r>
            <a:r>
              <a:rPr sz="1200" spc="-5" dirty="0">
                <a:latin typeface="Tahoma"/>
                <a:cs typeface="Tahoma"/>
              </a:rPr>
              <a:t>bus</a:t>
            </a:r>
            <a:r>
              <a:rPr sz="1200" dirty="0">
                <a:latin typeface="Tahoma"/>
                <a:cs typeface="Tahoma"/>
              </a:rPr>
              <a:t> </a:t>
            </a:r>
            <a:r>
              <a:rPr sz="1200" spc="-5" dirty="0">
                <a:latin typeface="Tahoma"/>
                <a:cs typeface="Tahoma"/>
              </a:rPr>
              <a:t>differential </a:t>
            </a:r>
            <a:r>
              <a:rPr sz="1200" spc="-360" dirty="0">
                <a:latin typeface="Tahoma"/>
                <a:cs typeface="Tahoma"/>
              </a:rPr>
              <a:t> </a:t>
            </a:r>
            <a:r>
              <a:rPr sz="1200" spc="-5" dirty="0">
                <a:latin typeface="Tahoma"/>
                <a:cs typeface="Tahoma"/>
              </a:rPr>
              <a:t>must</a:t>
            </a:r>
            <a:r>
              <a:rPr sz="1200" spc="-15" dirty="0">
                <a:latin typeface="Tahoma"/>
                <a:cs typeface="Tahoma"/>
              </a:rPr>
              <a:t> </a:t>
            </a:r>
            <a:r>
              <a:rPr sz="1200" spc="-10" dirty="0">
                <a:latin typeface="Tahoma"/>
                <a:cs typeface="Tahoma"/>
              </a:rPr>
              <a:t>have</a:t>
            </a:r>
            <a:r>
              <a:rPr sz="1200" spc="10" dirty="0">
                <a:latin typeface="Tahoma"/>
                <a:cs typeface="Tahoma"/>
              </a:rPr>
              <a:t> </a:t>
            </a:r>
            <a:r>
              <a:rPr sz="1200" spc="-5" dirty="0">
                <a:latin typeface="Tahoma"/>
                <a:cs typeface="Tahoma"/>
              </a:rPr>
              <a:t>same</a:t>
            </a:r>
            <a:r>
              <a:rPr sz="1200" spc="10" dirty="0">
                <a:latin typeface="Tahoma"/>
                <a:cs typeface="Tahoma"/>
              </a:rPr>
              <a:t> </a:t>
            </a:r>
            <a:r>
              <a:rPr sz="1200" spc="-10" dirty="0">
                <a:latin typeface="Tahoma"/>
                <a:cs typeface="Tahoma"/>
              </a:rPr>
              <a:t>ratios.</a:t>
            </a:r>
            <a:endParaRPr sz="1200" dirty="0">
              <a:latin typeface="Tahoma"/>
              <a:cs typeface="Tahoma"/>
            </a:endParaRPr>
          </a:p>
        </p:txBody>
      </p:sp>
      <p:sp>
        <p:nvSpPr>
          <p:cNvPr id="49" name="object 2">
            <a:extLst>
              <a:ext uri="{FF2B5EF4-FFF2-40B4-BE49-F238E27FC236}">
                <a16:creationId xmlns:a16="http://schemas.microsoft.com/office/drawing/2014/main" id="{1A07281D-20A9-440A-BD8D-89207F527D69}"/>
              </a:ext>
            </a:extLst>
          </p:cNvPr>
          <p:cNvSpPr txBox="1"/>
          <p:nvPr/>
        </p:nvSpPr>
        <p:spPr>
          <a:xfrm>
            <a:off x="1744761" y="1689608"/>
            <a:ext cx="3939758" cy="751488"/>
          </a:xfrm>
          <a:prstGeom prst="rect">
            <a:avLst/>
          </a:prstGeom>
        </p:spPr>
        <p:txBody>
          <a:bodyPr vert="horz" wrap="square" lIns="0" tIns="12700" rIns="0" bIns="0" rtlCol="0">
            <a:spAutoFit/>
          </a:bodyPr>
          <a:lstStyle/>
          <a:p>
            <a:pPr marL="12700">
              <a:lnSpc>
                <a:spcPct val="100000"/>
              </a:lnSpc>
              <a:spcBef>
                <a:spcPts val="100"/>
              </a:spcBef>
            </a:pPr>
            <a:r>
              <a:rPr sz="2400" spc="-5" dirty="0">
                <a:latin typeface="Calibri"/>
                <a:cs typeface="Calibri"/>
              </a:rPr>
              <a:t>Bus</a:t>
            </a:r>
            <a:r>
              <a:rPr sz="2400" spc="-40" dirty="0">
                <a:latin typeface="Calibri"/>
                <a:cs typeface="Calibri"/>
              </a:rPr>
              <a:t> </a:t>
            </a:r>
            <a:r>
              <a:rPr sz="2400" spc="-15" dirty="0">
                <a:latin typeface="Calibri"/>
                <a:cs typeface="Calibri"/>
              </a:rPr>
              <a:t>differential</a:t>
            </a:r>
            <a:r>
              <a:rPr sz="2400" spc="5" dirty="0">
                <a:latin typeface="Calibri"/>
                <a:cs typeface="Calibri"/>
              </a:rPr>
              <a:t> </a:t>
            </a:r>
            <a:r>
              <a:rPr sz="2400" spc="-5" dirty="0">
                <a:latin typeface="Calibri"/>
                <a:cs typeface="Calibri"/>
              </a:rPr>
              <a:t>connection</a:t>
            </a:r>
            <a:r>
              <a:rPr sz="2400" spc="-25" dirty="0">
                <a:latin typeface="Calibri"/>
                <a:cs typeface="Calibri"/>
              </a:rPr>
              <a:t> </a:t>
            </a:r>
            <a:r>
              <a:rPr sz="2400" spc="-5" dirty="0">
                <a:latin typeface="Calibri"/>
                <a:cs typeface="Calibri"/>
              </a:rPr>
              <a:t>(single-bus)</a:t>
            </a:r>
            <a:endParaRPr sz="2400" dirty="0">
              <a:latin typeface="Calibri"/>
              <a:cs typeface="Calibri"/>
            </a:endParaRPr>
          </a:p>
        </p:txBody>
      </p:sp>
      <p:pic>
        <p:nvPicPr>
          <p:cNvPr id="50" name="Picture 49">
            <a:extLst>
              <a:ext uri="{FF2B5EF4-FFF2-40B4-BE49-F238E27FC236}">
                <a16:creationId xmlns:a16="http://schemas.microsoft.com/office/drawing/2014/main" id="{CE0EDC24-1CDA-4659-BD28-C2A06DC978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10047107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7390-485E-43FF-9F87-5D6A07CD108F}"/>
              </a:ext>
            </a:extLst>
          </p:cNvPr>
          <p:cNvSpPr>
            <a:spLocks noGrp="1"/>
          </p:cNvSpPr>
          <p:nvPr>
            <p:ph type="title"/>
          </p:nvPr>
        </p:nvSpPr>
        <p:spPr>
          <a:xfrm>
            <a:off x="1262162" y="845716"/>
            <a:ext cx="5862813" cy="760816"/>
          </a:xfrm>
        </p:spPr>
        <p:txBody>
          <a:bodyPr>
            <a:normAutofit/>
          </a:bodyPr>
          <a:lstStyle/>
          <a:p>
            <a:pPr marL="12700">
              <a:lnSpc>
                <a:spcPct val="100000"/>
              </a:lnSpc>
              <a:spcBef>
                <a:spcPts val="100"/>
              </a:spcBef>
            </a:pPr>
            <a:r>
              <a:rPr lang="en-IN" sz="3600" dirty="0">
                <a:solidFill>
                  <a:srgbClr val="FF0000"/>
                </a:solidFill>
                <a:latin typeface="Calibri"/>
                <a:cs typeface="Calibri"/>
              </a:rPr>
              <a:t>Bus</a:t>
            </a:r>
            <a:r>
              <a:rPr lang="en-IN" sz="3600" spc="-55" dirty="0">
                <a:solidFill>
                  <a:srgbClr val="FF0000"/>
                </a:solidFill>
                <a:latin typeface="Calibri"/>
                <a:cs typeface="Calibri"/>
              </a:rPr>
              <a:t> </a:t>
            </a:r>
            <a:r>
              <a:rPr lang="en-IN" sz="3600" dirty="0">
                <a:solidFill>
                  <a:srgbClr val="FF0000"/>
                </a:solidFill>
                <a:latin typeface="Calibri"/>
                <a:cs typeface="Calibri"/>
              </a:rPr>
              <a:t>Bar</a:t>
            </a:r>
            <a:r>
              <a:rPr lang="en-IN" sz="3600" spc="-45" dirty="0">
                <a:solidFill>
                  <a:srgbClr val="FF0000"/>
                </a:solidFill>
                <a:latin typeface="Calibri"/>
                <a:cs typeface="Calibri"/>
              </a:rPr>
              <a:t> </a:t>
            </a:r>
            <a:r>
              <a:rPr lang="en-IN" sz="3600" spc="-10" dirty="0">
                <a:solidFill>
                  <a:srgbClr val="FF0000"/>
                </a:solidFill>
                <a:latin typeface="Calibri"/>
                <a:cs typeface="Calibri"/>
              </a:rPr>
              <a:t>Protection</a:t>
            </a:r>
            <a:endParaRPr lang="en-IN" sz="3600" dirty="0">
              <a:solidFill>
                <a:srgbClr val="FF0000"/>
              </a:solidFill>
              <a:latin typeface="Calibri"/>
              <a:cs typeface="Calibri"/>
            </a:endParaRPr>
          </a:p>
        </p:txBody>
      </p:sp>
      <p:sp>
        <p:nvSpPr>
          <p:cNvPr id="3" name="Content Placeholder 2">
            <a:extLst>
              <a:ext uri="{FF2B5EF4-FFF2-40B4-BE49-F238E27FC236}">
                <a16:creationId xmlns:a16="http://schemas.microsoft.com/office/drawing/2014/main" id="{99232443-0BB9-408A-A311-5C24604BB0D5}"/>
              </a:ext>
            </a:extLst>
          </p:cNvPr>
          <p:cNvSpPr>
            <a:spLocks noGrp="1"/>
          </p:cNvSpPr>
          <p:nvPr>
            <p:ph idx="1"/>
          </p:nvPr>
        </p:nvSpPr>
        <p:spPr>
          <a:xfrm>
            <a:off x="1097280" y="1845735"/>
            <a:ext cx="6446518" cy="3225030"/>
          </a:xfrm>
        </p:spPr>
        <p:txBody>
          <a:bodyPr>
            <a:noAutofit/>
          </a:bodyPr>
          <a:lstStyle/>
          <a:p>
            <a:pPr>
              <a:lnSpc>
                <a:spcPct val="100000"/>
              </a:lnSpc>
              <a:spcBef>
                <a:spcPts val="15"/>
              </a:spcBef>
            </a:pPr>
            <a:endParaRPr lang="en-US" sz="1600">
              <a:latin typeface="Calibri"/>
              <a:cs typeface="Calibri"/>
            </a:endParaRPr>
          </a:p>
          <a:p>
            <a:pPr marL="12700" indent="0">
              <a:lnSpc>
                <a:spcPct val="100000"/>
              </a:lnSpc>
              <a:spcBef>
                <a:spcPts val="100"/>
              </a:spcBef>
              <a:buNone/>
              <a:tabLst>
                <a:tab pos="355600" algn="l"/>
              </a:tabLst>
            </a:pPr>
            <a:endParaRPr lang="en-US" b="1" u="sng" dirty="0">
              <a:solidFill>
                <a:schemeClr val="tx1"/>
              </a:solidFill>
              <a:cs typeface="Cambria"/>
            </a:endParaRPr>
          </a:p>
        </p:txBody>
      </p:sp>
      <p:sp>
        <p:nvSpPr>
          <p:cNvPr id="4" name="Slide Number Placeholder 3">
            <a:extLst>
              <a:ext uri="{FF2B5EF4-FFF2-40B4-BE49-F238E27FC236}">
                <a16:creationId xmlns:a16="http://schemas.microsoft.com/office/drawing/2014/main" id="{83C8E416-D372-457D-9132-56466D65B178}"/>
              </a:ext>
            </a:extLst>
          </p:cNvPr>
          <p:cNvSpPr>
            <a:spLocks noGrp="1"/>
          </p:cNvSpPr>
          <p:nvPr>
            <p:ph type="sldNum" sz="quarter" idx="12"/>
          </p:nvPr>
        </p:nvSpPr>
        <p:spPr/>
        <p:txBody>
          <a:bodyPr/>
          <a:lstStyle/>
          <a:p>
            <a:fld id="{CA9F79F9-620A-454C-B44A-099229A02D1C}" type="slidenum">
              <a:rPr lang="en-IN" smtClean="0"/>
              <a:pPr/>
              <a:t>89</a:t>
            </a:fld>
            <a:endParaRPr lang="en-IN"/>
          </a:p>
        </p:txBody>
      </p:sp>
      <p:sp>
        <p:nvSpPr>
          <p:cNvPr id="49" name="object 2">
            <a:extLst>
              <a:ext uri="{FF2B5EF4-FFF2-40B4-BE49-F238E27FC236}">
                <a16:creationId xmlns:a16="http://schemas.microsoft.com/office/drawing/2014/main" id="{1A07281D-20A9-440A-BD8D-89207F527D69}"/>
              </a:ext>
            </a:extLst>
          </p:cNvPr>
          <p:cNvSpPr txBox="1"/>
          <p:nvPr/>
        </p:nvSpPr>
        <p:spPr>
          <a:xfrm>
            <a:off x="1371151" y="1911692"/>
            <a:ext cx="4811955" cy="382156"/>
          </a:xfrm>
          <a:prstGeom prst="rect">
            <a:avLst/>
          </a:prstGeom>
        </p:spPr>
        <p:txBody>
          <a:bodyPr vert="horz" wrap="square" lIns="0" tIns="12700" rIns="0" bIns="0" rtlCol="0">
            <a:spAutoFit/>
          </a:bodyPr>
          <a:lstStyle/>
          <a:p>
            <a:pPr marL="12700">
              <a:lnSpc>
                <a:spcPct val="100000"/>
              </a:lnSpc>
              <a:spcBef>
                <a:spcPts val="100"/>
              </a:spcBef>
            </a:pPr>
            <a:r>
              <a:rPr lang="en-US" sz="2400" spc="-5" dirty="0">
                <a:latin typeface="Calibri"/>
                <a:cs typeface="Calibri"/>
              </a:rPr>
              <a:t>Bus</a:t>
            </a:r>
            <a:r>
              <a:rPr lang="en-US" sz="2400" spc="-40" dirty="0">
                <a:latin typeface="Calibri"/>
                <a:cs typeface="Calibri"/>
              </a:rPr>
              <a:t> </a:t>
            </a:r>
            <a:r>
              <a:rPr lang="en-US" sz="2400" spc="-15" dirty="0">
                <a:latin typeface="Calibri"/>
                <a:cs typeface="Calibri"/>
              </a:rPr>
              <a:t>differential</a:t>
            </a:r>
            <a:r>
              <a:rPr lang="en-US" sz="2400" spc="5" dirty="0">
                <a:latin typeface="Calibri"/>
                <a:cs typeface="Calibri"/>
              </a:rPr>
              <a:t> </a:t>
            </a:r>
            <a:r>
              <a:rPr lang="en-US" sz="2400" spc="-5" dirty="0">
                <a:latin typeface="Calibri"/>
                <a:cs typeface="Calibri"/>
              </a:rPr>
              <a:t>connection</a:t>
            </a:r>
            <a:r>
              <a:rPr lang="en-US" sz="2400" spc="-25" dirty="0">
                <a:latin typeface="Calibri"/>
                <a:cs typeface="Calibri"/>
              </a:rPr>
              <a:t> </a:t>
            </a:r>
            <a:r>
              <a:rPr lang="en-US" sz="2400" spc="-5" dirty="0">
                <a:latin typeface="Calibri"/>
                <a:cs typeface="Calibri"/>
              </a:rPr>
              <a:t>(ring</a:t>
            </a:r>
            <a:r>
              <a:rPr lang="en-US" sz="2400" spc="-25" dirty="0">
                <a:latin typeface="Calibri"/>
                <a:cs typeface="Calibri"/>
              </a:rPr>
              <a:t> </a:t>
            </a:r>
            <a:r>
              <a:rPr lang="en-US" sz="2400" spc="-5" dirty="0">
                <a:latin typeface="Calibri"/>
                <a:cs typeface="Calibri"/>
              </a:rPr>
              <a:t>bus)</a:t>
            </a:r>
            <a:endParaRPr lang="en-US" sz="2400" dirty="0">
              <a:latin typeface="Calibri"/>
              <a:cs typeface="Calibri"/>
            </a:endParaRPr>
          </a:p>
        </p:txBody>
      </p:sp>
      <p:grpSp>
        <p:nvGrpSpPr>
          <p:cNvPr id="50" name="object 3">
            <a:extLst>
              <a:ext uri="{FF2B5EF4-FFF2-40B4-BE49-F238E27FC236}">
                <a16:creationId xmlns:a16="http://schemas.microsoft.com/office/drawing/2014/main" id="{56E6F7D0-0D55-4CCB-9574-18953E136687}"/>
              </a:ext>
            </a:extLst>
          </p:cNvPr>
          <p:cNvGrpSpPr/>
          <p:nvPr/>
        </p:nvGrpSpPr>
        <p:grpSpPr>
          <a:xfrm>
            <a:off x="1676401" y="2514600"/>
            <a:ext cx="5943600" cy="2743200"/>
            <a:chOff x="1676401" y="2057400"/>
            <a:chExt cx="5943600" cy="3352800"/>
          </a:xfrm>
        </p:grpSpPr>
        <p:pic>
          <p:nvPicPr>
            <p:cNvPr id="51" name="object 4">
              <a:extLst>
                <a:ext uri="{FF2B5EF4-FFF2-40B4-BE49-F238E27FC236}">
                  <a16:creationId xmlns:a16="http://schemas.microsoft.com/office/drawing/2014/main" id="{0FD75DE7-AD6D-47AA-BFAA-158DB37D07E7}"/>
                </a:ext>
              </a:extLst>
            </p:cNvPr>
            <p:cNvPicPr/>
            <p:nvPr/>
          </p:nvPicPr>
          <p:blipFill>
            <a:blip r:embed="rId2" cstate="print"/>
            <a:stretch>
              <a:fillRect/>
            </a:stretch>
          </p:blipFill>
          <p:spPr>
            <a:xfrm>
              <a:off x="4489450" y="3048000"/>
              <a:ext cx="88900" cy="88900"/>
            </a:xfrm>
            <a:prstGeom prst="rect">
              <a:avLst/>
            </a:prstGeom>
          </p:spPr>
        </p:pic>
        <p:sp>
          <p:nvSpPr>
            <p:cNvPr id="52" name="object 5">
              <a:extLst>
                <a:ext uri="{FF2B5EF4-FFF2-40B4-BE49-F238E27FC236}">
                  <a16:creationId xmlns:a16="http://schemas.microsoft.com/office/drawing/2014/main" id="{FCCC60E0-3EA6-4608-9152-30F6E7C0702A}"/>
                </a:ext>
              </a:extLst>
            </p:cNvPr>
            <p:cNvSpPr/>
            <p:nvPr/>
          </p:nvSpPr>
          <p:spPr>
            <a:xfrm>
              <a:off x="5553075" y="2981325"/>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4F81BD"/>
            </a:solidFill>
          </p:spPr>
          <p:txBody>
            <a:bodyPr wrap="square" lIns="0" tIns="0" rIns="0" bIns="0" rtlCol="0"/>
            <a:lstStyle/>
            <a:p>
              <a:endParaRPr/>
            </a:p>
          </p:txBody>
        </p:sp>
        <p:sp>
          <p:nvSpPr>
            <p:cNvPr id="53" name="object 6">
              <a:extLst>
                <a:ext uri="{FF2B5EF4-FFF2-40B4-BE49-F238E27FC236}">
                  <a16:creationId xmlns:a16="http://schemas.microsoft.com/office/drawing/2014/main" id="{B981A43F-A96C-4708-97A5-B2A369658D5B}"/>
                </a:ext>
              </a:extLst>
            </p:cNvPr>
            <p:cNvSpPr/>
            <p:nvPr/>
          </p:nvSpPr>
          <p:spPr>
            <a:xfrm>
              <a:off x="5553075" y="2981325"/>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12700">
              <a:solidFill>
                <a:srgbClr val="000000"/>
              </a:solidFill>
            </a:ln>
          </p:spPr>
          <p:txBody>
            <a:bodyPr wrap="square" lIns="0" tIns="0" rIns="0" bIns="0" rtlCol="0"/>
            <a:lstStyle/>
            <a:p>
              <a:endParaRPr/>
            </a:p>
          </p:txBody>
        </p:sp>
        <p:pic>
          <p:nvPicPr>
            <p:cNvPr id="54" name="object 7">
              <a:extLst>
                <a:ext uri="{FF2B5EF4-FFF2-40B4-BE49-F238E27FC236}">
                  <a16:creationId xmlns:a16="http://schemas.microsoft.com/office/drawing/2014/main" id="{13CBF6AF-C4F0-4815-BC06-9E751B9858AA}"/>
                </a:ext>
              </a:extLst>
            </p:cNvPr>
            <p:cNvPicPr/>
            <p:nvPr/>
          </p:nvPicPr>
          <p:blipFill>
            <a:blip r:embed="rId3" cstate="print"/>
            <a:stretch>
              <a:fillRect/>
            </a:stretch>
          </p:blipFill>
          <p:spPr>
            <a:xfrm>
              <a:off x="5090238" y="2936039"/>
              <a:ext cx="279398" cy="242552"/>
            </a:xfrm>
            <a:prstGeom prst="rect">
              <a:avLst/>
            </a:prstGeom>
          </p:spPr>
        </p:pic>
        <p:pic>
          <p:nvPicPr>
            <p:cNvPr id="55" name="object 8">
              <a:extLst>
                <a:ext uri="{FF2B5EF4-FFF2-40B4-BE49-F238E27FC236}">
                  <a16:creationId xmlns:a16="http://schemas.microsoft.com/office/drawing/2014/main" id="{96377E93-1B1F-4168-9FA4-46F66A788E09}"/>
                </a:ext>
              </a:extLst>
            </p:cNvPr>
            <p:cNvPicPr/>
            <p:nvPr/>
          </p:nvPicPr>
          <p:blipFill>
            <a:blip r:embed="rId3" cstate="print"/>
            <a:stretch>
              <a:fillRect/>
            </a:stretch>
          </p:blipFill>
          <p:spPr>
            <a:xfrm>
              <a:off x="5928438" y="2936039"/>
              <a:ext cx="279398" cy="242552"/>
            </a:xfrm>
            <a:prstGeom prst="rect">
              <a:avLst/>
            </a:prstGeom>
          </p:spPr>
        </p:pic>
        <p:sp>
          <p:nvSpPr>
            <p:cNvPr id="56" name="object 9">
              <a:extLst>
                <a:ext uri="{FF2B5EF4-FFF2-40B4-BE49-F238E27FC236}">
                  <a16:creationId xmlns:a16="http://schemas.microsoft.com/office/drawing/2014/main" id="{DA5BECD4-E854-4B68-8826-84C66D557ED0}"/>
                </a:ext>
              </a:extLst>
            </p:cNvPr>
            <p:cNvSpPr/>
            <p:nvPr/>
          </p:nvSpPr>
          <p:spPr>
            <a:xfrm>
              <a:off x="6429375" y="2638425"/>
              <a:ext cx="0" cy="2362200"/>
            </a:xfrm>
            <a:custGeom>
              <a:avLst/>
              <a:gdLst/>
              <a:ahLst/>
              <a:cxnLst/>
              <a:rect l="l" t="t" r="r" b="b"/>
              <a:pathLst>
                <a:path h="2362200">
                  <a:moveTo>
                    <a:pt x="0" y="0"/>
                  </a:moveTo>
                  <a:lnTo>
                    <a:pt x="0" y="2362200"/>
                  </a:lnTo>
                </a:path>
              </a:pathLst>
            </a:custGeom>
            <a:ln w="28575">
              <a:solidFill>
                <a:srgbClr val="000000"/>
              </a:solidFill>
            </a:ln>
          </p:spPr>
          <p:txBody>
            <a:bodyPr wrap="square" lIns="0" tIns="0" rIns="0" bIns="0" rtlCol="0"/>
            <a:lstStyle/>
            <a:p>
              <a:endParaRPr/>
            </a:p>
          </p:txBody>
        </p:sp>
        <p:pic>
          <p:nvPicPr>
            <p:cNvPr id="57" name="object 10">
              <a:extLst>
                <a:ext uri="{FF2B5EF4-FFF2-40B4-BE49-F238E27FC236}">
                  <a16:creationId xmlns:a16="http://schemas.microsoft.com/office/drawing/2014/main" id="{8D539D49-4AC1-41E8-BB6C-94DBF25184AC}"/>
                </a:ext>
              </a:extLst>
            </p:cNvPr>
            <p:cNvPicPr/>
            <p:nvPr/>
          </p:nvPicPr>
          <p:blipFill>
            <a:blip r:embed="rId4" cstate="print"/>
            <a:stretch>
              <a:fillRect/>
            </a:stretch>
          </p:blipFill>
          <p:spPr>
            <a:xfrm>
              <a:off x="6394450" y="3051175"/>
              <a:ext cx="88900" cy="88900"/>
            </a:xfrm>
            <a:prstGeom prst="rect">
              <a:avLst/>
            </a:prstGeom>
          </p:spPr>
        </p:pic>
        <p:pic>
          <p:nvPicPr>
            <p:cNvPr id="58" name="object 11">
              <a:extLst>
                <a:ext uri="{FF2B5EF4-FFF2-40B4-BE49-F238E27FC236}">
                  <a16:creationId xmlns:a16="http://schemas.microsoft.com/office/drawing/2014/main" id="{9F594B10-33CB-49AD-AC42-3C619A047865}"/>
                </a:ext>
              </a:extLst>
            </p:cNvPr>
            <p:cNvPicPr/>
            <p:nvPr/>
          </p:nvPicPr>
          <p:blipFill>
            <a:blip r:embed="rId4" cstate="print"/>
            <a:stretch>
              <a:fillRect/>
            </a:stretch>
          </p:blipFill>
          <p:spPr>
            <a:xfrm>
              <a:off x="6394450" y="4422775"/>
              <a:ext cx="88900" cy="88900"/>
            </a:xfrm>
            <a:prstGeom prst="rect">
              <a:avLst/>
            </a:prstGeom>
          </p:spPr>
        </p:pic>
        <p:sp>
          <p:nvSpPr>
            <p:cNvPr id="59" name="object 12">
              <a:extLst>
                <a:ext uri="{FF2B5EF4-FFF2-40B4-BE49-F238E27FC236}">
                  <a16:creationId xmlns:a16="http://schemas.microsoft.com/office/drawing/2014/main" id="{706DAEDF-8048-4597-82D2-983C03E1A7A0}"/>
                </a:ext>
              </a:extLst>
            </p:cNvPr>
            <p:cNvSpPr/>
            <p:nvPr/>
          </p:nvSpPr>
          <p:spPr>
            <a:xfrm>
              <a:off x="2609850" y="2714625"/>
              <a:ext cx="0" cy="2362200"/>
            </a:xfrm>
            <a:custGeom>
              <a:avLst/>
              <a:gdLst/>
              <a:ahLst/>
              <a:cxnLst/>
              <a:rect l="l" t="t" r="r" b="b"/>
              <a:pathLst>
                <a:path h="2362200">
                  <a:moveTo>
                    <a:pt x="0" y="0"/>
                  </a:moveTo>
                  <a:lnTo>
                    <a:pt x="0" y="2362200"/>
                  </a:lnTo>
                </a:path>
              </a:pathLst>
            </a:custGeom>
            <a:ln w="28575">
              <a:solidFill>
                <a:srgbClr val="000000"/>
              </a:solidFill>
            </a:ln>
          </p:spPr>
          <p:txBody>
            <a:bodyPr wrap="square" lIns="0" tIns="0" rIns="0" bIns="0" rtlCol="0"/>
            <a:lstStyle/>
            <a:p>
              <a:endParaRPr/>
            </a:p>
          </p:txBody>
        </p:sp>
        <p:pic>
          <p:nvPicPr>
            <p:cNvPr id="60" name="object 13">
              <a:extLst>
                <a:ext uri="{FF2B5EF4-FFF2-40B4-BE49-F238E27FC236}">
                  <a16:creationId xmlns:a16="http://schemas.microsoft.com/office/drawing/2014/main" id="{A3C18BEF-9B27-492A-907E-78ABA1FD7DB1}"/>
                </a:ext>
              </a:extLst>
            </p:cNvPr>
            <p:cNvPicPr/>
            <p:nvPr/>
          </p:nvPicPr>
          <p:blipFill>
            <a:blip r:embed="rId4" cstate="print"/>
            <a:stretch>
              <a:fillRect/>
            </a:stretch>
          </p:blipFill>
          <p:spPr>
            <a:xfrm>
              <a:off x="2555875" y="3051175"/>
              <a:ext cx="88900" cy="88900"/>
            </a:xfrm>
            <a:prstGeom prst="rect">
              <a:avLst/>
            </a:prstGeom>
          </p:spPr>
        </p:pic>
        <p:pic>
          <p:nvPicPr>
            <p:cNvPr id="61" name="object 14">
              <a:extLst>
                <a:ext uri="{FF2B5EF4-FFF2-40B4-BE49-F238E27FC236}">
                  <a16:creationId xmlns:a16="http://schemas.microsoft.com/office/drawing/2014/main" id="{75C67BFC-E0E5-409B-9B64-C57B317677BF}"/>
                </a:ext>
              </a:extLst>
            </p:cNvPr>
            <p:cNvPicPr/>
            <p:nvPr/>
          </p:nvPicPr>
          <p:blipFill>
            <a:blip r:embed="rId4" cstate="print"/>
            <a:stretch>
              <a:fillRect/>
            </a:stretch>
          </p:blipFill>
          <p:spPr>
            <a:xfrm>
              <a:off x="2565400" y="4422775"/>
              <a:ext cx="88900" cy="88900"/>
            </a:xfrm>
            <a:prstGeom prst="rect">
              <a:avLst/>
            </a:prstGeom>
          </p:spPr>
        </p:pic>
        <p:sp>
          <p:nvSpPr>
            <p:cNvPr id="62" name="object 15">
              <a:extLst>
                <a:ext uri="{FF2B5EF4-FFF2-40B4-BE49-F238E27FC236}">
                  <a16:creationId xmlns:a16="http://schemas.microsoft.com/office/drawing/2014/main" id="{9CB02545-A56C-4DCE-BA7C-6B1C3C4AE04C}"/>
                </a:ext>
              </a:extLst>
            </p:cNvPr>
            <p:cNvSpPr/>
            <p:nvPr/>
          </p:nvSpPr>
          <p:spPr>
            <a:xfrm>
              <a:off x="3295650" y="2967037"/>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4F81BD"/>
            </a:solidFill>
          </p:spPr>
          <p:txBody>
            <a:bodyPr wrap="square" lIns="0" tIns="0" rIns="0" bIns="0" rtlCol="0"/>
            <a:lstStyle/>
            <a:p>
              <a:endParaRPr/>
            </a:p>
          </p:txBody>
        </p:sp>
        <p:sp>
          <p:nvSpPr>
            <p:cNvPr id="63" name="object 16">
              <a:extLst>
                <a:ext uri="{FF2B5EF4-FFF2-40B4-BE49-F238E27FC236}">
                  <a16:creationId xmlns:a16="http://schemas.microsoft.com/office/drawing/2014/main" id="{7B4F853B-A000-441F-AD77-2C26A6EF8A24}"/>
                </a:ext>
              </a:extLst>
            </p:cNvPr>
            <p:cNvSpPr/>
            <p:nvPr/>
          </p:nvSpPr>
          <p:spPr>
            <a:xfrm>
              <a:off x="3295650" y="2967037"/>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12700">
              <a:solidFill>
                <a:srgbClr val="000000"/>
              </a:solidFill>
            </a:ln>
          </p:spPr>
          <p:txBody>
            <a:bodyPr wrap="square" lIns="0" tIns="0" rIns="0" bIns="0" rtlCol="0"/>
            <a:lstStyle/>
            <a:p>
              <a:endParaRPr/>
            </a:p>
          </p:txBody>
        </p:sp>
        <p:pic>
          <p:nvPicPr>
            <p:cNvPr id="64" name="object 17">
              <a:extLst>
                <a:ext uri="{FF2B5EF4-FFF2-40B4-BE49-F238E27FC236}">
                  <a16:creationId xmlns:a16="http://schemas.microsoft.com/office/drawing/2014/main" id="{6C79AA62-2274-4850-B185-90126AB04A5F}"/>
                </a:ext>
              </a:extLst>
            </p:cNvPr>
            <p:cNvPicPr/>
            <p:nvPr/>
          </p:nvPicPr>
          <p:blipFill>
            <a:blip r:embed="rId5" cstate="print"/>
            <a:stretch>
              <a:fillRect/>
            </a:stretch>
          </p:blipFill>
          <p:spPr>
            <a:xfrm>
              <a:off x="3798013" y="2921751"/>
              <a:ext cx="279398" cy="242553"/>
            </a:xfrm>
            <a:prstGeom prst="rect">
              <a:avLst/>
            </a:prstGeom>
          </p:spPr>
        </p:pic>
        <p:pic>
          <p:nvPicPr>
            <p:cNvPr id="65" name="object 18">
              <a:extLst>
                <a:ext uri="{FF2B5EF4-FFF2-40B4-BE49-F238E27FC236}">
                  <a16:creationId xmlns:a16="http://schemas.microsoft.com/office/drawing/2014/main" id="{301AAE79-67E0-419F-9DC0-DE1D7303903C}"/>
                </a:ext>
              </a:extLst>
            </p:cNvPr>
            <p:cNvPicPr/>
            <p:nvPr/>
          </p:nvPicPr>
          <p:blipFill>
            <a:blip r:embed="rId6" cstate="print"/>
            <a:stretch>
              <a:fillRect/>
            </a:stretch>
          </p:blipFill>
          <p:spPr>
            <a:xfrm>
              <a:off x="2832813" y="2921751"/>
              <a:ext cx="279398" cy="242553"/>
            </a:xfrm>
            <a:prstGeom prst="rect">
              <a:avLst/>
            </a:prstGeom>
          </p:spPr>
        </p:pic>
        <p:sp>
          <p:nvSpPr>
            <p:cNvPr id="66" name="object 19">
              <a:extLst>
                <a:ext uri="{FF2B5EF4-FFF2-40B4-BE49-F238E27FC236}">
                  <a16:creationId xmlns:a16="http://schemas.microsoft.com/office/drawing/2014/main" id="{8B9CE99B-CF1A-4BB8-8B47-66558F34C4B8}"/>
                </a:ext>
              </a:extLst>
            </p:cNvPr>
            <p:cNvSpPr/>
            <p:nvPr/>
          </p:nvSpPr>
          <p:spPr>
            <a:xfrm>
              <a:off x="2581275" y="3095625"/>
              <a:ext cx="3886200" cy="0"/>
            </a:xfrm>
            <a:custGeom>
              <a:avLst/>
              <a:gdLst/>
              <a:ahLst/>
              <a:cxnLst/>
              <a:rect l="l" t="t" r="r" b="b"/>
              <a:pathLst>
                <a:path w="3886200">
                  <a:moveTo>
                    <a:pt x="0" y="0"/>
                  </a:moveTo>
                  <a:lnTo>
                    <a:pt x="3886200" y="0"/>
                  </a:lnTo>
                </a:path>
              </a:pathLst>
            </a:custGeom>
            <a:ln w="12700">
              <a:solidFill>
                <a:srgbClr val="000000"/>
              </a:solidFill>
            </a:ln>
          </p:spPr>
          <p:txBody>
            <a:bodyPr wrap="square" lIns="0" tIns="0" rIns="0" bIns="0" rtlCol="0"/>
            <a:lstStyle/>
            <a:p>
              <a:endParaRPr/>
            </a:p>
          </p:txBody>
        </p:sp>
        <p:pic>
          <p:nvPicPr>
            <p:cNvPr id="67" name="object 20">
              <a:extLst>
                <a:ext uri="{FF2B5EF4-FFF2-40B4-BE49-F238E27FC236}">
                  <a16:creationId xmlns:a16="http://schemas.microsoft.com/office/drawing/2014/main" id="{B5DC72A1-2B9E-4A07-BD26-FB7E57F4753A}"/>
                </a:ext>
              </a:extLst>
            </p:cNvPr>
            <p:cNvPicPr/>
            <p:nvPr/>
          </p:nvPicPr>
          <p:blipFill>
            <a:blip r:embed="rId2" cstate="print"/>
            <a:stretch>
              <a:fillRect/>
            </a:stretch>
          </p:blipFill>
          <p:spPr>
            <a:xfrm>
              <a:off x="4460875" y="4419600"/>
              <a:ext cx="88900" cy="88900"/>
            </a:xfrm>
            <a:prstGeom prst="rect">
              <a:avLst/>
            </a:prstGeom>
          </p:spPr>
        </p:pic>
        <p:sp>
          <p:nvSpPr>
            <p:cNvPr id="68" name="object 21">
              <a:extLst>
                <a:ext uri="{FF2B5EF4-FFF2-40B4-BE49-F238E27FC236}">
                  <a16:creationId xmlns:a16="http://schemas.microsoft.com/office/drawing/2014/main" id="{F92D9CCC-970A-463F-8F1C-E90257E82E5F}"/>
                </a:ext>
              </a:extLst>
            </p:cNvPr>
            <p:cNvSpPr/>
            <p:nvPr/>
          </p:nvSpPr>
          <p:spPr>
            <a:xfrm>
              <a:off x="5629275" y="4352925"/>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4F81BD"/>
            </a:solidFill>
          </p:spPr>
          <p:txBody>
            <a:bodyPr wrap="square" lIns="0" tIns="0" rIns="0" bIns="0" rtlCol="0"/>
            <a:lstStyle/>
            <a:p>
              <a:endParaRPr/>
            </a:p>
          </p:txBody>
        </p:sp>
        <p:sp>
          <p:nvSpPr>
            <p:cNvPr id="69" name="object 22">
              <a:extLst>
                <a:ext uri="{FF2B5EF4-FFF2-40B4-BE49-F238E27FC236}">
                  <a16:creationId xmlns:a16="http://schemas.microsoft.com/office/drawing/2014/main" id="{904CE769-64B5-42A4-8A23-E00BC426BD6F}"/>
                </a:ext>
              </a:extLst>
            </p:cNvPr>
            <p:cNvSpPr/>
            <p:nvPr/>
          </p:nvSpPr>
          <p:spPr>
            <a:xfrm>
              <a:off x="5629275" y="4352925"/>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12700">
              <a:solidFill>
                <a:srgbClr val="000000"/>
              </a:solidFill>
            </a:ln>
          </p:spPr>
          <p:txBody>
            <a:bodyPr wrap="square" lIns="0" tIns="0" rIns="0" bIns="0" rtlCol="0"/>
            <a:lstStyle/>
            <a:p>
              <a:endParaRPr/>
            </a:p>
          </p:txBody>
        </p:sp>
        <p:pic>
          <p:nvPicPr>
            <p:cNvPr id="70" name="object 23">
              <a:extLst>
                <a:ext uri="{FF2B5EF4-FFF2-40B4-BE49-F238E27FC236}">
                  <a16:creationId xmlns:a16="http://schemas.microsoft.com/office/drawing/2014/main" id="{E055EFC8-8D1C-4F80-8115-5F1FB3ED5F00}"/>
                </a:ext>
              </a:extLst>
            </p:cNvPr>
            <p:cNvPicPr/>
            <p:nvPr/>
          </p:nvPicPr>
          <p:blipFill>
            <a:blip r:embed="rId3" cstate="print"/>
            <a:stretch>
              <a:fillRect/>
            </a:stretch>
          </p:blipFill>
          <p:spPr>
            <a:xfrm>
              <a:off x="6004638" y="4307639"/>
              <a:ext cx="279398" cy="242552"/>
            </a:xfrm>
            <a:prstGeom prst="rect">
              <a:avLst/>
            </a:prstGeom>
          </p:spPr>
        </p:pic>
        <p:pic>
          <p:nvPicPr>
            <p:cNvPr id="71" name="object 24">
              <a:extLst>
                <a:ext uri="{FF2B5EF4-FFF2-40B4-BE49-F238E27FC236}">
                  <a16:creationId xmlns:a16="http://schemas.microsoft.com/office/drawing/2014/main" id="{2C19F6EE-C04E-4F7C-992C-F01C8C8F3111}"/>
                </a:ext>
              </a:extLst>
            </p:cNvPr>
            <p:cNvPicPr/>
            <p:nvPr/>
          </p:nvPicPr>
          <p:blipFill>
            <a:blip r:embed="rId3" cstate="print"/>
            <a:stretch>
              <a:fillRect/>
            </a:stretch>
          </p:blipFill>
          <p:spPr>
            <a:xfrm>
              <a:off x="5090238" y="4307639"/>
              <a:ext cx="279398" cy="242552"/>
            </a:xfrm>
            <a:prstGeom prst="rect">
              <a:avLst/>
            </a:prstGeom>
          </p:spPr>
        </p:pic>
        <p:sp>
          <p:nvSpPr>
            <p:cNvPr id="72" name="object 25">
              <a:extLst>
                <a:ext uri="{FF2B5EF4-FFF2-40B4-BE49-F238E27FC236}">
                  <a16:creationId xmlns:a16="http://schemas.microsoft.com/office/drawing/2014/main" id="{3EB63C74-5A56-4CD7-86B7-BF3B626FA791}"/>
                </a:ext>
              </a:extLst>
            </p:cNvPr>
            <p:cNvSpPr/>
            <p:nvPr/>
          </p:nvSpPr>
          <p:spPr>
            <a:xfrm>
              <a:off x="3333750" y="4351337"/>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4F81BD"/>
            </a:solidFill>
          </p:spPr>
          <p:txBody>
            <a:bodyPr wrap="square" lIns="0" tIns="0" rIns="0" bIns="0" rtlCol="0"/>
            <a:lstStyle/>
            <a:p>
              <a:endParaRPr/>
            </a:p>
          </p:txBody>
        </p:sp>
        <p:sp>
          <p:nvSpPr>
            <p:cNvPr id="73" name="object 26">
              <a:extLst>
                <a:ext uri="{FF2B5EF4-FFF2-40B4-BE49-F238E27FC236}">
                  <a16:creationId xmlns:a16="http://schemas.microsoft.com/office/drawing/2014/main" id="{33B96715-ADE7-4A78-968C-3BA2E58DBA0B}"/>
                </a:ext>
              </a:extLst>
            </p:cNvPr>
            <p:cNvSpPr/>
            <p:nvPr/>
          </p:nvSpPr>
          <p:spPr>
            <a:xfrm>
              <a:off x="3333750" y="4351337"/>
              <a:ext cx="228600" cy="228600"/>
            </a:xfrm>
            <a:custGeom>
              <a:avLst/>
              <a:gdLst/>
              <a:ahLst/>
              <a:cxnLst/>
              <a:rect l="l" t="t" r="r" b="b"/>
              <a:pathLst>
                <a:path w="228600" h="228600">
                  <a:moveTo>
                    <a:pt x="0" y="0"/>
                  </a:moveTo>
                  <a:lnTo>
                    <a:pt x="228600" y="0"/>
                  </a:lnTo>
                  <a:lnTo>
                    <a:pt x="228600" y="228600"/>
                  </a:lnTo>
                  <a:lnTo>
                    <a:pt x="0" y="228600"/>
                  </a:lnTo>
                  <a:lnTo>
                    <a:pt x="0" y="0"/>
                  </a:lnTo>
                  <a:close/>
                </a:path>
              </a:pathLst>
            </a:custGeom>
            <a:ln w="12700">
              <a:solidFill>
                <a:srgbClr val="000000"/>
              </a:solidFill>
            </a:ln>
          </p:spPr>
          <p:txBody>
            <a:bodyPr wrap="square" lIns="0" tIns="0" rIns="0" bIns="0" rtlCol="0"/>
            <a:lstStyle/>
            <a:p>
              <a:endParaRPr/>
            </a:p>
          </p:txBody>
        </p:sp>
        <p:pic>
          <p:nvPicPr>
            <p:cNvPr id="74" name="object 27">
              <a:extLst>
                <a:ext uri="{FF2B5EF4-FFF2-40B4-BE49-F238E27FC236}">
                  <a16:creationId xmlns:a16="http://schemas.microsoft.com/office/drawing/2014/main" id="{8B4CD61A-C5A4-4A71-BDD4-4E9D7B956C8E}"/>
                </a:ext>
              </a:extLst>
            </p:cNvPr>
            <p:cNvPicPr/>
            <p:nvPr/>
          </p:nvPicPr>
          <p:blipFill>
            <a:blip r:embed="rId7" cstate="print"/>
            <a:stretch>
              <a:fillRect/>
            </a:stretch>
          </p:blipFill>
          <p:spPr>
            <a:xfrm>
              <a:off x="2832813" y="4293351"/>
              <a:ext cx="279398" cy="242553"/>
            </a:xfrm>
            <a:prstGeom prst="rect">
              <a:avLst/>
            </a:prstGeom>
          </p:spPr>
        </p:pic>
        <p:pic>
          <p:nvPicPr>
            <p:cNvPr id="75" name="object 28">
              <a:extLst>
                <a:ext uri="{FF2B5EF4-FFF2-40B4-BE49-F238E27FC236}">
                  <a16:creationId xmlns:a16="http://schemas.microsoft.com/office/drawing/2014/main" id="{49A2D3E9-829D-4EC6-A16B-AC893F0477C9}"/>
                </a:ext>
              </a:extLst>
            </p:cNvPr>
            <p:cNvPicPr/>
            <p:nvPr/>
          </p:nvPicPr>
          <p:blipFill>
            <a:blip r:embed="rId5" cstate="print"/>
            <a:stretch>
              <a:fillRect/>
            </a:stretch>
          </p:blipFill>
          <p:spPr>
            <a:xfrm>
              <a:off x="3798013" y="4293351"/>
              <a:ext cx="279398" cy="242553"/>
            </a:xfrm>
            <a:prstGeom prst="rect">
              <a:avLst/>
            </a:prstGeom>
          </p:spPr>
        </p:pic>
        <p:sp>
          <p:nvSpPr>
            <p:cNvPr id="76" name="object 29">
              <a:extLst>
                <a:ext uri="{FF2B5EF4-FFF2-40B4-BE49-F238E27FC236}">
                  <a16:creationId xmlns:a16="http://schemas.microsoft.com/office/drawing/2014/main" id="{4F7F5DE2-D380-4FAB-91F9-7E8882D28558}"/>
                </a:ext>
              </a:extLst>
            </p:cNvPr>
            <p:cNvSpPr/>
            <p:nvPr/>
          </p:nvSpPr>
          <p:spPr>
            <a:xfrm>
              <a:off x="2590800" y="4476750"/>
              <a:ext cx="3886200" cy="0"/>
            </a:xfrm>
            <a:custGeom>
              <a:avLst/>
              <a:gdLst/>
              <a:ahLst/>
              <a:cxnLst/>
              <a:rect l="l" t="t" r="r" b="b"/>
              <a:pathLst>
                <a:path w="3886200">
                  <a:moveTo>
                    <a:pt x="0" y="0"/>
                  </a:moveTo>
                  <a:lnTo>
                    <a:pt x="3886200" y="0"/>
                  </a:lnTo>
                </a:path>
              </a:pathLst>
            </a:custGeom>
            <a:ln w="12700">
              <a:solidFill>
                <a:srgbClr val="000000"/>
              </a:solidFill>
            </a:ln>
          </p:spPr>
          <p:txBody>
            <a:bodyPr wrap="square" lIns="0" tIns="0" rIns="0" bIns="0" rtlCol="0"/>
            <a:lstStyle/>
            <a:p>
              <a:endParaRPr/>
            </a:p>
          </p:txBody>
        </p:sp>
        <p:sp>
          <p:nvSpPr>
            <p:cNvPr id="77" name="object 30">
              <a:extLst>
                <a:ext uri="{FF2B5EF4-FFF2-40B4-BE49-F238E27FC236}">
                  <a16:creationId xmlns:a16="http://schemas.microsoft.com/office/drawing/2014/main" id="{5F236BBF-D027-43B5-8B1A-8658D2C81CF0}"/>
                </a:ext>
              </a:extLst>
            </p:cNvPr>
            <p:cNvSpPr/>
            <p:nvPr/>
          </p:nvSpPr>
          <p:spPr>
            <a:xfrm>
              <a:off x="1714500" y="3086100"/>
              <a:ext cx="876300" cy="0"/>
            </a:xfrm>
            <a:custGeom>
              <a:avLst/>
              <a:gdLst/>
              <a:ahLst/>
              <a:cxnLst/>
              <a:rect l="l" t="t" r="r" b="b"/>
              <a:pathLst>
                <a:path w="876300">
                  <a:moveTo>
                    <a:pt x="876300" y="0"/>
                  </a:moveTo>
                  <a:lnTo>
                    <a:pt x="0" y="0"/>
                  </a:lnTo>
                </a:path>
              </a:pathLst>
            </a:custGeom>
            <a:ln w="12700">
              <a:solidFill>
                <a:srgbClr val="000000"/>
              </a:solidFill>
            </a:ln>
          </p:spPr>
          <p:txBody>
            <a:bodyPr wrap="square" lIns="0" tIns="0" rIns="0" bIns="0" rtlCol="0"/>
            <a:lstStyle/>
            <a:p>
              <a:endParaRPr/>
            </a:p>
          </p:txBody>
        </p:sp>
        <p:sp>
          <p:nvSpPr>
            <p:cNvPr id="78" name="object 31">
              <a:extLst>
                <a:ext uri="{FF2B5EF4-FFF2-40B4-BE49-F238E27FC236}">
                  <a16:creationId xmlns:a16="http://schemas.microsoft.com/office/drawing/2014/main" id="{A11A3C7E-4FE9-4CAF-931D-895F99068937}"/>
                </a:ext>
              </a:extLst>
            </p:cNvPr>
            <p:cNvSpPr/>
            <p:nvPr/>
          </p:nvSpPr>
          <p:spPr>
            <a:xfrm>
              <a:off x="1676401" y="3060697"/>
              <a:ext cx="50800" cy="50800"/>
            </a:xfrm>
            <a:custGeom>
              <a:avLst/>
              <a:gdLst/>
              <a:ahLst/>
              <a:cxnLst/>
              <a:rect l="l" t="t" r="r" b="b"/>
              <a:pathLst>
                <a:path w="50800" h="50800">
                  <a:moveTo>
                    <a:pt x="50800" y="0"/>
                  </a:moveTo>
                  <a:lnTo>
                    <a:pt x="0" y="25400"/>
                  </a:lnTo>
                  <a:lnTo>
                    <a:pt x="50800" y="50800"/>
                  </a:lnTo>
                  <a:lnTo>
                    <a:pt x="50800" y="0"/>
                  </a:lnTo>
                  <a:close/>
                </a:path>
              </a:pathLst>
            </a:custGeom>
            <a:solidFill>
              <a:srgbClr val="000000"/>
            </a:solidFill>
          </p:spPr>
          <p:txBody>
            <a:bodyPr wrap="square" lIns="0" tIns="0" rIns="0" bIns="0" rtlCol="0"/>
            <a:lstStyle/>
            <a:p>
              <a:endParaRPr/>
            </a:p>
          </p:txBody>
        </p:sp>
        <p:sp>
          <p:nvSpPr>
            <p:cNvPr id="79" name="object 32">
              <a:extLst>
                <a:ext uri="{FF2B5EF4-FFF2-40B4-BE49-F238E27FC236}">
                  <a16:creationId xmlns:a16="http://schemas.microsoft.com/office/drawing/2014/main" id="{936E691F-2D06-401F-8A2A-0A7A0E7C8BA0}"/>
                </a:ext>
              </a:extLst>
            </p:cNvPr>
            <p:cNvSpPr/>
            <p:nvPr/>
          </p:nvSpPr>
          <p:spPr>
            <a:xfrm>
              <a:off x="6467475" y="4467225"/>
              <a:ext cx="723900" cy="0"/>
            </a:xfrm>
            <a:custGeom>
              <a:avLst/>
              <a:gdLst/>
              <a:ahLst/>
              <a:cxnLst/>
              <a:rect l="l" t="t" r="r" b="b"/>
              <a:pathLst>
                <a:path w="723900">
                  <a:moveTo>
                    <a:pt x="0" y="0"/>
                  </a:moveTo>
                  <a:lnTo>
                    <a:pt x="723900" y="0"/>
                  </a:lnTo>
                </a:path>
              </a:pathLst>
            </a:custGeom>
            <a:ln w="12700">
              <a:solidFill>
                <a:srgbClr val="000000"/>
              </a:solidFill>
            </a:ln>
          </p:spPr>
          <p:txBody>
            <a:bodyPr wrap="square" lIns="0" tIns="0" rIns="0" bIns="0" rtlCol="0"/>
            <a:lstStyle/>
            <a:p>
              <a:endParaRPr/>
            </a:p>
          </p:txBody>
        </p:sp>
        <p:sp>
          <p:nvSpPr>
            <p:cNvPr id="80" name="object 33">
              <a:extLst>
                <a:ext uri="{FF2B5EF4-FFF2-40B4-BE49-F238E27FC236}">
                  <a16:creationId xmlns:a16="http://schemas.microsoft.com/office/drawing/2014/main" id="{833AD689-6987-4D99-81BD-3BAEF270A3D5}"/>
                </a:ext>
              </a:extLst>
            </p:cNvPr>
            <p:cNvSpPr/>
            <p:nvPr/>
          </p:nvSpPr>
          <p:spPr>
            <a:xfrm>
              <a:off x="7178676" y="4441822"/>
              <a:ext cx="50800" cy="50800"/>
            </a:xfrm>
            <a:custGeom>
              <a:avLst/>
              <a:gdLst/>
              <a:ahLst/>
              <a:cxnLst/>
              <a:rect l="l" t="t" r="r" b="b"/>
              <a:pathLst>
                <a:path w="50800" h="50800">
                  <a:moveTo>
                    <a:pt x="0" y="0"/>
                  </a:moveTo>
                  <a:lnTo>
                    <a:pt x="0" y="50800"/>
                  </a:lnTo>
                  <a:lnTo>
                    <a:pt x="50800" y="25400"/>
                  </a:lnTo>
                  <a:lnTo>
                    <a:pt x="0" y="0"/>
                  </a:lnTo>
                  <a:close/>
                </a:path>
              </a:pathLst>
            </a:custGeom>
            <a:solidFill>
              <a:srgbClr val="000000"/>
            </a:solidFill>
          </p:spPr>
          <p:txBody>
            <a:bodyPr wrap="square" lIns="0" tIns="0" rIns="0" bIns="0" rtlCol="0"/>
            <a:lstStyle/>
            <a:p>
              <a:endParaRPr/>
            </a:p>
          </p:txBody>
        </p:sp>
        <p:sp>
          <p:nvSpPr>
            <p:cNvPr id="81" name="object 34">
              <a:extLst>
                <a:ext uri="{FF2B5EF4-FFF2-40B4-BE49-F238E27FC236}">
                  <a16:creationId xmlns:a16="http://schemas.microsoft.com/office/drawing/2014/main" id="{5596C016-BCEE-44CD-8F65-FBACDAEDB918}"/>
                </a:ext>
              </a:extLst>
            </p:cNvPr>
            <p:cNvSpPr/>
            <p:nvPr/>
          </p:nvSpPr>
          <p:spPr>
            <a:xfrm>
              <a:off x="4533900" y="2324100"/>
              <a:ext cx="0" cy="800100"/>
            </a:xfrm>
            <a:custGeom>
              <a:avLst/>
              <a:gdLst/>
              <a:ahLst/>
              <a:cxnLst/>
              <a:rect l="l" t="t" r="r" b="b"/>
              <a:pathLst>
                <a:path h="800100">
                  <a:moveTo>
                    <a:pt x="0" y="800100"/>
                  </a:moveTo>
                  <a:lnTo>
                    <a:pt x="0" y="0"/>
                  </a:lnTo>
                </a:path>
              </a:pathLst>
            </a:custGeom>
            <a:ln w="12700">
              <a:solidFill>
                <a:srgbClr val="000000"/>
              </a:solidFill>
            </a:ln>
          </p:spPr>
          <p:txBody>
            <a:bodyPr wrap="square" lIns="0" tIns="0" rIns="0" bIns="0" rtlCol="0"/>
            <a:lstStyle/>
            <a:p>
              <a:endParaRPr/>
            </a:p>
          </p:txBody>
        </p:sp>
        <p:sp>
          <p:nvSpPr>
            <p:cNvPr id="82" name="object 35">
              <a:extLst>
                <a:ext uri="{FF2B5EF4-FFF2-40B4-BE49-F238E27FC236}">
                  <a16:creationId xmlns:a16="http://schemas.microsoft.com/office/drawing/2014/main" id="{49BF6073-AE4A-4C93-B2B5-ABEB59B64FD9}"/>
                </a:ext>
              </a:extLst>
            </p:cNvPr>
            <p:cNvSpPr/>
            <p:nvPr/>
          </p:nvSpPr>
          <p:spPr>
            <a:xfrm>
              <a:off x="4508505" y="2286002"/>
              <a:ext cx="50800" cy="50800"/>
            </a:xfrm>
            <a:custGeom>
              <a:avLst/>
              <a:gdLst/>
              <a:ahLst/>
              <a:cxnLst/>
              <a:rect l="l" t="t" r="r" b="b"/>
              <a:pathLst>
                <a:path w="50800" h="50800">
                  <a:moveTo>
                    <a:pt x="25400" y="0"/>
                  </a:moveTo>
                  <a:lnTo>
                    <a:pt x="0" y="50800"/>
                  </a:lnTo>
                  <a:lnTo>
                    <a:pt x="50800" y="50800"/>
                  </a:lnTo>
                  <a:lnTo>
                    <a:pt x="25400" y="0"/>
                  </a:lnTo>
                  <a:close/>
                </a:path>
              </a:pathLst>
            </a:custGeom>
            <a:solidFill>
              <a:srgbClr val="000000"/>
            </a:solidFill>
          </p:spPr>
          <p:txBody>
            <a:bodyPr wrap="square" lIns="0" tIns="0" rIns="0" bIns="0" rtlCol="0"/>
            <a:lstStyle/>
            <a:p>
              <a:endParaRPr/>
            </a:p>
          </p:txBody>
        </p:sp>
        <p:sp>
          <p:nvSpPr>
            <p:cNvPr id="83" name="object 36">
              <a:extLst>
                <a:ext uri="{FF2B5EF4-FFF2-40B4-BE49-F238E27FC236}">
                  <a16:creationId xmlns:a16="http://schemas.microsoft.com/office/drawing/2014/main" id="{765DC99C-B539-49EB-8CC6-6C89AA1AF0E4}"/>
                </a:ext>
              </a:extLst>
            </p:cNvPr>
            <p:cNvSpPr/>
            <p:nvPr/>
          </p:nvSpPr>
          <p:spPr>
            <a:xfrm>
              <a:off x="4495800" y="4495800"/>
              <a:ext cx="0" cy="647700"/>
            </a:xfrm>
            <a:custGeom>
              <a:avLst/>
              <a:gdLst/>
              <a:ahLst/>
              <a:cxnLst/>
              <a:rect l="l" t="t" r="r" b="b"/>
              <a:pathLst>
                <a:path h="647700">
                  <a:moveTo>
                    <a:pt x="0" y="0"/>
                  </a:moveTo>
                  <a:lnTo>
                    <a:pt x="0" y="647700"/>
                  </a:lnTo>
                </a:path>
              </a:pathLst>
            </a:custGeom>
            <a:ln w="12700">
              <a:solidFill>
                <a:srgbClr val="000000"/>
              </a:solidFill>
            </a:ln>
          </p:spPr>
          <p:txBody>
            <a:bodyPr wrap="square" lIns="0" tIns="0" rIns="0" bIns="0" rtlCol="0"/>
            <a:lstStyle/>
            <a:p>
              <a:endParaRPr/>
            </a:p>
          </p:txBody>
        </p:sp>
        <p:sp>
          <p:nvSpPr>
            <p:cNvPr id="84" name="object 37">
              <a:extLst>
                <a:ext uri="{FF2B5EF4-FFF2-40B4-BE49-F238E27FC236}">
                  <a16:creationId xmlns:a16="http://schemas.microsoft.com/office/drawing/2014/main" id="{565792DA-6A70-4720-8ED6-810D3C764184}"/>
                </a:ext>
              </a:extLst>
            </p:cNvPr>
            <p:cNvSpPr/>
            <p:nvPr/>
          </p:nvSpPr>
          <p:spPr>
            <a:xfrm>
              <a:off x="4470400" y="5130800"/>
              <a:ext cx="50800" cy="50800"/>
            </a:xfrm>
            <a:custGeom>
              <a:avLst/>
              <a:gdLst/>
              <a:ahLst/>
              <a:cxnLst/>
              <a:rect l="l" t="t" r="r" b="b"/>
              <a:pathLst>
                <a:path w="50800" h="50800">
                  <a:moveTo>
                    <a:pt x="50800" y="0"/>
                  </a:moveTo>
                  <a:lnTo>
                    <a:pt x="0" y="0"/>
                  </a:lnTo>
                  <a:lnTo>
                    <a:pt x="25400" y="50800"/>
                  </a:lnTo>
                  <a:lnTo>
                    <a:pt x="50800" y="0"/>
                  </a:lnTo>
                  <a:close/>
                </a:path>
              </a:pathLst>
            </a:custGeom>
            <a:solidFill>
              <a:srgbClr val="000000"/>
            </a:solidFill>
          </p:spPr>
          <p:txBody>
            <a:bodyPr wrap="square" lIns="0" tIns="0" rIns="0" bIns="0" rtlCol="0"/>
            <a:lstStyle/>
            <a:p>
              <a:endParaRPr/>
            </a:p>
          </p:txBody>
        </p:sp>
        <p:sp>
          <p:nvSpPr>
            <p:cNvPr id="85" name="object 38">
              <a:extLst>
                <a:ext uri="{FF2B5EF4-FFF2-40B4-BE49-F238E27FC236}">
                  <a16:creationId xmlns:a16="http://schemas.microsoft.com/office/drawing/2014/main" id="{1AE5C5ED-57C3-43E5-8C19-151A347BCB78}"/>
                </a:ext>
              </a:extLst>
            </p:cNvPr>
            <p:cNvSpPr/>
            <p:nvPr/>
          </p:nvSpPr>
          <p:spPr>
            <a:xfrm>
              <a:off x="4953000" y="2362200"/>
              <a:ext cx="0" cy="2743200"/>
            </a:xfrm>
            <a:custGeom>
              <a:avLst/>
              <a:gdLst/>
              <a:ahLst/>
              <a:cxnLst/>
              <a:rect l="l" t="t" r="r" b="b"/>
              <a:pathLst>
                <a:path h="2743200">
                  <a:moveTo>
                    <a:pt x="0" y="0"/>
                  </a:moveTo>
                  <a:lnTo>
                    <a:pt x="0" y="2743200"/>
                  </a:lnTo>
                </a:path>
              </a:pathLst>
            </a:custGeom>
            <a:ln w="12700">
              <a:solidFill>
                <a:srgbClr val="FF0066"/>
              </a:solidFill>
              <a:prstDash val="dot"/>
            </a:ln>
          </p:spPr>
          <p:txBody>
            <a:bodyPr wrap="square" lIns="0" tIns="0" rIns="0" bIns="0" rtlCol="0"/>
            <a:lstStyle/>
            <a:p>
              <a:endParaRPr/>
            </a:p>
          </p:txBody>
        </p:sp>
        <p:sp>
          <p:nvSpPr>
            <p:cNvPr id="86" name="object 39">
              <a:extLst>
                <a:ext uri="{FF2B5EF4-FFF2-40B4-BE49-F238E27FC236}">
                  <a16:creationId xmlns:a16="http://schemas.microsoft.com/office/drawing/2014/main" id="{34CCC17E-8E65-4D6E-A11B-EC4927B57DFB}"/>
                </a:ext>
              </a:extLst>
            </p:cNvPr>
            <p:cNvSpPr/>
            <p:nvPr/>
          </p:nvSpPr>
          <p:spPr>
            <a:xfrm>
              <a:off x="4953000" y="5105400"/>
              <a:ext cx="2667000" cy="0"/>
            </a:xfrm>
            <a:custGeom>
              <a:avLst/>
              <a:gdLst/>
              <a:ahLst/>
              <a:cxnLst/>
              <a:rect l="l" t="t" r="r" b="b"/>
              <a:pathLst>
                <a:path w="2667000">
                  <a:moveTo>
                    <a:pt x="0" y="0"/>
                  </a:moveTo>
                  <a:lnTo>
                    <a:pt x="2667000" y="0"/>
                  </a:lnTo>
                </a:path>
              </a:pathLst>
            </a:custGeom>
            <a:ln w="12700">
              <a:solidFill>
                <a:srgbClr val="FF0066"/>
              </a:solidFill>
              <a:prstDash val="dot"/>
            </a:ln>
          </p:spPr>
          <p:txBody>
            <a:bodyPr wrap="square" lIns="0" tIns="0" rIns="0" bIns="0" rtlCol="0"/>
            <a:lstStyle/>
            <a:p>
              <a:endParaRPr/>
            </a:p>
          </p:txBody>
        </p:sp>
        <p:sp>
          <p:nvSpPr>
            <p:cNvPr id="87" name="object 40">
              <a:extLst>
                <a:ext uri="{FF2B5EF4-FFF2-40B4-BE49-F238E27FC236}">
                  <a16:creationId xmlns:a16="http://schemas.microsoft.com/office/drawing/2014/main" id="{436CF767-9828-4323-B5C7-2BE010B5FA7F}"/>
                </a:ext>
              </a:extLst>
            </p:cNvPr>
            <p:cNvSpPr/>
            <p:nvPr/>
          </p:nvSpPr>
          <p:spPr>
            <a:xfrm>
              <a:off x="4953000" y="2362200"/>
              <a:ext cx="2590800" cy="0"/>
            </a:xfrm>
            <a:custGeom>
              <a:avLst/>
              <a:gdLst/>
              <a:ahLst/>
              <a:cxnLst/>
              <a:rect l="l" t="t" r="r" b="b"/>
              <a:pathLst>
                <a:path w="2590800">
                  <a:moveTo>
                    <a:pt x="0" y="0"/>
                  </a:moveTo>
                  <a:lnTo>
                    <a:pt x="2590800" y="0"/>
                  </a:lnTo>
                </a:path>
              </a:pathLst>
            </a:custGeom>
            <a:ln w="12700">
              <a:solidFill>
                <a:srgbClr val="FF0066"/>
              </a:solidFill>
              <a:prstDash val="dot"/>
            </a:ln>
          </p:spPr>
          <p:txBody>
            <a:bodyPr wrap="square" lIns="0" tIns="0" rIns="0" bIns="0" rtlCol="0"/>
            <a:lstStyle/>
            <a:p>
              <a:endParaRPr/>
            </a:p>
          </p:txBody>
        </p:sp>
        <p:sp>
          <p:nvSpPr>
            <p:cNvPr id="88" name="object 41">
              <a:extLst>
                <a:ext uri="{FF2B5EF4-FFF2-40B4-BE49-F238E27FC236}">
                  <a16:creationId xmlns:a16="http://schemas.microsoft.com/office/drawing/2014/main" id="{B5F10E90-168B-47B0-BEC7-8D859FD74E19}"/>
                </a:ext>
              </a:extLst>
            </p:cNvPr>
            <p:cNvSpPr/>
            <p:nvPr/>
          </p:nvSpPr>
          <p:spPr>
            <a:xfrm>
              <a:off x="1981200" y="2438400"/>
              <a:ext cx="1219200" cy="0"/>
            </a:xfrm>
            <a:custGeom>
              <a:avLst/>
              <a:gdLst/>
              <a:ahLst/>
              <a:cxnLst/>
              <a:rect l="l" t="t" r="r" b="b"/>
              <a:pathLst>
                <a:path w="1219200">
                  <a:moveTo>
                    <a:pt x="0" y="0"/>
                  </a:moveTo>
                  <a:lnTo>
                    <a:pt x="1219200" y="0"/>
                  </a:lnTo>
                </a:path>
              </a:pathLst>
            </a:custGeom>
            <a:ln w="12700">
              <a:solidFill>
                <a:srgbClr val="00CC99"/>
              </a:solidFill>
            </a:ln>
          </p:spPr>
          <p:txBody>
            <a:bodyPr wrap="square" lIns="0" tIns="0" rIns="0" bIns="0" rtlCol="0"/>
            <a:lstStyle/>
            <a:p>
              <a:endParaRPr/>
            </a:p>
          </p:txBody>
        </p:sp>
        <p:sp>
          <p:nvSpPr>
            <p:cNvPr id="89" name="object 42">
              <a:extLst>
                <a:ext uri="{FF2B5EF4-FFF2-40B4-BE49-F238E27FC236}">
                  <a16:creationId xmlns:a16="http://schemas.microsoft.com/office/drawing/2014/main" id="{BB0C95E3-013A-4DF7-9B0F-6C72A04E8E13}"/>
                </a:ext>
              </a:extLst>
            </p:cNvPr>
            <p:cNvSpPr/>
            <p:nvPr/>
          </p:nvSpPr>
          <p:spPr>
            <a:xfrm>
              <a:off x="3200400" y="2438400"/>
              <a:ext cx="0" cy="2819400"/>
            </a:xfrm>
            <a:custGeom>
              <a:avLst/>
              <a:gdLst/>
              <a:ahLst/>
              <a:cxnLst/>
              <a:rect l="l" t="t" r="r" b="b"/>
              <a:pathLst>
                <a:path h="2819400">
                  <a:moveTo>
                    <a:pt x="0" y="0"/>
                  </a:moveTo>
                  <a:lnTo>
                    <a:pt x="0" y="2819400"/>
                  </a:lnTo>
                </a:path>
              </a:pathLst>
            </a:custGeom>
            <a:ln w="12700">
              <a:solidFill>
                <a:srgbClr val="00CC99"/>
              </a:solidFill>
              <a:prstDash val="dot"/>
            </a:ln>
          </p:spPr>
          <p:txBody>
            <a:bodyPr wrap="square" lIns="0" tIns="0" rIns="0" bIns="0" rtlCol="0"/>
            <a:lstStyle/>
            <a:p>
              <a:endParaRPr/>
            </a:p>
          </p:txBody>
        </p:sp>
        <p:sp>
          <p:nvSpPr>
            <p:cNvPr id="90" name="object 43">
              <a:extLst>
                <a:ext uri="{FF2B5EF4-FFF2-40B4-BE49-F238E27FC236}">
                  <a16:creationId xmlns:a16="http://schemas.microsoft.com/office/drawing/2014/main" id="{F50FFB96-5DA8-4AAC-9F99-8702B9FE3013}"/>
                </a:ext>
              </a:extLst>
            </p:cNvPr>
            <p:cNvSpPr/>
            <p:nvPr/>
          </p:nvSpPr>
          <p:spPr>
            <a:xfrm>
              <a:off x="1981200" y="5257800"/>
              <a:ext cx="1219200" cy="0"/>
            </a:xfrm>
            <a:custGeom>
              <a:avLst/>
              <a:gdLst/>
              <a:ahLst/>
              <a:cxnLst/>
              <a:rect l="l" t="t" r="r" b="b"/>
              <a:pathLst>
                <a:path w="1219200">
                  <a:moveTo>
                    <a:pt x="1219200" y="0"/>
                  </a:moveTo>
                  <a:lnTo>
                    <a:pt x="0" y="0"/>
                  </a:lnTo>
                </a:path>
              </a:pathLst>
            </a:custGeom>
            <a:ln w="12700">
              <a:solidFill>
                <a:srgbClr val="00CC99"/>
              </a:solidFill>
              <a:prstDash val="dot"/>
            </a:ln>
          </p:spPr>
          <p:txBody>
            <a:bodyPr wrap="square" lIns="0" tIns="0" rIns="0" bIns="0" rtlCol="0"/>
            <a:lstStyle/>
            <a:p>
              <a:endParaRPr/>
            </a:p>
          </p:txBody>
        </p:sp>
        <p:sp>
          <p:nvSpPr>
            <p:cNvPr id="91" name="object 44">
              <a:extLst>
                <a:ext uri="{FF2B5EF4-FFF2-40B4-BE49-F238E27FC236}">
                  <a16:creationId xmlns:a16="http://schemas.microsoft.com/office/drawing/2014/main" id="{DA88B854-E219-4761-95A8-8B8D02207F34}"/>
                </a:ext>
              </a:extLst>
            </p:cNvPr>
            <p:cNvSpPr/>
            <p:nvPr/>
          </p:nvSpPr>
          <p:spPr>
            <a:xfrm>
              <a:off x="2743200" y="4114800"/>
              <a:ext cx="3581400" cy="1295400"/>
            </a:xfrm>
            <a:custGeom>
              <a:avLst/>
              <a:gdLst/>
              <a:ahLst/>
              <a:cxnLst/>
              <a:rect l="l" t="t" r="r" b="b"/>
              <a:pathLst>
                <a:path w="3581400" h="1295400">
                  <a:moveTo>
                    <a:pt x="0" y="0"/>
                  </a:moveTo>
                  <a:lnTo>
                    <a:pt x="0" y="1295400"/>
                  </a:lnTo>
                </a:path>
                <a:path w="3581400" h="1295400">
                  <a:moveTo>
                    <a:pt x="0" y="0"/>
                  </a:moveTo>
                  <a:lnTo>
                    <a:pt x="3581400" y="0"/>
                  </a:lnTo>
                </a:path>
              </a:pathLst>
            </a:custGeom>
            <a:ln w="12700">
              <a:solidFill>
                <a:srgbClr val="C0504D"/>
              </a:solidFill>
              <a:prstDash val="dot"/>
            </a:ln>
          </p:spPr>
          <p:txBody>
            <a:bodyPr wrap="square" lIns="0" tIns="0" rIns="0" bIns="0" rtlCol="0"/>
            <a:lstStyle/>
            <a:p>
              <a:endParaRPr/>
            </a:p>
          </p:txBody>
        </p:sp>
        <p:sp>
          <p:nvSpPr>
            <p:cNvPr id="92" name="object 45">
              <a:extLst>
                <a:ext uri="{FF2B5EF4-FFF2-40B4-BE49-F238E27FC236}">
                  <a16:creationId xmlns:a16="http://schemas.microsoft.com/office/drawing/2014/main" id="{4A31F4C6-BFBE-441F-BE49-924143F16752}"/>
                </a:ext>
              </a:extLst>
            </p:cNvPr>
            <p:cNvSpPr/>
            <p:nvPr/>
          </p:nvSpPr>
          <p:spPr>
            <a:xfrm>
              <a:off x="6324600" y="4114800"/>
              <a:ext cx="0" cy="1143000"/>
            </a:xfrm>
            <a:custGeom>
              <a:avLst/>
              <a:gdLst/>
              <a:ahLst/>
              <a:cxnLst/>
              <a:rect l="l" t="t" r="r" b="b"/>
              <a:pathLst>
                <a:path h="1143000">
                  <a:moveTo>
                    <a:pt x="0" y="0"/>
                  </a:moveTo>
                  <a:lnTo>
                    <a:pt x="0" y="1143000"/>
                  </a:lnTo>
                </a:path>
              </a:pathLst>
            </a:custGeom>
            <a:ln w="12700">
              <a:solidFill>
                <a:srgbClr val="C0504D"/>
              </a:solidFill>
              <a:prstDash val="dot"/>
            </a:ln>
          </p:spPr>
          <p:txBody>
            <a:bodyPr wrap="square" lIns="0" tIns="0" rIns="0" bIns="0" rtlCol="0"/>
            <a:lstStyle/>
            <a:p>
              <a:endParaRPr/>
            </a:p>
          </p:txBody>
        </p:sp>
        <p:sp>
          <p:nvSpPr>
            <p:cNvPr id="93" name="object 46">
              <a:extLst>
                <a:ext uri="{FF2B5EF4-FFF2-40B4-BE49-F238E27FC236}">
                  <a16:creationId xmlns:a16="http://schemas.microsoft.com/office/drawing/2014/main" id="{127C492B-A7B5-4D37-A06E-7865886B4F57}"/>
                </a:ext>
              </a:extLst>
            </p:cNvPr>
            <p:cNvSpPr/>
            <p:nvPr/>
          </p:nvSpPr>
          <p:spPr>
            <a:xfrm>
              <a:off x="2771775" y="2133600"/>
              <a:ext cx="0" cy="1219200"/>
            </a:xfrm>
            <a:custGeom>
              <a:avLst/>
              <a:gdLst/>
              <a:ahLst/>
              <a:cxnLst/>
              <a:rect l="l" t="t" r="r" b="b"/>
              <a:pathLst>
                <a:path h="1219200">
                  <a:moveTo>
                    <a:pt x="0" y="1219200"/>
                  </a:moveTo>
                  <a:lnTo>
                    <a:pt x="0" y="0"/>
                  </a:lnTo>
                </a:path>
              </a:pathLst>
            </a:custGeom>
            <a:ln w="12700">
              <a:solidFill>
                <a:srgbClr val="6699FF"/>
              </a:solidFill>
              <a:prstDash val="dot"/>
            </a:ln>
          </p:spPr>
          <p:txBody>
            <a:bodyPr wrap="square" lIns="0" tIns="0" rIns="0" bIns="0" rtlCol="0"/>
            <a:lstStyle/>
            <a:p>
              <a:endParaRPr/>
            </a:p>
          </p:txBody>
        </p:sp>
        <p:sp>
          <p:nvSpPr>
            <p:cNvPr id="94" name="object 47">
              <a:extLst>
                <a:ext uri="{FF2B5EF4-FFF2-40B4-BE49-F238E27FC236}">
                  <a16:creationId xmlns:a16="http://schemas.microsoft.com/office/drawing/2014/main" id="{45BD3FFC-B540-4B80-AB66-7C20313C77F2}"/>
                </a:ext>
              </a:extLst>
            </p:cNvPr>
            <p:cNvSpPr/>
            <p:nvPr/>
          </p:nvSpPr>
          <p:spPr>
            <a:xfrm>
              <a:off x="2743200" y="3352800"/>
              <a:ext cx="3581400" cy="0"/>
            </a:xfrm>
            <a:custGeom>
              <a:avLst/>
              <a:gdLst/>
              <a:ahLst/>
              <a:cxnLst/>
              <a:rect l="l" t="t" r="r" b="b"/>
              <a:pathLst>
                <a:path w="3581400">
                  <a:moveTo>
                    <a:pt x="0" y="0"/>
                  </a:moveTo>
                  <a:lnTo>
                    <a:pt x="3581400" y="0"/>
                  </a:lnTo>
                </a:path>
              </a:pathLst>
            </a:custGeom>
            <a:ln w="12700">
              <a:solidFill>
                <a:srgbClr val="6699FF"/>
              </a:solidFill>
              <a:prstDash val="dot"/>
            </a:ln>
          </p:spPr>
          <p:txBody>
            <a:bodyPr wrap="square" lIns="0" tIns="0" rIns="0" bIns="0" rtlCol="0"/>
            <a:lstStyle/>
            <a:p>
              <a:endParaRPr/>
            </a:p>
          </p:txBody>
        </p:sp>
        <p:sp>
          <p:nvSpPr>
            <p:cNvPr id="95" name="object 48">
              <a:extLst>
                <a:ext uri="{FF2B5EF4-FFF2-40B4-BE49-F238E27FC236}">
                  <a16:creationId xmlns:a16="http://schemas.microsoft.com/office/drawing/2014/main" id="{CC677468-A38C-4F2C-B673-701E4FFA9536}"/>
                </a:ext>
              </a:extLst>
            </p:cNvPr>
            <p:cNvSpPr/>
            <p:nvPr/>
          </p:nvSpPr>
          <p:spPr>
            <a:xfrm>
              <a:off x="6324600" y="2057400"/>
              <a:ext cx="0" cy="1295400"/>
            </a:xfrm>
            <a:custGeom>
              <a:avLst/>
              <a:gdLst/>
              <a:ahLst/>
              <a:cxnLst/>
              <a:rect l="l" t="t" r="r" b="b"/>
              <a:pathLst>
                <a:path h="1295400">
                  <a:moveTo>
                    <a:pt x="0" y="1295400"/>
                  </a:moveTo>
                  <a:lnTo>
                    <a:pt x="0" y="0"/>
                  </a:lnTo>
                </a:path>
              </a:pathLst>
            </a:custGeom>
            <a:ln w="12700">
              <a:solidFill>
                <a:srgbClr val="6699FF"/>
              </a:solidFill>
              <a:prstDash val="dot"/>
            </a:ln>
          </p:spPr>
          <p:txBody>
            <a:bodyPr wrap="square" lIns="0" tIns="0" rIns="0" bIns="0" rtlCol="0"/>
            <a:lstStyle/>
            <a:p>
              <a:endParaRPr/>
            </a:p>
          </p:txBody>
        </p:sp>
      </p:grpSp>
      <p:sp>
        <p:nvSpPr>
          <p:cNvPr id="97" name="TextBox 96">
            <a:extLst>
              <a:ext uri="{FF2B5EF4-FFF2-40B4-BE49-F238E27FC236}">
                <a16:creationId xmlns:a16="http://schemas.microsoft.com/office/drawing/2014/main" id="{E4AD2C62-B7FB-433C-B175-BBD1718709E4}"/>
              </a:ext>
            </a:extLst>
          </p:cNvPr>
          <p:cNvSpPr txBox="1"/>
          <p:nvPr/>
        </p:nvSpPr>
        <p:spPr>
          <a:xfrm>
            <a:off x="4039340" y="5291395"/>
            <a:ext cx="6094520" cy="646331"/>
          </a:xfrm>
          <a:prstGeom prst="rect">
            <a:avLst/>
          </a:prstGeom>
          <a:noFill/>
        </p:spPr>
        <p:txBody>
          <a:bodyPr wrap="square">
            <a:spAutoFit/>
          </a:bodyPr>
          <a:lstStyle/>
          <a:p>
            <a:r>
              <a:rPr lang="en-US" sz="1800" spc="-10" dirty="0">
                <a:latin typeface="Tahoma"/>
                <a:cs typeface="Tahoma"/>
              </a:rPr>
              <a:t>NOTE:</a:t>
            </a:r>
            <a:r>
              <a:rPr lang="en-US" sz="1800" spc="-20" dirty="0">
                <a:latin typeface="Tahoma"/>
                <a:cs typeface="Tahoma"/>
              </a:rPr>
              <a:t> </a:t>
            </a:r>
            <a:r>
              <a:rPr lang="en-US" sz="1800" spc="-5" dirty="0">
                <a:latin typeface="Tahoma"/>
                <a:cs typeface="Tahoma"/>
              </a:rPr>
              <a:t>No</a:t>
            </a:r>
            <a:r>
              <a:rPr lang="en-US" sz="1800" spc="5" dirty="0">
                <a:latin typeface="Tahoma"/>
                <a:cs typeface="Tahoma"/>
              </a:rPr>
              <a:t> </a:t>
            </a:r>
            <a:r>
              <a:rPr lang="en-US" sz="1800" spc="-5" dirty="0">
                <a:latin typeface="Tahoma"/>
                <a:cs typeface="Tahoma"/>
              </a:rPr>
              <a:t>bus</a:t>
            </a:r>
            <a:r>
              <a:rPr lang="en-US" sz="1800" spc="5" dirty="0">
                <a:latin typeface="Tahoma"/>
                <a:cs typeface="Tahoma"/>
              </a:rPr>
              <a:t> </a:t>
            </a:r>
            <a:r>
              <a:rPr lang="en-US" sz="1800" spc="-5" dirty="0">
                <a:latin typeface="Tahoma"/>
                <a:cs typeface="Tahoma"/>
              </a:rPr>
              <a:t>differential</a:t>
            </a:r>
            <a:r>
              <a:rPr lang="en-US" sz="1800" spc="20" dirty="0">
                <a:latin typeface="Tahoma"/>
                <a:cs typeface="Tahoma"/>
              </a:rPr>
              <a:t> </a:t>
            </a:r>
            <a:r>
              <a:rPr lang="en-US" sz="1800" spc="-5" dirty="0">
                <a:latin typeface="Tahoma"/>
                <a:cs typeface="Tahoma"/>
              </a:rPr>
              <a:t>protection</a:t>
            </a:r>
            <a:r>
              <a:rPr lang="en-US" sz="1800" spc="20" dirty="0">
                <a:latin typeface="Tahoma"/>
                <a:cs typeface="Tahoma"/>
              </a:rPr>
              <a:t> </a:t>
            </a:r>
            <a:r>
              <a:rPr lang="en-US" sz="1800" spc="-5" dirty="0">
                <a:latin typeface="Tahoma"/>
                <a:cs typeface="Tahoma"/>
              </a:rPr>
              <a:t>is</a:t>
            </a:r>
            <a:r>
              <a:rPr lang="en-US" sz="1800" spc="5" dirty="0">
                <a:latin typeface="Tahoma"/>
                <a:cs typeface="Tahoma"/>
              </a:rPr>
              <a:t> </a:t>
            </a:r>
            <a:r>
              <a:rPr lang="en-US" sz="1800" spc="-5" dirty="0">
                <a:latin typeface="Tahoma"/>
                <a:cs typeface="Tahoma"/>
              </a:rPr>
              <a:t>needed.</a:t>
            </a:r>
            <a:r>
              <a:rPr lang="en-US" sz="1800" spc="5" dirty="0">
                <a:latin typeface="Tahoma"/>
                <a:cs typeface="Tahoma"/>
              </a:rPr>
              <a:t> </a:t>
            </a:r>
            <a:r>
              <a:rPr lang="en-US" sz="1800" spc="-5" dirty="0">
                <a:latin typeface="Tahoma"/>
                <a:cs typeface="Tahoma"/>
              </a:rPr>
              <a:t>The </a:t>
            </a:r>
            <a:r>
              <a:rPr lang="en-US" sz="1800" dirty="0">
                <a:latin typeface="Tahoma"/>
                <a:cs typeface="Tahoma"/>
              </a:rPr>
              <a:t> </a:t>
            </a:r>
            <a:r>
              <a:rPr lang="en-US" sz="1800" spc="-5" dirty="0">
                <a:latin typeface="Tahoma"/>
                <a:cs typeface="Tahoma"/>
              </a:rPr>
              <a:t>busses</a:t>
            </a:r>
            <a:r>
              <a:rPr lang="en-US" sz="1800" spc="-10" dirty="0">
                <a:latin typeface="Tahoma"/>
                <a:cs typeface="Tahoma"/>
              </a:rPr>
              <a:t> </a:t>
            </a:r>
            <a:r>
              <a:rPr lang="en-US" sz="1800" spc="-5" dirty="0">
                <a:latin typeface="Tahoma"/>
                <a:cs typeface="Tahoma"/>
              </a:rPr>
              <a:t>are</a:t>
            </a:r>
            <a:r>
              <a:rPr lang="en-US" sz="1800" spc="20" dirty="0">
                <a:latin typeface="Tahoma"/>
                <a:cs typeface="Tahoma"/>
              </a:rPr>
              <a:t> </a:t>
            </a:r>
            <a:r>
              <a:rPr lang="en-US" sz="1800" spc="-10" dirty="0">
                <a:latin typeface="Tahoma"/>
                <a:cs typeface="Tahoma"/>
              </a:rPr>
              <a:t>covered</a:t>
            </a:r>
            <a:r>
              <a:rPr lang="en-US" sz="1800" spc="15" dirty="0">
                <a:latin typeface="Tahoma"/>
                <a:cs typeface="Tahoma"/>
              </a:rPr>
              <a:t> </a:t>
            </a:r>
            <a:r>
              <a:rPr lang="en-US" sz="1800" spc="-5" dirty="0">
                <a:latin typeface="Tahoma"/>
                <a:cs typeface="Tahoma"/>
              </a:rPr>
              <a:t>by</a:t>
            </a:r>
            <a:r>
              <a:rPr lang="en-US" sz="1800" dirty="0">
                <a:latin typeface="Tahoma"/>
                <a:cs typeface="Tahoma"/>
              </a:rPr>
              <a:t> </a:t>
            </a:r>
            <a:r>
              <a:rPr lang="en-US" sz="1800" spc="-5" dirty="0">
                <a:latin typeface="Tahoma"/>
                <a:cs typeface="Tahoma"/>
              </a:rPr>
              <a:t>line</a:t>
            </a:r>
            <a:r>
              <a:rPr lang="en-US" sz="1800" spc="20" dirty="0">
                <a:latin typeface="Tahoma"/>
                <a:cs typeface="Tahoma"/>
              </a:rPr>
              <a:t> </a:t>
            </a:r>
            <a:r>
              <a:rPr lang="en-US" sz="1800" spc="-5" dirty="0">
                <a:latin typeface="Tahoma"/>
                <a:cs typeface="Tahoma"/>
              </a:rPr>
              <a:t>or</a:t>
            </a:r>
            <a:r>
              <a:rPr lang="en-US" sz="1800" spc="15" dirty="0">
                <a:latin typeface="Tahoma"/>
                <a:cs typeface="Tahoma"/>
              </a:rPr>
              <a:t> </a:t>
            </a:r>
            <a:r>
              <a:rPr lang="en-US" sz="1800" spc="-10" dirty="0">
                <a:latin typeface="Tahoma"/>
                <a:cs typeface="Tahoma"/>
              </a:rPr>
              <a:t>transformer</a:t>
            </a:r>
            <a:r>
              <a:rPr lang="en-US" sz="1800" spc="40" dirty="0">
                <a:latin typeface="Tahoma"/>
                <a:cs typeface="Tahoma"/>
              </a:rPr>
              <a:t> </a:t>
            </a:r>
            <a:r>
              <a:rPr lang="en-US" sz="1800" spc="-5" dirty="0">
                <a:latin typeface="Tahoma"/>
                <a:cs typeface="Tahoma"/>
              </a:rPr>
              <a:t>protection</a:t>
            </a:r>
            <a:endParaRPr lang="en-IN" dirty="0"/>
          </a:p>
        </p:txBody>
      </p:sp>
      <p:pic>
        <p:nvPicPr>
          <p:cNvPr id="98" name="Picture 97">
            <a:extLst>
              <a:ext uri="{FF2B5EF4-FFF2-40B4-BE49-F238E27FC236}">
                <a16:creationId xmlns:a16="http://schemas.microsoft.com/office/drawing/2014/main" id="{9C07507A-7DA8-4D73-AD75-C9F491D76C7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2393236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39192" y="91439"/>
            <a:ext cx="8318377" cy="5856600"/>
          </a:xfrm>
          <a:prstGeom prst="rect">
            <a:avLst/>
          </a:prstGeom>
        </p:spPr>
      </p:pic>
      <p:pic>
        <p:nvPicPr>
          <p:cNvPr id="3" name="Picture 2">
            <a:extLst>
              <a:ext uri="{FF2B5EF4-FFF2-40B4-BE49-F238E27FC236}">
                <a16:creationId xmlns:a16="http://schemas.microsoft.com/office/drawing/2014/main" id="{CF28DE3F-4278-45D3-985C-5FC86F78BA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4617" y="215507"/>
            <a:ext cx="2388093" cy="867569"/>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7390-485E-43FF-9F87-5D6A07CD108F}"/>
              </a:ext>
            </a:extLst>
          </p:cNvPr>
          <p:cNvSpPr>
            <a:spLocks noGrp="1"/>
          </p:cNvSpPr>
          <p:nvPr>
            <p:ph type="title"/>
          </p:nvPr>
        </p:nvSpPr>
        <p:spPr>
          <a:xfrm>
            <a:off x="1262162" y="845716"/>
            <a:ext cx="5862813" cy="760816"/>
          </a:xfrm>
        </p:spPr>
        <p:txBody>
          <a:bodyPr>
            <a:normAutofit/>
          </a:bodyPr>
          <a:lstStyle/>
          <a:p>
            <a:pPr marL="12700">
              <a:lnSpc>
                <a:spcPct val="100000"/>
              </a:lnSpc>
              <a:spcBef>
                <a:spcPts val="100"/>
              </a:spcBef>
            </a:pPr>
            <a:r>
              <a:rPr lang="en-IN" sz="3600" dirty="0">
                <a:solidFill>
                  <a:srgbClr val="FF0000"/>
                </a:solidFill>
                <a:latin typeface="Calibri"/>
                <a:cs typeface="Calibri"/>
              </a:rPr>
              <a:t>Bus</a:t>
            </a:r>
            <a:r>
              <a:rPr lang="en-IN" sz="3600" spc="-55" dirty="0">
                <a:solidFill>
                  <a:srgbClr val="FF0000"/>
                </a:solidFill>
                <a:latin typeface="Calibri"/>
                <a:cs typeface="Calibri"/>
              </a:rPr>
              <a:t> </a:t>
            </a:r>
            <a:r>
              <a:rPr lang="en-IN" sz="3600" dirty="0">
                <a:solidFill>
                  <a:srgbClr val="FF0000"/>
                </a:solidFill>
                <a:latin typeface="Calibri"/>
                <a:cs typeface="Calibri"/>
              </a:rPr>
              <a:t>Bar</a:t>
            </a:r>
            <a:r>
              <a:rPr lang="en-IN" sz="3600" spc="-45" dirty="0">
                <a:solidFill>
                  <a:srgbClr val="FF0000"/>
                </a:solidFill>
                <a:latin typeface="Calibri"/>
                <a:cs typeface="Calibri"/>
              </a:rPr>
              <a:t> </a:t>
            </a:r>
            <a:r>
              <a:rPr lang="en-IN" sz="3600" spc="-10" dirty="0">
                <a:solidFill>
                  <a:srgbClr val="FF0000"/>
                </a:solidFill>
                <a:latin typeface="Calibri"/>
                <a:cs typeface="Calibri"/>
              </a:rPr>
              <a:t>Protection</a:t>
            </a:r>
            <a:endParaRPr lang="en-IN" sz="3600" dirty="0">
              <a:solidFill>
                <a:srgbClr val="FF0000"/>
              </a:solidFill>
              <a:latin typeface="Calibri"/>
              <a:cs typeface="Calibri"/>
            </a:endParaRPr>
          </a:p>
        </p:txBody>
      </p:sp>
      <p:sp>
        <p:nvSpPr>
          <p:cNvPr id="3" name="Content Placeholder 2">
            <a:extLst>
              <a:ext uri="{FF2B5EF4-FFF2-40B4-BE49-F238E27FC236}">
                <a16:creationId xmlns:a16="http://schemas.microsoft.com/office/drawing/2014/main" id="{99232443-0BB9-408A-A311-5C24604BB0D5}"/>
              </a:ext>
            </a:extLst>
          </p:cNvPr>
          <p:cNvSpPr>
            <a:spLocks noGrp="1"/>
          </p:cNvSpPr>
          <p:nvPr>
            <p:ph idx="1"/>
          </p:nvPr>
        </p:nvSpPr>
        <p:spPr>
          <a:xfrm>
            <a:off x="1097280" y="1845735"/>
            <a:ext cx="6446518" cy="3225030"/>
          </a:xfrm>
        </p:spPr>
        <p:txBody>
          <a:bodyPr>
            <a:noAutofit/>
          </a:bodyPr>
          <a:lstStyle/>
          <a:p>
            <a:pPr>
              <a:lnSpc>
                <a:spcPct val="100000"/>
              </a:lnSpc>
              <a:spcBef>
                <a:spcPts val="15"/>
              </a:spcBef>
            </a:pPr>
            <a:endParaRPr lang="en-US" sz="1600">
              <a:latin typeface="Calibri"/>
              <a:cs typeface="Calibri"/>
            </a:endParaRPr>
          </a:p>
          <a:p>
            <a:pPr marL="12700" indent="0">
              <a:lnSpc>
                <a:spcPct val="100000"/>
              </a:lnSpc>
              <a:spcBef>
                <a:spcPts val="100"/>
              </a:spcBef>
              <a:buNone/>
              <a:tabLst>
                <a:tab pos="355600" algn="l"/>
              </a:tabLst>
            </a:pPr>
            <a:endParaRPr lang="en-US" b="1" u="sng" dirty="0">
              <a:solidFill>
                <a:schemeClr val="tx1"/>
              </a:solidFill>
              <a:cs typeface="Cambria"/>
            </a:endParaRPr>
          </a:p>
        </p:txBody>
      </p:sp>
      <p:sp>
        <p:nvSpPr>
          <p:cNvPr id="4" name="Slide Number Placeholder 3">
            <a:extLst>
              <a:ext uri="{FF2B5EF4-FFF2-40B4-BE49-F238E27FC236}">
                <a16:creationId xmlns:a16="http://schemas.microsoft.com/office/drawing/2014/main" id="{83C8E416-D372-457D-9132-56466D65B178}"/>
              </a:ext>
            </a:extLst>
          </p:cNvPr>
          <p:cNvSpPr>
            <a:spLocks noGrp="1"/>
          </p:cNvSpPr>
          <p:nvPr>
            <p:ph type="sldNum" sz="quarter" idx="12"/>
          </p:nvPr>
        </p:nvSpPr>
        <p:spPr/>
        <p:txBody>
          <a:bodyPr/>
          <a:lstStyle/>
          <a:p>
            <a:fld id="{CA9F79F9-620A-454C-B44A-099229A02D1C}" type="slidenum">
              <a:rPr lang="en-IN" smtClean="0"/>
              <a:pPr/>
              <a:t>90</a:t>
            </a:fld>
            <a:endParaRPr lang="en-IN"/>
          </a:p>
        </p:txBody>
      </p:sp>
      <p:sp>
        <p:nvSpPr>
          <p:cNvPr id="96" name="TextBox 95">
            <a:extLst>
              <a:ext uri="{FF2B5EF4-FFF2-40B4-BE49-F238E27FC236}">
                <a16:creationId xmlns:a16="http://schemas.microsoft.com/office/drawing/2014/main" id="{2D456AEE-D0C2-4AFF-A2CF-0F7F5067E4BC}"/>
              </a:ext>
            </a:extLst>
          </p:cNvPr>
          <p:cNvSpPr txBox="1"/>
          <p:nvPr/>
        </p:nvSpPr>
        <p:spPr>
          <a:xfrm>
            <a:off x="1458156" y="1845735"/>
            <a:ext cx="9266069" cy="3309752"/>
          </a:xfrm>
          <a:prstGeom prst="rect">
            <a:avLst/>
          </a:prstGeom>
          <a:noFill/>
        </p:spPr>
        <p:txBody>
          <a:bodyPr wrap="square">
            <a:spAutoFit/>
          </a:bodyPr>
          <a:lstStyle/>
          <a:p>
            <a:pPr marL="12700">
              <a:lnSpc>
                <a:spcPct val="100000"/>
              </a:lnSpc>
              <a:spcBef>
                <a:spcPts val="434"/>
              </a:spcBef>
            </a:pPr>
            <a:r>
              <a:rPr lang="en-US" sz="2000" b="1" spc="-40" dirty="0">
                <a:latin typeface="Calibri"/>
                <a:cs typeface="Calibri"/>
              </a:rPr>
              <a:t>Two</a:t>
            </a:r>
            <a:r>
              <a:rPr lang="en-US" sz="2000" b="1" spc="-20" dirty="0">
                <a:latin typeface="Calibri"/>
                <a:cs typeface="Calibri"/>
              </a:rPr>
              <a:t> </a:t>
            </a:r>
            <a:r>
              <a:rPr lang="en-US" sz="2000" b="1" spc="-5" dirty="0">
                <a:latin typeface="Calibri"/>
                <a:cs typeface="Calibri"/>
              </a:rPr>
              <a:t>Busbar</a:t>
            </a:r>
            <a:r>
              <a:rPr lang="en-US" sz="2000" b="1" dirty="0">
                <a:latin typeface="Calibri"/>
                <a:cs typeface="Calibri"/>
              </a:rPr>
              <a:t> </a:t>
            </a:r>
            <a:r>
              <a:rPr lang="en-US" sz="2000" b="1" spc="-15" dirty="0">
                <a:latin typeface="Calibri"/>
                <a:cs typeface="Calibri"/>
              </a:rPr>
              <a:t>Protection</a:t>
            </a:r>
            <a:r>
              <a:rPr lang="en-US" sz="2000" b="1" spc="10" dirty="0">
                <a:latin typeface="Calibri"/>
                <a:cs typeface="Calibri"/>
              </a:rPr>
              <a:t> </a:t>
            </a:r>
            <a:r>
              <a:rPr lang="en-US" sz="2000" b="1" spc="-5" dirty="0">
                <a:latin typeface="Calibri"/>
                <a:cs typeface="Calibri"/>
              </a:rPr>
              <a:t>Schemes:</a:t>
            </a:r>
            <a:endParaRPr lang="en-US" sz="2000" dirty="0">
              <a:latin typeface="Calibri"/>
              <a:cs typeface="Calibri"/>
            </a:endParaRPr>
          </a:p>
          <a:p>
            <a:pPr marL="355600" indent="-343535">
              <a:lnSpc>
                <a:spcPct val="100000"/>
              </a:lnSpc>
              <a:spcBef>
                <a:spcPts val="335"/>
              </a:spcBef>
              <a:buFont typeface="Wingdings"/>
              <a:buChar char=""/>
              <a:tabLst>
                <a:tab pos="356235" algn="l"/>
              </a:tabLst>
            </a:pPr>
            <a:r>
              <a:rPr lang="en-US" sz="2000" spc="-10" dirty="0">
                <a:latin typeface="Calibri"/>
                <a:cs typeface="Calibri"/>
              </a:rPr>
              <a:t>Low</a:t>
            </a:r>
            <a:r>
              <a:rPr lang="en-US" sz="2000" spc="-5" dirty="0">
                <a:latin typeface="Calibri"/>
                <a:cs typeface="Calibri"/>
              </a:rPr>
              <a:t> Impedance</a:t>
            </a:r>
            <a:r>
              <a:rPr lang="en-US" sz="2000" spc="10" dirty="0">
                <a:latin typeface="Calibri"/>
                <a:cs typeface="Calibri"/>
              </a:rPr>
              <a:t> </a:t>
            </a:r>
            <a:r>
              <a:rPr lang="en-US" sz="2000" spc="-5" dirty="0">
                <a:latin typeface="Calibri"/>
                <a:cs typeface="Calibri"/>
              </a:rPr>
              <a:t>-</a:t>
            </a:r>
            <a:r>
              <a:rPr lang="en-US" sz="2000" spc="10" dirty="0">
                <a:latin typeface="Calibri"/>
                <a:cs typeface="Calibri"/>
              </a:rPr>
              <a:t> </a:t>
            </a:r>
            <a:r>
              <a:rPr lang="en-US" sz="2000" spc="-10" dirty="0">
                <a:latin typeface="Calibri"/>
                <a:cs typeface="Calibri"/>
              </a:rPr>
              <a:t>using</a:t>
            </a:r>
            <a:r>
              <a:rPr lang="en-US" sz="2000" spc="35" dirty="0">
                <a:latin typeface="Calibri"/>
                <a:cs typeface="Calibri"/>
              </a:rPr>
              <a:t> </a:t>
            </a:r>
            <a:r>
              <a:rPr lang="en-US" sz="2000" spc="-10" dirty="0">
                <a:latin typeface="Calibri"/>
                <a:cs typeface="Calibri"/>
              </a:rPr>
              <a:t>time</a:t>
            </a:r>
            <a:r>
              <a:rPr lang="en-US" sz="2000" spc="15" dirty="0">
                <a:latin typeface="Calibri"/>
                <a:cs typeface="Calibri"/>
              </a:rPr>
              <a:t> </a:t>
            </a:r>
            <a:r>
              <a:rPr lang="en-US" sz="2000" spc="-20" dirty="0">
                <a:latin typeface="Calibri"/>
                <a:cs typeface="Calibri"/>
              </a:rPr>
              <a:t>overcurrent</a:t>
            </a:r>
            <a:r>
              <a:rPr lang="en-US" sz="2000" spc="10" dirty="0">
                <a:latin typeface="Calibri"/>
                <a:cs typeface="Calibri"/>
              </a:rPr>
              <a:t> </a:t>
            </a:r>
            <a:r>
              <a:rPr lang="en-US" sz="2000" spc="-25" dirty="0">
                <a:latin typeface="Calibri"/>
                <a:cs typeface="Calibri"/>
              </a:rPr>
              <a:t>relays</a:t>
            </a:r>
            <a:endParaRPr lang="en-US" sz="2000" dirty="0">
              <a:latin typeface="Calibri"/>
              <a:cs typeface="Calibri"/>
            </a:endParaRPr>
          </a:p>
          <a:p>
            <a:pPr marL="756285" lvl="1" indent="-287020">
              <a:lnSpc>
                <a:spcPct val="100000"/>
              </a:lnSpc>
              <a:spcBef>
                <a:spcPts val="320"/>
              </a:spcBef>
              <a:buFont typeface="Wingdings"/>
              <a:buChar char=""/>
              <a:tabLst>
                <a:tab pos="756920" algn="l"/>
              </a:tabLst>
            </a:pPr>
            <a:r>
              <a:rPr lang="en-US" spc="-10" dirty="0">
                <a:solidFill>
                  <a:srgbClr val="FF3300"/>
                </a:solidFill>
                <a:latin typeface="Calibri"/>
                <a:cs typeface="Calibri"/>
              </a:rPr>
              <a:t>inexpensive</a:t>
            </a:r>
            <a:r>
              <a:rPr lang="en-US" spc="-15" dirty="0">
                <a:solidFill>
                  <a:srgbClr val="FF3300"/>
                </a:solidFill>
                <a:latin typeface="Calibri"/>
                <a:cs typeface="Calibri"/>
              </a:rPr>
              <a:t> </a:t>
            </a:r>
            <a:r>
              <a:rPr lang="en-US" spc="-5" dirty="0">
                <a:solidFill>
                  <a:srgbClr val="FF3300"/>
                </a:solidFill>
                <a:latin typeface="Calibri"/>
                <a:cs typeface="Calibri"/>
              </a:rPr>
              <a:t>but </a:t>
            </a:r>
            <a:r>
              <a:rPr lang="en-US" spc="-15" dirty="0">
                <a:solidFill>
                  <a:srgbClr val="FF3300"/>
                </a:solidFill>
                <a:latin typeface="Calibri"/>
                <a:cs typeface="Calibri"/>
              </a:rPr>
              <a:t>affected</a:t>
            </a:r>
            <a:r>
              <a:rPr lang="en-US" spc="-5" dirty="0">
                <a:solidFill>
                  <a:srgbClr val="FF3300"/>
                </a:solidFill>
                <a:latin typeface="Calibri"/>
                <a:cs typeface="Calibri"/>
              </a:rPr>
              <a:t> </a:t>
            </a:r>
            <a:r>
              <a:rPr lang="en-US" spc="-10" dirty="0">
                <a:solidFill>
                  <a:srgbClr val="FF3300"/>
                </a:solidFill>
                <a:latin typeface="Calibri"/>
                <a:cs typeface="Calibri"/>
              </a:rPr>
              <a:t>by</a:t>
            </a:r>
            <a:r>
              <a:rPr lang="en-US" spc="-15" dirty="0">
                <a:solidFill>
                  <a:srgbClr val="FF3300"/>
                </a:solidFill>
                <a:latin typeface="Calibri"/>
                <a:cs typeface="Calibri"/>
              </a:rPr>
              <a:t> </a:t>
            </a:r>
            <a:r>
              <a:rPr lang="en-US" spc="5" dirty="0">
                <a:solidFill>
                  <a:srgbClr val="FF3300"/>
                </a:solidFill>
                <a:latin typeface="Calibri"/>
                <a:cs typeface="Calibri"/>
              </a:rPr>
              <a:t>CT</a:t>
            </a:r>
            <a:r>
              <a:rPr lang="en-US" spc="-10" dirty="0">
                <a:solidFill>
                  <a:srgbClr val="FF3300"/>
                </a:solidFill>
                <a:latin typeface="Calibri"/>
                <a:cs typeface="Calibri"/>
              </a:rPr>
              <a:t> </a:t>
            </a:r>
            <a:r>
              <a:rPr lang="en-US" spc="-15" dirty="0">
                <a:solidFill>
                  <a:srgbClr val="FF3300"/>
                </a:solidFill>
                <a:latin typeface="Calibri"/>
                <a:cs typeface="Calibri"/>
              </a:rPr>
              <a:t>saturation.</a:t>
            </a:r>
            <a:endParaRPr lang="en-US" dirty="0">
              <a:latin typeface="Calibri"/>
              <a:cs typeface="Calibri"/>
            </a:endParaRPr>
          </a:p>
          <a:p>
            <a:pPr marL="756285" lvl="1" indent="-287020">
              <a:lnSpc>
                <a:spcPct val="100000"/>
              </a:lnSpc>
              <a:spcBef>
                <a:spcPts val="285"/>
              </a:spcBef>
              <a:buFont typeface="Wingdings"/>
              <a:buChar char=""/>
              <a:tabLst>
                <a:tab pos="756920" algn="l"/>
              </a:tabLst>
            </a:pPr>
            <a:r>
              <a:rPr lang="en-US" spc="-10" dirty="0">
                <a:solidFill>
                  <a:srgbClr val="FF3300"/>
                </a:solidFill>
                <a:latin typeface="Calibri"/>
                <a:cs typeface="Calibri"/>
              </a:rPr>
              <a:t>low</a:t>
            </a:r>
            <a:r>
              <a:rPr lang="en-US" spc="-20" dirty="0">
                <a:solidFill>
                  <a:srgbClr val="FF3300"/>
                </a:solidFill>
                <a:latin typeface="Calibri"/>
                <a:cs typeface="Calibri"/>
              </a:rPr>
              <a:t> </a:t>
            </a:r>
            <a:r>
              <a:rPr lang="en-US" spc="-15" dirty="0">
                <a:solidFill>
                  <a:srgbClr val="FF3300"/>
                </a:solidFill>
                <a:latin typeface="Calibri"/>
                <a:cs typeface="Calibri"/>
              </a:rPr>
              <a:t>voltage</a:t>
            </a:r>
            <a:r>
              <a:rPr lang="en-US" spc="-10" dirty="0">
                <a:solidFill>
                  <a:srgbClr val="FF3300"/>
                </a:solidFill>
                <a:latin typeface="Calibri"/>
                <a:cs typeface="Calibri"/>
              </a:rPr>
              <a:t> application;</a:t>
            </a:r>
            <a:r>
              <a:rPr lang="en-US" spc="-20" dirty="0">
                <a:solidFill>
                  <a:srgbClr val="FF3300"/>
                </a:solidFill>
                <a:latin typeface="Calibri"/>
                <a:cs typeface="Calibri"/>
              </a:rPr>
              <a:t> </a:t>
            </a:r>
            <a:r>
              <a:rPr lang="en-US" spc="-5" dirty="0">
                <a:solidFill>
                  <a:srgbClr val="FF3300"/>
                </a:solidFill>
                <a:latin typeface="Calibri"/>
                <a:cs typeface="Calibri"/>
              </a:rPr>
              <a:t>34.5kV</a:t>
            </a:r>
            <a:r>
              <a:rPr lang="en-US" spc="-10" dirty="0">
                <a:solidFill>
                  <a:srgbClr val="FF3300"/>
                </a:solidFill>
                <a:latin typeface="Calibri"/>
                <a:cs typeface="Calibri"/>
              </a:rPr>
              <a:t> </a:t>
            </a:r>
            <a:r>
              <a:rPr lang="en-US" spc="-5" dirty="0">
                <a:solidFill>
                  <a:srgbClr val="FF3300"/>
                </a:solidFill>
                <a:latin typeface="Calibri"/>
                <a:cs typeface="Calibri"/>
              </a:rPr>
              <a:t>and</a:t>
            </a:r>
            <a:r>
              <a:rPr lang="en-US" spc="-10" dirty="0">
                <a:solidFill>
                  <a:srgbClr val="FF3300"/>
                </a:solidFill>
                <a:latin typeface="Calibri"/>
                <a:cs typeface="Calibri"/>
              </a:rPr>
              <a:t> </a:t>
            </a:r>
            <a:r>
              <a:rPr lang="en-US" spc="-5" dirty="0">
                <a:solidFill>
                  <a:srgbClr val="FF3300"/>
                </a:solidFill>
                <a:latin typeface="Calibri"/>
                <a:cs typeface="Calibri"/>
              </a:rPr>
              <a:t>below</a:t>
            </a:r>
            <a:endParaRPr lang="en-US" dirty="0">
              <a:latin typeface="Calibri"/>
              <a:cs typeface="Calibri"/>
            </a:endParaRPr>
          </a:p>
          <a:p>
            <a:pPr>
              <a:lnSpc>
                <a:spcPct val="100000"/>
              </a:lnSpc>
              <a:spcBef>
                <a:spcPts val="15"/>
              </a:spcBef>
            </a:pPr>
            <a:endParaRPr lang="en-US" sz="2400" dirty="0">
              <a:latin typeface="Calibri"/>
              <a:cs typeface="Calibri"/>
            </a:endParaRPr>
          </a:p>
          <a:p>
            <a:pPr marL="355600" marR="5080" indent="-342900">
              <a:lnSpc>
                <a:spcPct val="90400"/>
              </a:lnSpc>
              <a:buFont typeface="Arial MT"/>
              <a:buChar char="•"/>
              <a:tabLst>
                <a:tab pos="355600" algn="l"/>
                <a:tab pos="356235" algn="l"/>
              </a:tabLst>
            </a:pPr>
            <a:r>
              <a:rPr lang="en-US" sz="2000" spc="-10" dirty="0">
                <a:latin typeface="Calibri"/>
                <a:cs typeface="Calibri"/>
              </a:rPr>
              <a:t>High </a:t>
            </a:r>
            <a:r>
              <a:rPr lang="en-US" sz="2000" spc="-5" dirty="0">
                <a:latin typeface="Calibri"/>
                <a:cs typeface="Calibri"/>
              </a:rPr>
              <a:t>Impedance</a:t>
            </a:r>
            <a:r>
              <a:rPr lang="en-US" sz="2000" spc="30" dirty="0">
                <a:latin typeface="Calibri"/>
                <a:cs typeface="Calibri"/>
              </a:rPr>
              <a:t> </a:t>
            </a:r>
            <a:r>
              <a:rPr lang="en-US" sz="2000" spc="-5" dirty="0">
                <a:latin typeface="Calibri"/>
                <a:cs typeface="Calibri"/>
              </a:rPr>
              <a:t>-</a:t>
            </a:r>
            <a:r>
              <a:rPr lang="en-US" sz="2000" spc="5" dirty="0">
                <a:latin typeface="Calibri"/>
                <a:cs typeface="Calibri"/>
              </a:rPr>
              <a:t> </a:t>
            </a:r>
            <a:r>
              <a:rPr lang="en-US" sz="2000" spc="-10" dirty="0">
                <a:latin typeface="Calibri"/>
                <a:cs typeface="Calibri"/>
              </a:rPr>
              <a:t>using</a:t>
            </a:r>
            <a:r>
              <a:rPr lang="en-US" sz="2000" spc="30" dirty="0">
                <a:latin typeface="Calibri"/>
                <a:cs typeface="Calibri"/>
              </a:rPr>
              <a:t> </a:t>
            </a:r>
            <a:r>
              <a:rPr lang="en-US" sz="2000" spc="-15" dirty="0">
                <a:latin typeface="Calibri"/>
                <a:cs typeface="Calibri"/>
              </a:rPr>
              <a:t>overvoltage</a:t>
            </a:r>
            <a:r>
              <a:rPr lang="en-US" sz="2000" spc="-10" dirty="0">
                <a:latin typeface="Calibri"/>
                <a:cs typeface="Calibri"/>
              </a:rPr>
              <a:t> </a:t>
            </a:r>
            <a:r>
              <a:rPr lang="en-US" sz="2000" spc="-25" dirty="0">
                <a:latin typeface="Calibri"/>
                <a:cs typeface="Calibri"/>
              </a:rPr>
              <a:t>relays</a:t>
            </a:r>
            <a:r>
              <a:rPr lang="en-US" sz="2000" spc="-5" dirty="0">
                <a:latin typeface="Calibri"/>
                <a:cs typeface="Calibri"/>
              </a:rPr>
              <a:t> </a:t>
            </a:r>
            <a:r>
              <a:rPr lang="en-US" dirty="0">
                <a:latin typeface="Calibri"/>
                <a:cs typeface="Calibri"/>
              </a:rPr>
              <a:t>(</a:t>
            </a:r>
            <a:r>
              <a:rPr lang="en-US" i="1" dirty="0">
                <a:latin typeface="Calibri"/>
                <a:cs typeface="Calibri"/>
              </a:rPr>
              <a:t>this </a:t>
            </a:r>
            <a:r>
              <a:rPr lang="en-US" i="1" spc="5" dirty="0">
                <a:latin typeface="Calibri"/>
                <a:cs typeface="Calibri"/>
              </a:rPr>
              <a:t> </a:t>
            </a:r>
            <a:r>
              <a:rPr lang="en-US" i="1" spc="-5" dirty="0">
                <a:latin typeface="Calibri"/>
                <a:cs typeface="Calibri"/>
              </a:rPr>
              <a:t>scheme</a:t>
            </a:r>
            <a:r>
              <a:rPr lang="en-US" i="1" spc="-15" dirty="0">
                <a:latin typeface="Calibri"/>
                <a:cs typeface="Calibri"/>
              </a:rPr>
              <a:t> </a:t>
            </a:r>
            <a:r>
              <a:rPr lang="en-US" i="1" dirty="0">
                <a:latin typeface="Calibri"/>
                <a:cs typeface="Calibri"/>
              </a:rPr>
              <a:t>loads</a:t>
            </a:r>
            <a:r>
              <a:rPr lang="en-US" i="1" spc="10" dirty="0">
                <a:latin typeface="Calibri"/>
                <a:cs typeface="Calibri"/>
              </a:rPr>
              <a:t> </a:t>
            </a:r>
            <a:r>
              <a:rPr lang="en-US" i="1" dirty="0">
                <a:latin typeface="Calibri"/>
                <a:cs typeface="Calibri"/>
              </a:rPr>
              <a:t>the</a:t>
            </a:r>
            <a:r>
              <a:rPr lang="en-US" i="1" spc="-15" dirty="0">
                <a:latin typeface="Calibri"/>
                <a:cs typeface="Calibri"/>
              </a:rPr>
              <a:t> </a:t>
            </a:r>
            <a:r>
              <a:rPr lang="en-US" i="1" spc="-60" dirty="0">
                <a:latin typeface="Calibri"/>
                <a:cs typeface="Calibri"/>
              </a:rPr>
              <a:t>CTs</a:t>
            </a:r>
            <a:r>
              <a:rPr lang="en-US" i="1" spc="-10" dirty="0">
                <a:latin typeface="Calibri"/>
                <a:cs typeface="Calibri"/>
              </a:rPr>
              <a:t> </a:t>
            </a:r>
            <a:r>
              <a:rPr lang="en-US" i="1" spc="-5" dirty="0">
                <a:latin typeface="Calibri"/>
                <a:cs typeface="Calibri"/>
              </a:rPr>
              <a:t>with</a:t>
            </a:r>
            <a:r>
              <a:rPr lang="en-US" i="1" spc="-15" dirty="0">
                <a:latin typeface="Calibri"/>
                <a:cs typeface="Calibri"/>
              </a:rPr>
              <a:t> </a:t>
            </a:r>
            <a:r>
              <a:rPr lang="en-US" i="1" dirty="0">
                <a:latin typeface="Calibri"/>
                <a:cs typeface="Calibri"/>
              </a:rPr>
              <a:t>a</a:t>
            </a:r>
            <a:r>
              <a:rPr lang="en-US" i="1" spc="-5" dirty="0">
                <a:latin typeface="Calibri"/>
                <a:cs typeface="Calibri"/>
              </a:rPr>
              <a:t> </a:t>
            </a:r>
            <a:r>
              <a:rPr lang="en-US" i="1" dirty="0">
                <a:latin typeface="Calibri"/>
                <a:cs typeface="Calibri"/>
              </a:rPr>
              <a:t>high</a:t>
            </a:r>
            <a:r>
              <a:rPr lang="en-US" i="1" spc="-10" dirty="0">
                <a:latin typeface="Calibri"/>
                <a:cs typeface="Calibri"/>
              </a:rPr>
              <a:t> </a:t>
            </a:r>
            <a:r>
              <a:rPr lang="en-US" i="1" spc="-5" dirty="0">
                <a:latin typeface="Calibri"/>
                <a:cs typeface="Calibri"/>
              </a:rPr>
              <a:t>impedance</a:t>
            </a:r>
            <a:r>
              <a:rPr lang="en-US" i="1" dirty="0">
                <a:latin typeface="Calibri"/>
                <a:cs typeface="Calibri"/>
              </a:rPr>
              <a:t> </a:t>
            </a:r>
            <a:r>
              <a:rPr lang="en-US" i="1" spc="-15" dirty="0">
                <a:latin typeface="Calibri"/>
                <a:cs typeface="Calibri"/>
              </a:rPr>
              <a:t>to</a:t>
            </a:r>
            <a:r>
              <a:rPr lang="en-US" i="1" dirty="0">
                <a:latin typeface="Calibri"/>
                <a:cs typeface="Calibri"/>
              </a:rPr>
              <a:t> </a:t>
            </a:r>
            <a:r>
              <a:rPr lang="en-US" i="1" spc="-10" dirty="0">
                <a:latin typeface="Calibri"/>
                <a:cs typeface="Calibri"/>
              </a:rPr>
              <a:t>force </a:t>
            </a:r>
            <a:r>
              <a:rPr lang="en-US" i="1" dirty="0">
                <a:latin typeface="Calibri"/>
                <a:cs typeface="Calibri"/>
              </a:rPr>
              <a:t>the </a:t>
            </a:r>
            <a:r>
              <a:rPr lang="en-US" i="1" spc="-530" dirty="0">
                <a:latin typeface="Calibri"/>
                <a:cs typeface="Calibri"/>
              </a:rPr>
              <a:t> </a:t>
            </a:r>
            <a:r>
              <a:rPr lang="en-US" i="1" spc="-5" dirty="0">
                <a:latin typeface="Calibri"/>
                <a:cs typeface="Calibri"/>
              </a:rPr>
              <a:t>differential current </a:t>
            </a:r>
            <a:r>
              <a:rPr lang="en-US" i="1" dirty="0">
                <a:latin typeface="Calibri"/>
                <a:cs typeface="Calibri"/>
              </a:rPr>
              <a:t>through the </a:t>
            </a:r>
            <a:r>
              <a:rPr lang="en-US" i="1" spc="-60" dirty="0">
                <a:latin typeface="Calibri"/>
                <a:cs typeface="Calibri"/>
              </a:rPr>
              <a:t>CTs </a:t>
            </a:r>
            <a:r>
              <a:rPr lang="en-US" i="1" spc="-10" dirty="0">
                <a:latin typeface="Calibri"/>
                <a:cs typeface="Calibri"/>
              </a:rPr>
              <a:t>instead </a:t>
            </a:r>
            <a:r>
              <a:rPr lang="en-US" i="1" dirty="0">
                <a:latin typeface="Calibri"/>
                <a:cs typeface="Calibri"/>
              </a:rPr>
              <a:t>of the relay </a:t>
            </a:r>
            <a:r>
              <a:rPr lang="en-US" i="1" spc="5" dirty="0">
                <a:latin typeface="Calibri"/>
                <a:cs typeface="Calibri"/>
              </a:rPr>
              <a:t> </a:t>
            </a:r>
            <a:r>
              <a:rPr lang="en-US" i="1" dirty="0">
                <a:latin typeface="Calibri"/>
                <a:cs typeface="Calibri"/>
              </a:rPr>
              <a:t>operating</a:t>
            </a:r>
            <a:r>
              <a:rPr lang="en-US" i="1" spc="-35" dirty="0">
                <a:latin typeface="Calibri"/>
                <a:cs typeface="Calibri"/>
              </a:rPr>
              <a:t> </a:t>
            </a:r>
            <a:r>
              <a:rPr lang="en-US" i="1" spc="-10" dirty="0">
                <a:latin typeface="Calibri"/>
                <a:cs typeface="Calibri"/>
              </a:rPr>
              <a:t>coil</a:t>
            </a:r>
            <a:r>
              <a:rPr lang="en-US" spc="-10" dirty="0">
                <a:latin typeface="Calibri"/>
                <a:cs typeface="Calibri"/>
              </a:rPr>
              <a:t>.)</a:t>
            </a:r>
            <a:endParaRPr lang="en-US" dirty="0">
              <a:latin typeface="Calibri"/>
              <a:cs typeface="Calibri"/>
            </a:endParaRPr>
          </a:p>
          <a:p>
            <a:pPr marL="756285" lvl="1" indent="-287020">
              <a:lnSpc>
                <a:spcPct val="100000"/>
              </a:lnSpc>
              <a:spcBef>
                <a:spcPts val="290"/>
              </a:spcBef>
              <a:buFont typeface="Wingdings"/>
              <a:buChar char=""/>
              <a:tabLst>
                <a:tab pos="756920" algn="l"/>
              </a:tabLst>
            </a:pPr>
            <a:r>
              <a:rPr lang="en-US" spc="-10" dirty="0">
                <a:solidFill>
                  <a:srgbClr val="FF3300"/>
                </a:solidFill>
                <a:latin typeface="Calibri"/>
                <a:cs typeface="Calibri"/>
              </a:rPr>
              <a:t>expensive</a:t>
            </a:r>
            <a:r>
              <a:rPr lang="en-US" spc="-15" dirty="0">
                <a:solidFill>
                  <a:srgbClr val="FF3300"/>
                </a:solidFill>
                <a:latin typeface="Calibri"/>
                <a:cs typeface="Calibri"/>
              </a:rPr>
              <a:t> </a:t>
            </a:r>
            <a:r>
              <a:rPr lang="en-US" spc="-5" dirty="0">
                <a:solidFill>
                  <a:srgbClr val="FF3300"/>
                </a:solidFill>
                <a:latin typeface="Calibri"/>
                <a:cs typeface="Calibri"/>
              </a:rPr>
              <a:t>but </a:t>
            </a:r>
            <a:r>
              <a:rPr lang="en-US" spc="-10" dirty="0">
                <a:solidFill>
                  <a:srgbClr val="FF3300"/>
                </a:solidFill>
                <a:latin typeface="Calibri"/>
                <a:cs typeface="Calibri"/>
              </a:rPr>
              <a:t>provides</a:t>
            </a:r>
            <a:r>
              <a:rPr lang="en-US" dirty="0">
                <a:solidFill>
                  <a:srgbClr val="FF3300"/>
                </a:solidFill>
                <a:latin typeface="Calibri"/>
                <a:cs typeface="Calibri"/>
              </a:rPr>
              <a:t> </a:t>
            </a:r>
            <a:r>
              <a:rPr lang="en-US" spc="-5" dirty="0">
                <a:solidFill>
                  <a:srgbClr val="FF3300"/>
                </a:solidFill>
                <a:latin typeface="Calibri"/>
                <a:cs typeface="Calibri"/>
              </a:rPr>
              <a:t>higher</a:t>
            </a:r>
            <a:r>
              <a:rPr lang="en-US" spc="-15" dirty="0">
                <a:solidFill>
                  <a:srgbClr val="FF3300"/>
                </a:solidFill>
                <a:latin typeface="Calibri"/>
                <a:cs typeface="Calibri"/>
              </a:rPr>
              <a:t> </a:t>
            </a:r>
            <a:r>
              <a:rPr lang="en-US" spc="-10" dirty="0">
                <a:solidFill>
                  <a:srgbClr val="FF3300"/>
                </a:solidFill>
                <a:latin typeface="Calibri"/>
                <a:cs typeface="Calibri"/>
              </a:rPr>
              <a:t>protection</a:t>
            </a:r>
            <a:r>
              <a:rPr lang="en-US" spc="-20" dirty="0">
                <a:solidFill>
                  <a:srgbClr val="FF3300"/>
                </a:solidFill>
                <a:latin typeface="Calibri"/>
                <a:cs typeface="Calibri"/>
              </a:rPr>
              <a:t> security.</a:t>
            </a:r>
            <a:endParaRPr lang="en-US" dirty="0">
              <a:latin typeface="Calibri"/>
              <a:cs typeface="Calibri"/>
            </a:endParaRPr>
          </a:p>
          <a:p>
            <a:pPr marL="756285" marR="46990" lvl="1" indent="-287020">
              <a:lnSpc>
                <a:spcPts val="2590"/>
              </a:lnSpc>
              <a:spcBef>
                <a:spcPts val="615"/>
              </a:spcBef>
              <a:buFont typeface="Wingdings"/>
              <a:buChar char=""/>
              <a:tabLst>
                <a:tab pos="756920" algn="l"/>
              </a:tabLst>
            </a:pPr>
            <a:r>
              <a:rPr lang="en-US" spc="-5" dirty="0">
                <a:solidFill>
                  <a:srgbClr val="FF3300"/>
                </a:solidFill>
                <a:latin typeface="Calibri"/>
                <a:cs typeface="Calibri"/>
              </a:rPr>
              <a:t>115kV</a:t>
            </a:r>
            <a:r>
              <a:rPr lang="en-US" spc="-25" dirty="0">
                <a:solidFill>
                  <a:srgbClr val="FF3300"/>
                </a:solidFill>
                <a:latin typeface="Calibri"/>
                <a:cs typeface="Calibri"/>
              </a:rPr>
              <a:t> </a:t>
            </a:r>
            <a:r>
              <a:rPr lang="en-US" spc="-5" dirty="0">
                <a:solidFill>
                  <a:srgbClr val="FF3300"/>
                </a:solidFill>
                <a:latin typeface="Calibri"/>
                <a:cs typeface="Calibri"/>
              </a:rPr>
              <a:t>and </a:t>
            </a:r>
            <a:r>
              <a:rPr lang="en-US" spc="-15" dirty="0">
                <a:solidFill>
                  <a:srgbClr val="FF3300"/>
                </a:solidFill>
                <a:latin typeface="Calibri"/>
                <a:cs typeface="Calibri"/>
              </a:rPr>
              <a:t>above</a:t>
            </a:r>
            <a:r>
              <a:rPr lang="en-US" spc="15" dirty="0">
                <a:solidFill>
                  <a:srgbClr val="FF3300"/>
                </a:solidFill>
                <a:latin typeface="Calibri"/>
                <a:cs typeface="Calibri"/>
              </a:rPr>
              <a:t> </a:t>
            </a:r>
            <a:r>
              <a:rPr lang="en-US" spc="-15" dirty="0">
                <a:solidFill>
                  <a:srgbClr val="FF3300"/>
                </a:solidFill>
                <a:latin typeface="Calibri"/>
                <a:cs typeface="Calibri"/>
              </a:rPr>
              <a:t>voltage</a:t>
            </a:r>
            <a:r>
              <a:rPr lang="en-US" spc="5" dirty="0">
                <a:solidFill>
                  <a:srgbClr val="FF3300"/>
                </a:solidFill>
                <a:latin typeface="Calibri"/>
                <a:cs typeface="Calibri"/>
              </a:rPr>
              <a:t> </a:t>
            </a:r>
            <a:r>
              <a:rPr lang="en-US" spc="-10" dirty="0">
                <a:solidFill>
                  <a:srgbClr val="FF3300"/>
                </a:solidFill>
                <a:latin typeface="Calibri"/>
                <a:cs typeface="Calibri"/>
              </a:rPr>
              <a:t>application</a:t>
            </a:r>
            <a:r>
              <a:rPr lang="en-US" spc="-20" dirty="0">
                <a:solidFill>
                  <a:srgbClr val="FF3300"/>
                </a:solidFill>
                <a:latin typeface="Calibri"/>
                <a:cs typeface="Calibri"/>
              </a:rPr>
              <a:t> </a:t>
            </a:r>
            <a:r>
              <a:rPr lang="en-US" spc="-5" dirty="0">
                <a:solidFill>
                  <a:srgbClr val="FF3300"/>
                </a:solidFill>
                <a:latin typeface="Calibri"/>
                <a:cs typeface="Calibri"/>
              </a:rPr>
              <a:t>or some</a:t>
            </a:r>
            <a:r>
              <a:rPr lang="en-US" spc="-10" dirty="0">
                <a:solidFill>
                  <a:srgbClr val="FF3300"/>
                </a:solidFill>
                <a:latin typeface="Calibri"/>
                <a:cs typeface="Calibri"/>
              </a:rPr>
              <a:t> </a:t>
            </a:r>
            <a:r>
              <a:rPr lang="en-US" spc="-5" dirty="0">
                <a:solidFill>
                  <a:srgbClr val="FF3300"/>
                </a:solidFill>
                <a:latin typeface="Calibri"/>
                <a:cs typeface="Calibri"/>
              </a:rPr>
              <a:t>34.5kV </a:t>
            </a:r>
            <a:r>
              <a:rPr lang="en-US" spc="-525" dirty="0">
                <a:solidFill>
                  <a:srgbClr val="FF3300"/>
                </a:solidFill>
                <a:latin typeface="Calibri"/>
                <a:cs typeface="Calibri"/>
              </a:rPr>
              <a:t> </a:t>
            </a:r>
            <a:r>
              <a:rPr lang="en-US" spc="-5" dirty="0">
                <a:solidFill>
                  <a:srgbClr val="FF3300"/>
                </a:solidFill>
                <a:latin typeface="Calibri"/>
                <a:cs typeface="Calibri"/>
              </a:rPr>
              <a:t>bus</a:t>
            </a:r>
            <a:r>
              <a:rPr lang="en-US" spc="-20" dirty="0">
                <a:solidFill>
                  <a:srgbClr val="FF3300"/>
                </a:solidFill>
                <a:latin typeface="Calibri"/>
                <a:cs typeface="Calibri"/>
              </a:rPr>
              <a:t> </a:t>
            </a:r>
            <a:r>
              <a:rPr lang="en-US" spc="-15" dirty="0">
                <a:solidFill>
                  <a:srgbClr val="FF3300"/>
                </a:solidFill>
                <a:latin typeface="Calibri"/>
                <a:cs typeface="Calibri"/>
              </a:rPr>
              <a:t>voltages</a:t>
            </a:r>
            <a:r>
              <a:rPr lang="en-US" spc="-5" dirty="0">
                <a:solidFill>
                  <a:srgbClr val="FF3300"/>
                </a:solidFill>
                <a:latin typeface="Calibri"/>
                <a:cs typeface="Calibri"/>
              </a:rPr>
              <a:t> </a:t>
            </a:r>
            <a:r>
              <a:rPr lang="en-US" dirty="0">
                <a:solidFill>
                  <a:srgbClr val="FF3300"/>
                </a:solidFill>
                <a:latin typeface="Calibri"/>
                <a:cs typeface="Calibri"/>
              </a:rPr>
              <a:t>which</a:t>
            </a:r>
            <a:r>
              <a:rPr lang="en-US" spc="-15" dirty="0">
                <a:solidFill>
                  <a:srgbClr val="FF3300"/>
                </a:solidFill>
                <a:latin typeface="Calibri"/>
                <a:cs typeface="Calibri"/>
              </a:rPr>
              <a:t> require</a:t>
            </a:r>
            <a:r>
              <a:rPr lang="en-US" spc="15" dirty="0">
                <a:solidFill>
                  <a:srgbClr val="FF3300"/>
                </a:solidFill>
                <a:latin typeface="Calibri"/>
                <a:cs typeface="Calibri"/>
              </a:rPr>
              <a:t> </a:t>
            </a:r>
            <a:r>
              <a:rPr lang="en-US" spc="-5" dirty="0">
                <a:solidFill>
                  <a:srgbClr val="FF3300"/>
                </a:solidFill>
                <a:latin typeface="Calibri"/>
                <a:cs typeface="Calibri"/>
              </a:rPr>
              <a:t>high</a:t>
            </a:r>
            <a:r>
              <a:rPr lang="en-US" spc="-15" dirty="0">
                <a:solidFill>
                  <a:srgbClr val="FF3300"/>
                </a:solidFill>
                <a:latin typeface="Calibri"/>
                <a:cs typeface="Calibri"/>
              </a:rPr>
              <a:t> </a:t>
            </a:r>
            <a:r>
              <a:rPr lang="en-US" spc="-10" dirty="0">
                <a:solidFill>
                  <a:srgbClr val="FF3300"/>
                </a:solidFill>
                <a:latin typeface="Calibri"/>
                <a:cs typeface="Calibri"/>
              </a:rPr>
              <a:t>protection</a:t>
            </a:r>
            <a:r>
              <a:rPr lang="en-US" spc="-15" dirty="0">
                <a:solidFill>
                  <a:srgbClr val="FF3300"/>
                </a:solidFill>
                <a:latin typeface="Calibri"/>
                <a:cs typeface="Calibri"/>
              </a:rPr>
              <a:t> </a:t>
            </a:r>
            <a:r>
              <a:rPr lang="en-US" spc="-20" dirty="0">
                <a:solidFill>
                  <a:srgbClr val="FF3300"/>
                </a:solidFill>
                <a:latin typeface="Calibri"/>
                <a:cs typeface="Calibri"/>
              </a:rPr>
              <a:t>security.</a:t>
            </a:r>
            <a:endParaRPr lang="en-US" dirty="0">
              <a:latin typeface="Calibri"/>
              <a:cs typeface="Calibri"/>
            </a:endParaRPr>
          </a:p>
        </p:txBody>
      </p:sp>
      <p:pic>
        <p:nvPicPr>
          <p:cNvPr id="98" name="Picture 97">
            <a:extLst>
              <a:ext uri="{FF2B5EF4-FFF2-40B4-BE49-F238E27FC236}">
                <a16:creationId xmlns:a16="http://schemas.microsoft.com/office/drawing/2014/main" id="{53067DEE-8325-42BB-A0E3-99D97B7A55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41828370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7390-485E-43FF-9F87-5D6A07CD108F}"/>
              </a:ext>
            </a:extLst>
          </p:cNvPr>
          <p:cNvSpPr>
            <a:spLocks noGrp="1"/>
          </p:cNvSpPr>
          <p:nvPr>
            <p:ph type="title"/>
          </p:nvPr>
        </p:nvSpPr>
        <p:spPr>
          <a:xfrm>
            <a:off x="1262162" y="845716"/>
            <a:ext cx="5862813" cy="760816"/>
          </a:xfrm>
        </p:spPr>
        <p:txBody>
          <a:bodyPr>
            <a:normAutofit/>
          </a:bodyPr>
          <a:lstStyle/>
          <a:p>
            <a:pPr marL="12700">
              <a:lnSpc>
                <a:spcPct val="100000"/>
              </a:lnSpc>
              <a:spcBef>
                <a:spcPts val="100"/>
              </a:spcBef>
            </a:pPr>
            <a:r>
              <a:rPr lang="en-IN" sz="3600" dirty="0">
                <a:solidFill>
                  <a:srgbClr val="FF0000"/>
                </a:solidFill>
                <a:latin typeface="Calibri"/>
                <a:cs typeface="Calibri"/>
              </a:rPr>
              <a:t>Transmission line </a:t>
            </a:r>
            <a:r>
              <a:rPr lang="en-IN" sz="3600" spc="-10" dirty="0">
                <a:solidFill>
                  <a:srgbClr val="FF0000"/>
                </a:solidFill>
                <a:latin typeface="Calibri"/>
                <a:cs typeface="Calibri"/>
              </a:rPr>
              <a:t>Protection</a:t>
            </a:r>
            <a:endParaRPr lang="en-IN" sz="3600" dirty="0">
              <a:solidFill>
                <a:srgbClr val="FF0000"/>
              </a:solidFill>
              <a:latin typeface="Calibri"/>
              <a:cs typeface="Calibri"/>
            </a:endParaRPr>
          </a:p>
        </p:txBody>
      </p:sp>
      <p:sp>
        <p:nvSpPr>
          <p:cNvPr id="3" name="Content Placeholder 2">
            <a:extLst>
              <a:ext uri="{FF2B5EF4-FFF2-40B4-BE49-F238E27FC236}">
                <a16:creationId xmlns:a16="http://schemas.microsoft.com/office/drawing/2014/main" id="{99232443-0BB9-408A-A311-5C24604BB0D5}"/>
              </a:ext>
            </a:extLst>
          </p:cNvPr>
          <p:cNvSpPr>
            <a:spLocks noGrp="1"/>
          </p:cNvSpPr>
          <p:nvPr>
            <p:ph idx="1"/>
          </p:nvPr>
        </p:nvSpPr>
        <p:spPr>
          <a:xfrm>
            <a:off x="1097280" y="1845735"/>
            <a:ext cx="6446518" cy="3225030"/>
          </a:xfrm>
        </p:spPr>
        <p:txBody>
          <a:bodyPr>
            <a:noAutofit/>
          </a:bodyPr>
          <a:lstStyle/>
          <a:p>
            <a:pPr>
              <a:lnSpc>
                <a:spcPct val="100000"/>
              </a:lnSpc>
              <a:spcBef>
                <a:spcPts val="15"/>
              </a:spcBef>
            </a:pPr>
            <a:endParaRPr lang="en-US" sz="1600">
              <a:latin typeface="Calibri"/>
              <a:cs typeface="Calibri"/>
            </a:endParaRPr>
          </a:p>
          <a:p>
            <a:pPr marL="12700" indent="0">
              <a:lnSpc>
                <a:spcPct val="100000"/>
              </a:lnSpc>
              <a:spcBef>
                <a:spcPts val="100"/>
              </a:spcBef>
              <a:buNone/>
              <a:tabLst>
                <a:tab pos="355600" algn="l"/>
              </a:tabLst>
            </a:pPr>
            <a:endParaRPr lang="en-US" b="1" u="sng" dirty="0">
              <a:solidFill>
                <a:schemeClr val="tx1"/>
              </a:solidFill>
              <a:cs typeface="Cambria"/>
            </a:endParaRPr>
          </a:p>
        </p:txBody>
      </p:sp>
      <p:sp>
        <p:nvSpPr>
          <p:cNvPr id="4" name="Slide Number Placeholder 3">
            <a:extLst>
              <a:ext uri="{FF2B5EF4-FFF2-40B4-BE49-F238E27FC236}">
                <a16:creationId xmlns:a16="http://schemas.microsoft.com/office/drawing/2014/main" id="{83C8E416-D372-457D-9132-56466D65B178}"/>
              </a:ext>
            </a:extLst>
          </p:cNvPr>
          <p:cNvSpPr>
            <a:spLocks noGrp="1"/>
          </p:cNvSpPr>
          <p:nvPr>
            <p:ph type="sldNum" sz="quarter" idx="12"/>
          </p:nvPr>
        </p:nvSpPr>
        <p:spPr/>
        <p:txBody>
          <a:bodyPr/>
          <a:lstStyle/>
          <a:p>
            <a:fld id="{CA9F79F9-620A-454C-B44A-099229A02D1C}" type="slidenum">
              <a:rPr lang="en-IN" smtClean="0"/>
              <a:pPr/>
              <a:t>91</a:t>
            </a:fld>
            <a:endParaRPr lang="en-IN"/>
          </a:p>
        </p:txBody>
      </p:sp>
      <p:sp>
        <p:nvSpPr>
          <p:cNvPr id="96" name="TextBox 95">
            <a:extLst>
              <a:ext uri="{FF2B5EF4-FFF2-40B4-BE49-F238E27FC236}">
                <a16:creationId xmlns:a16="http://schemas.microsoft.com/office/drawing/2014/main" id="{2D456AEE-D0C2-4AFF-A2CF-0F7F5067E4BC}"/>
              </a:ext>
            </a:extLst>
          </p:cNvPr>
          <p:cNvSpPr txBox="1"/>
          <p:nvPr/>
        </p:nvSpPr>
        <p:spPr>
          <a:xfrm>
            <a:off x="1458156" y="1845734"/>
            <a:ext cx="7526046" cy="2123658"/>
          </a:xfrm>
          <a:prstGeom prst="rect">
            <a:avLst/>
          </a:prstGeom>
          <a:noFill/>
        </p:spPr>
        <p:txBody>
          <a:bodyPr wrap="square">
            <a:spAutoFit/>
          </a:bodyPr>
          <a:lstStyle/>
          <a:p>
            <a:pPr marL="355600" indent="-343535">
              <a:lnSpc>
                <a:spcPct val="100000"/>
              </a:lnSpc>
              <a:spcBef>
                <a:spcPts val="865"/>
              </a:spcBef>
              <a:buFont typeface="Arial MT"/>
              <a:buChar char="•"/>
              <a:tabLst>
                <a:tab pos="355600" algn="l"/>
                <a:tab pos="356235" algn="l"/>
              </a:tabLst>
            </a:pPr>
            <a:r>
              <a:rPr lang="en-US" sz="2800" spc="-15" dirty="0">
                <a:latin typeface="Calibri"/>
                <a:cs typeface="Calibri"/>
              </a:rPr>
              <a:t>Distance</a:t>
            </a:r>
            <a:r>
              <a:rPr lang="en-US" sz="2800" spc="-35" dirty="0">
                <a:latin typeface="Calibri"/>
                <a:cs typeface="Calibri"/>
              </a:rPr>
              <a:t> </a:t>
            </a:r>
            <a:r>
              <a:rPr lang="en-US" sz="2800" spc="-10" dirty="0">
                <a:latin typeface="Calibri"/>
                <a:cs typeface="Calibri"/>
              </a:rPr>
              <a:t>Protection</a:t>
            </a:r>
            <a:endParaRPr lang="en-US" sz="2800" dirty="0">
              <a:latin typeface="Calibri"/>
              <a:cs typeface="Calibri"/>
            </a:endParaRPr>
          </a:p>
          <a:p>
            <a:pPr marL="355600" indent="-343535">
              <a:lnSpc>
                <a:spcPct val="100000"/>
              </a:lnSpc>
              <a:spcBef>
                <a:spcPts val="765"/>
              </a:spcBef>
              <a:buFont typeface="Arial MT"/>
              <a:buChar char="•"/>
              <a:tabLst>
                <a:tab pos="355600" algn="l"/>
                <a:tab pos="356235" algn="l"/>
              </a:tabLst>
            </a:pPr>
            <a:r>
              <a:rPr lang="en-US" sz="2800" spc="-10" dirty="0">
                <a:latin typeface="Calibri"/>
                <a:cs typeface="Calibri"/>
              </a:rPr>
              <a:t>Over</a:t>
            </a:r>
            <a:r>
              <a:rPr lang="en-US" sz="2800" spc="-35" dirty="0">
                <a:latin typeface="Calibri"/>
                <a:cs typeface="Calibri"/>
              </a:rPr>
              <a:t> </a:t>
            </a:r>
            <a:r>
              <a:rPr lang="en-US" sz="2800" spc="-15" dirty="0">
                <a:latin typeface="Calibri"/>
                <a:cs typeface="Calibri"/>
              </a:rPr>
              <a:t>Current</a:t>
            </a:r>
            <a:r>
              <a:rPr lang="en-US" sz="2800" spc="-25" dirty="0">
                <a:latin typeface="Calibri"/>
                <a:cs typeface="Calibri"/>
              </a:rPr>
              <a:t> </a:t>
            </a:r>
            <a:r>
              <a:rPr lang="en-US" sz="2800" spc="-10" dirty="0">
                <a:latin typeface="Calibri"/>
                <a:cs typeface="Calibri"/>
              </a:rPr>
              <a:t>Protection</a:t>
            </a:r>
            <a:endParaRPr lang="en-US" sz="2800" dirty="0">
              <a:latin typeface="Calibri"/>
              <a:cs typeface="Calibri"/>
            </a:endParaRPr>
          </a:p>
          <a:p>
            <a:pPr marL="355600" indent="-343535">
              <a:lnSpc>
                <a:spcPct val="100000"/>
              </a:lnSpc>
              <a:spcBef>
                <a:spcPts val="770"/>
              </a:spcBef>
              <a:buFont typeface="Arial MT"/>
              <a:buChar char="•"/>
              <a:tabLst>
                <a:tab pos="355600" algn="l"/>
                <a:tab pos="356235" algn="l"/>
              </a:tabLst>
            </a:pPr>
            <a:r>
              <a:rPr lang="en-US" sz="2800" spc="-20" dirty="0">
                <a:latin typeface="Calibri"/>
                <a:cs typeface="Calibri"/>
              </a:rPr>
              <a:t>Differential</a:t>
            </a:r>
            <a:r>
              <a:rPr lang="en-US" sz="2800" spc="-35" dirty="0">
                <a:latin typeface="Calibri"/>
                <a:cs typeface="Calibri"/>
              </a:rPr>
              <a:t> </a:t>
            </a:r>
            <a:r>
              <a:rPr lang="en-US" sz="2800" spc="-10" dirty="0">
                <a:latin typeface="Calibri"/>
                <a:cs typeface="Calibri"/>
              </a:rPr>
              <a:t>Protection.</a:t>
            </a:r>
            <a:endParaRPr lang="en-US" sz="2800" dirty="0">
              <a:latin typeface="Calibri"/>
              <a:cs typeface="Calibri"/>
            </a:endParaRPr>
          </a:p>
          <a:p>
            <a:pPr marL="355600" indent="-342900">
              <a:lnSpc>
                <a:spcPct val="100000"/>
              </a:lnSpc>
              <a:spcBef>
                <a:spcPts val="770"/>
              </a:spcBef>
              <a:buFont typeface="Arial MT"/>
              <a:buChar char="•"/>
              <a:tabLst>
                <a:tab pos="354965" algn="l"/>
                <a:tab pos="355600" algn="l"/>
              </a:tabLst>
            </a:pPr>
            <a:r>
              <a:rPr lang="en-US" sz="2800" spc="-5" dirty="0">
                <a:latin typeface="Calibri"/>
                <a:cs typeface="Calibri"/>
              </a:rPr>
              <a:t>Main</a:t>
            </a:r>
            <a:r>
              <a:rPr lang="en-US" sz="2800" spc="-20" dirty="0">
                <a:latin typeface="Calibri"/>
                <a:cs typeface="Calibri"/>
              </a:rPr>
              <a:t> </a:t>
            </a:r>
            <a:r>
              <a:rPr lang="en-US" sz="2800" spc="-5" dirty="0">
                <a:latin typeface="Calibri"/>
                <a:cs typeface="Calibri"/>
              </a:rPr>
              <a:t>and </a:t>
            </a:r>
            <a:r>
              <a:rPr lang="en-US" sz="2800" dirty="0">
                <a:latin typeface="Calibri"/>
                <a:cs typeface="Calibri"/>
              </a:rPr>
              <a:t>Back</a:t>
            </a:r>
            <a:r>
              <a:rPr lang="en-US" sz="2800" spc="-40" dirty="0">
                <a:latin typeface="Calibri"/>
                <a:cs typeface="Calibri"/>
              </a:rPr>
              <a:t> </a:t>
            </a:r>
            <a:r>
              <a:rPr lang="en-US" sz="2800" spc="-5" dirty="0">
                <a:latin typeface="Calibri"/>
                <a:cs typeface="Calibri"/>
              </a:rPr>
              <a:t>up </a:t>
            </a:r>
            <a:r>
              <a:rPr lang="en-US" sz="2800" spc="-10" dirty="0">
                <a:latin typeface="Calibri"/>
                <a:cs typeface="Calibri"/>
              </a:rPr>
              <a:t>Protection</a:t>
            </a:r>
            <a:endParaRPr lang="en-US" sz="2800" dirty="0">
              <a:latin typeface="Calibri"/>
              <a:cs typeface="Calibri"/>
            </a:endParaRPr>
          </a:p>
        </p:txBody>
      </p:sp>
      <p:pic>
        <p:nvPicPr>
          <p:cNvPr id="6" name="Picture 5">
            <a:extLst>
              <a:ext uri="{FF2B5EF4-FFF2-40B4-BE49-F238E27FC236}">
                <a16:creationId xmlns:a16="http://schemas.microsoft.com/office/drawing/2014/main" id="{8024527D-54E5-40D1-BD84-590EAC0E7C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8065594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7390-485E-43FF-9F87-5D6A07CD108F}"/>
              </a:ext>
            </a:extLst>
          </p:cNvPr>
          <p:cNvSpPr>
            <a:spLocks noGrp="1"/>
          </p:cNvSpPr>
          <p:nvPr>
            <p:ph type="title"/>
          </p:nvPr>
        </p:nvSpPr>
        <p:spPr>
          <a:xfrm>
            <a:off x="1262162" y="845716"/>
            <a:ext cx="5862813" cy="760816"/>
          </a:xfrm>
        </p:spPr>
        <p:txBody>
          <a:bodyPr>
            <a:normAutofit/>
          </a:bodyPr>
          <a:lstStyle/>
          <a:p>
            <a:pPr marL="12700">
              <a:lnSpc>
                <a:spcPct val="100000"/>
              </a:lnSpc>
              <a:spcBef>
                <a:spcPts val="100"/>
              </a:spcBef>
            </a:pPr>
            <a:r>
              <a:rPr lang="en-IN" sz="3600" dirty="0">
                <a:solidFill>
                  <a:srgbClr val="FF0000"/>
                </a:solidFill>
                <a:latin typeface="Calibri"/>
                <a:cs typeface="Calibri"/>
              </a:rPr>
              <a:t>Distance Relay </a:t>
            </a:r>
            <a:r>
              <a:rPr lang="en-IN" sz="3600" spc="-10" dirty="0">
                <a:solidFill>
                  <a:srgbClr val="FF0000"/>
                </a:solidFill>
                <a:latin typeface="Calibri"/>
                <a:cs typeface="Calibri"/>
              </a:rPr>
              <a:t>Protection</a:t>
            </a:r>
            <a:endParaRPr lang="en-IN" sz="3600" dirty="0">
              <a:solidFill>
                <a:srgbClr val="FF0000"/>
              </a:solidFill>
              <a:latin typeface="Calibri"/>
              <a:cs typeface="Calibri"/>
            </a:endParaRPr>
          </a:p>
        </p:txBody>
      </p:sp>
      <p:sp>
        <p:nvSpPr>
          <p:cNvPr id="3" name="Content Placeholder 2">
            <a:extLst>
              <a:ext uri="{FF2B5EF4-FFF2-40B4-BE49-F238E27FC236}">
                <a16:creationId xmlns:a16="http://schemas.microsoft.com/office/drawing/2014/main" id="{99232443-0BB9-408A-A311-5C24604BB0D5}"/>
              </a:ext>
            </a:extLst>
          </p:cNvPr>
          <p:cNvSpPr>
            <a:spLocks noGrp="1"/>
          </p:cNvSpPr>
          <p:nvPr>
            <p:ph idx="1"/>
          </p:nvPr>
        </p:nvSpPr>
        <p:spPr>
          <a:xfrm>
            <a:off x="1097280" y="1845735"/>
            <a:ext cx="6446518" cy="3225030"/>
          </a:xfrm>
        </p:spPr>
        <p:txBody>
          <a:bodyPr>
            <a:noAutofit/>
          </a:bodyPr>
          <a:lstStyle/>
          <a:p>
            <a:pPr>
              <a:lnSpc>
                <a:spcPct val="100000"/>
              </a:lnSpc>
              <a:spcBef>
                <a:spcPts val="15"/>
              </a:spcBef>
            </a:pPr>
            <a:endParaRPr lang="en-US" sz="1600">
              <a:latin typeface="Calibri"/>
              <a:cs typeface="Calibri"/>
            </a:endParaRPr>
          </a:p>
          <a:p>
            <a:pPr marL="12700" indent="0">
              <a:lnSpc>
                <a:spcPct val="100000"/>
              </a:lnSpc>
              <a:spcBef>
                <a:spcPts val="100"/>
              </a:spcBef>
              <a:buNone/>
              <a:tabLst>
                <a:tab pos="355600" algn="l"/>
              </a:tabLst>
            </a:pPr>
            <a:endParaRPr lang="en-US" b="1" u="sng" dirty="0">
              <a:solidFill>
                <a:schemeClr val="tx1"/>
              </a:solidFill>
              <a:cs typeface="Cambria"/>
            </a:endParaRPr>
          </a:p>
        </p:txBody>
      </p:sp>
      <p:sp>
        <p:nvSpPr>
          <p:cNvPr id="4" name="Slide Number Placeholder 3">
            <a:extLst>
              <a:ext uri="{FF2B5EF4-FFF2-40B4-BE49-F238E27FC236}">
                <a16:creationId xmlns:a16="http://schemas.microsoft.com/office/drawing/2014/main" id="{83C8E416-D372-457D-9132-56466D65B178}"/>
              </a:ext>
            </a:extLst>
          </p:cNvPr>
          <p:cNvSpPr>
            <a:spLocks noGrp="1"/>
          </p:cNvSpPr>
          <p:nvPr>
            <p:ph type="sldNum" sz="quarter" idx="12"/>
          </p:nvPr>
        </p:nvSpPr>
        <p:spPr/>
        <p:txBody>
          <a:bodyPr/>
          <a:lstStyle/>
          <a:p>
            <a:fld id="{CA9F79F9-620A-454C-B44A-099229A02D1C}" type="slidenum">
              <a:rPr lang="en-IN" smtClean="0"/>
              <a:pPr/>
              <a:t>92</a:t>
            </a:fld>
            <a:endParaRPr lang="en-IN"/>
          </a:p>
        </p:txBody>
      </p:sp>
      <p:sp>
        <p:nvSpPr>
          <p:cNvPr id="96" name="TextBox 95">
            <a:extLst>
              <a:ext uri="{FF2B5EF4-FFF2-40B4-BE49-F238E27FC236}">
                <a16:creationId xmlns:a16="http://schemas.microsoft.com/office/drawing/2014/main" id="{2D456AEE-D0C2-4AFF-A2CF-0F7F5067E4BC}"/>
              </a:ext>
            </a:extLst>
          </p:cNvPr>
          <p:cNvSpPr txBox="1"/>
          <p:nvPr/>
        </p:nvSpPr>
        <p:spPr>
          <a:xfrm>
            <a:off x="1458155" y="1845734"/>
            <a:ext cx="9754327" cy="2577629"/>
          </a:xfrm>
          <a:prstGeom prst="rect">
            <a:avLst/>
          </a:prstGeom>
          <a:noFill/>
        </p:spPr>
        <p:txBody>
          <a:bodyPr wrap="square">
            <a:spAutoFit/>
          </a:bodyPr>
          <a:lstStyle/>
          <a:p>
            <a:pPr marL="354965" marR="5080" indent="-342900" algn="just">
              <a:lnSpc>
                <a:spcPct val="100000"/>
              </a:lnSpc>
              <a:spcBef>
                <a:spcPts val="95"/>
              </a:spcBef>
              <a:buFont typeface="Arial MT"/>
              <a:buChar char="•"/>
              <a:tabLst>
                <a:tab pos="356235" algn="l"/>
              </a:tabLst>
            </a:pPr>
            <a:r>
              <a:rPr lang="en-US" sz="2400" spc="-5" dirty="0">
                <a:latin typeface="Calibri"/>
                <a:cs typeface="Calibri"/>
              </a:rPr>
              <a:t>The basic principle </a:t>
            </a:r>
            <a:r>
              <a:rPr lang="en-US" sz="2400" dirty="0">
                <a:latin typeface="Calibri"/>
                <a:cs typeface="Calibri"/>
              </a:rPr>
              <a:t>is </a:t>
            </a:r>
            <a:r>
              <a:rPr lang="en-US" sz="2400" spc="-10" dirty="0">
                <a:latin typeface="Calibri"/>
                <a:cs typeface="Calibri"/>
              </a:rPr>
              <a:t>that </a:t>
            </a:r>
            <a:r>
              <a:rPr lang="en-US" sz="2400" spc="-5" dirty="0">
                <a:latin typeface="Calibri"/>
                <a:cs typeface="Calibri"/>
              </a:rPr>
              <a:t>the </a:t>
            </a:r>
            <a:r>
              <a:rPr lang="en-US" sz="2400" spc="-10" dirty="0">
                <a:latin typeface="Calibri"/>
                <a:cs typeface="Calibri"/>
              </a:rPr>
              <a:t>apparent </a:t>
            </a:r>
            <a:r>
              <a:rPr lang="en-US" sz="2400" spc="-5" dirty="0">
                <a:latin typeface="Calibri"/>
                <a:cs typeface="Calibri"/>
              </a:rPr>
              <a:t>impedance </a:t>
            </a:r>
            <a:r>
              <a:rPr lang="en-US" sz="2400" dirty="0">
                <a:latin typeface="Calibri"/>
                <a:cs typeface="Calibri"/>
              </a:rPr>
              <a:t> </a:t>
            </a:r>
            <a:r>
              <a:rPr lang="en-US" sz="2400" spc="-5" dirty="0">
                <a:latin typeface="Calibri"/>
                <a:cs typeface="Calibri"/>
              </a:rPr>
              <a:t>seen </a:t>
            </a:r>
            <a:r>
              <a:rPr lang="en-US" sz="2400" spc="-15" dirty="0">
                <a:latin typeface="Calibri"/>
                <a:cs typeface="Calibri"/>
              </a:rPr>
              <a:t>by </a:t>
            </a:r>
            <a:r>
              <a:rPr lang="en-US" sz="2400" spc="-5" dirty="0">
                <a:latin typeface="Calibri"/>
                <a:cs typeface="Calibri"/>
              </a:rPr>
              <a:t>the </a:t>
            </a:r>
            <a:r>
              <a:rPr lang="en-US" sz="2400" spc="-25" dirty="0">
                <a:latin typeface="Calibri"/>
                <a:cs typeface="Calibri"/>
              </a:rPr>
              <a:t>relay </a:t>
            </a:r>
            <a:r>
              <a:rPr lang="en-US" sz="2400" spc="-10" dirty="0">
                <a:latin typeface="Calibri"/>
                <a:cs typeface="Calibri"/>
              </a:rPr>
              <a:t>reduces </a:t>
            </a:r>
            <a:r>
              <a:rPr lang="en-US" sz="2400" spc="-15" dirty="0">
                <a:latin typeface="Calibri"/>
                <a:cs typeface="Calibri"/>
              </a:rPr>
              <a:t>drastically </a:t>
            </a:r>
            <a:r>
              <a:rPr lang="en-US" sz="2400" dirty="0">
                <a:latin typeface="Calibri"/>
                <a:cs typeface="Calibri"/>
              </a:rPr>
              <a:t>in </a:t>
            </a:r>
            <a:r>
              <a:rPr lang="en-US" sz="2400" spc="-10" dirty="0">
                <a:latin typeface="Calibri"/>
                <a:cs typeface="Calibri"/>
              </a:rPr>
              <a:t>case </a:t>
            </a:r>
            <a:r>
              <a:rPr lang="en-US" sz="2400" spc="-5" dirty="0">
                <a:latin typeface="Calibri"/>
                <a:cs typeface="Calibri"/>
              </a:rPr>
              <a:t>of line </a:t>
            </a:r>
            <a:r>
              <a:rPr lang="en-US" sz="2400" dirty="0">
                <a:latin typeface="Calibri"/>
                <a:cs typeface="Calibri"/>
              </a:rPr>
              <a:t> </a:t>
            </a:r>
            <a:r>
              <a:rPr lang="en-US" sz="2400" spc="-15" dirty="0">
                <a:latin typeface="Calibri"/>
                <a:cs typeface="Calibri"/>
              </a:rPr>
              <a:t>fault.</a:t>
            </a:r>
            <a:endParaRPr lang="en-US" sz="2400" dirty="0">
              <a:latin typeface="Calibri"/>
              <a:cs typeface="Calibri"/>
            </a:endParaRPr>
          </a:p>
          <a:p>
            <a:pPr marL="355600" marR="5080" indent="-343535" algn="just">
              <a:lnSpc>
                <a:spcPct val="100000"/>
              </a:lnSpc>
              <a:spcBef>
                <a:spcPts val="675"/>
              </a:spcBef>
              <a:buFont typeface="Arial MT"/>
              <a:buChar char="•"/>
              <a:tabLst>
                <a:tab pos="356235" algn="l"/>
              </a:tabLst>
            </a:pPr>
            <a:r>
              <a:rPr lang="en-US" sz="2400" spc="-5" dirty="0">
                <a:latin typeface="Calibri"/>
                <a:cs typeface="Calibri"/>
              </a:rPr>
              <a:t>If the</a:t>
            </a:r>
            <a:r>
              <a:rPr lang="en-US" sz="2400" dirty="0">
                <a:latin typeface="Calibri"/>
                <a:cs typeface="Calibri"/>
              </a:rPr>
              <a:t> </a:t>
            </a:r>
            <a:r>
              <a:rPr lang="en-US" sz="2400" spc="-25" dirty="0">
                <a:latin typeface="Calibri"/>
                <a:cs typeface="Calibri"/>
              </a:rPr>
              <a:t>ratio</a:t>
            </a:r>
            <a:r>
              <a:rPr lang="en-US" sz="2400" spc="-20" dirty="0">
                <a:latin typeface="Calibri"/>
                <a:cs typeface="Calibri"/>
              </a:rPr>
              <a:t> </a:t>
            </a:r>
            <a:r>
              <a:rPr lang="en-US" sz="2400" spc="-5" dirty="0">
                <a:latin typeface="Calibri"/>
                <a:cs typeface="Calibri"/>
              </a:rPr>
              <a:t>of </a:t>
            </a:r>
            <a:r>
              <a:rPr lang="en-US" sz="2400" spc="-15" dirty="0">
                <a:latin typeface="Calibri"/>
                <a:cs typeface="Calibri"/>
              </a:rPr>
              <a:t>apparent</a:t>
            </a:r>
            <a:r>
              <a:rPr lang="en-US" sz="2400" spc="-10" dirty="0">
                <a:latin typeface="Calibri"/>
                <a:cs typeface="Calibri"/>
              </a:rPr>
              <a:t> </a:t>
            </a:r>
            <a:r>
              <a:rPr lang="en-US" sz="2400" spc="-5" dirty="0">
                <a:latin typeface="Calibri"/>
                <a:cs typeface="Calibri"/>
              </a:rPr>
              <a:t>impedance</a:t>
            </a:r>
            <a:r>
              <a:rPr lang="en-US" sz="2400" dirty="0">
                <a:latin typeface="Calibri"/>
                <a:cs typeface="Calibri"/>
              </a:rPr>
              <a:t> </a:t>
            </a:r>
            <a:r>
              <a:rPr lang="en-US" sz="2400" spc="-20" dirty="0">
                <a:latin typeface="Calibri"/>
                <a:cs typeface="Calibri"/>
              </a:rPr>
              <a:t>to</a:t>
            </a:r>
            <a:r>
              <a:rPr lang="en-US" sz="2400" spc="-15" dirty="0">
                <a:latin typeface="Calibri"/>
                <a:cs typeface="Calibri"/>
              </a:rPr>
              <a:t> </a:t>
            </a:r>
            <a:r>
              <a:rPr lang="en-US" sz="2400" spc="-5" dirty="0">
                <a:latin typeface="Calibri"/>
                <a:cs typeface="Calibri"/>
              </a:rPr>
              <a:t>the</a:t>
            </a:r>
            <a:r>
              <a:rPr lang="en-US" sz="2400" dirty="0">
                <a:latin typeface="Calibri"/>
                <a:cs typeface="Calibri"/>
              </a:rPr>
              <a:t> </a:t>
            </a:r>
            <a:r>
              <a:rPr lang="en-US" sz="2400" spc="-10" dirty="0">
                <a:latin typeface="Calibri"/>
                <a:cs typeface="Calibri"/>
              </a:rPr>
              <a:t>positive </a:t>
            </a:r>
            <a:r>
              <a:rPr lang="en-US" sz="2400" spc="-5" dirty="0">
                <a:latin typeface="Calibri"/>
                <a:cs typeface="Calibri"/>
              </a:rPr>
              <a:t> sequence impedance </a:t>
            </a:r>
            <a:r>
              <a:rPr lang="en-US" sz="2400" spc="-10" dirty="0">
                <a:latin typeface="Calibri"/>
                <a:cs typeface="Calibri"/>
              </a:rPr>
              <a:t>is less </a:t>
            </a:r>
            <a:r>
              <a:rPr lang="en-US" sz="2400" dirty="0">
                <a:latin typeface="Calibri"/>
                <a:cs typeface="Calibri"/>
              </a:rPr>
              <a:t>than </a:t>
            </a:r>
            <a:r>
              <a:rPr lang="en-US" sz="2400" spc="-40" dirty="0">
                <a:latin typeface="Calibri"/>
                <a:cs typeface="Calibri"/>
              </a:rPr>
              <a:t>unity, </a:t>
            </a:r>
            <a:r>
              <a:rPr lang="en-US" sz="2400" dirty="0">
                <a:latin typeface="Calibri"/>
                <a:cs typeface="Calibri"/>
              </a:rPr>
              <a:t>it </a:t>
            </a:r>
            <a:r>
              <a:rPr lang="en-US" sz="2400" spc="-15" dirty="0">
                <a:latin typeface="Calibri"/>
                <a:cs typeface="Calibri"/>
              </a:rPr>
              <a:t>indicates </a:t>
            </a:r>
            <a:r>
              <a:rPr lang="en-US" sz="2400" spc="-5" dirty="0">
                <a:latin typeface="Calibri"/>
                <a:cs typeface="Calibri"/>
              </a:rPr>
              <a:t>a </a:t>
            </a:r>
            <a:r>
              <a:rPr lang="en-US" sz="2400" dirty="0">
                <a:latin typeface="Calibri"/>
                <a:cs typeface="Calibri"/>
              </a:rPr>
              <a:t> </a:t>
            </a:r>
            <a:r>
              <a:rPr lang="en-US" sz="2400" spc="-15" dirty="0">
                <a:latin typeface="Calibri"/>
                <a:cs typeface="Calibri"/>
              </a:rPr>
              <a:t>fault.</a:t>
            </a:r>
            <a:endParaRPr lang="en-US" sz="2400" dirty="0">
              <a:latin typeface="Calibri"/>
              <a:cs typeface="Calibri"/>
            </a:endParaRPr>
          </a:p>
          <a:p>
            <a:pPr marL="356235" indent="-343535" algn="just">
              <a:lnSpc>
                <a:spcPct val="100000"/>
              </a:lnSpc>
              <a:spcBef>
                <a:spcPts val="670"/>
              </a:spcBef>
              <a:buFont typeface="Arial MT"/>
              <a:buChar char="•"/>
              <a:tabLst>
                <a:tab pos="356870" algn="l"/>
              </a:tabLst>
            </a:pPr>
            <a:r>
              <a:rPr lang="en-US" sz="2400" spc="-10" dirty="0">
                <a:latin typeface="Calibri"/>
                <a:cs typeface="Calibri"/>
              </a:rPr>
              <a:t>This</a:t>
            </a:r>
            <a:r>
              <a:rPr lang="en-US" sz="2400" dirty="0">
                <a:latin typeface="Calibri"/>
                <a:cs typeface="Calibri"/>
              </a:rPr>
              <a:t> </a:t>
            </a:r>
            <a:r>
              <a:rPr lang="en-US" sz="2400" spc="-15" dirty="0">
                <a:latin typeface="Calibri"/>
                <a:cs typeface="Calibri"/>
              </a:rPr>
              <a:t>protection</a:t>
            </a:r>
            <a:r>
              <a:rPr lang="en-US" sz="2400" spc="25" dirty="0">
                <a:latin typeface="Calibri"/>
                <a:cs typeface="Calibri"/>
              </a:rPr>
              <a:t> </a:t>
            </a:r>
            <a:r>
              <a:rPr lang="en-US" sz="2400" spc="-5" dirty="0">
                <a:latin typeface="Calibri"/>
                <a:cs typeface="Calibri"/>
              </a:rPr>
              <a:t>scheme</a:t>
            </a:r>
            <a:r>
              <a:rPr lang="en-US" sz="2400" spc="30" dirty="0">
                <a:latin typeface="Calibri"/>
                <a:cs typeface="Calibri"/>
              </a:rPr>
              <a:t> </a:t>
            </a:r>
            <a:r>
              <a:rPr lang="en-US" sz="2400" spc="-10" dirty="0">
                <a:latin typeface="Calibri"/>
                <a:cs typeface="Calibri"/>
              </a:rPr>
              <a:t>is</a:t>
            </a:r>
            <a:r>
              <a:rPr lang="en-US" sz="2400" spc="5" dirty="0">
                <a:latin typeface="Calibri"/>
                <a:cs typeface="Calibri"/>
              </a:rPr>
              <a:t> </a:t>
            </a:r>
            <a:r>
              <a:rPr lang="en-US" sz="2400" spc="-15" dirty="0">
                <a:latin typeface="Calibri"/>
                <a:cs typeface="Calibri"/>
              </a:rPr>
              <a:t>inherently</a:t>
            </a:r>
            <a:r>
              <a:rPr lang="en-US" sz="2400" spc="35" dirty="0">
                <a:latin typeface="Calibri"/>
                <a:cs typeface="Calibri"/>
              </a:rPr>
              <a:t> </a:t>
            </a:r>
            <a:r>
              <a:rPr lang="en-US" sz="2400" spc="-10" dirty="0">
                <a:latin typeface="Calibri"/>
                <a:cs typeface="Calibri"/>
              </a:rPr>
              <a:t>directional.</a:t>
            </a:r>
            <a:endParaRPr lang="en-US" sz="2400" dirty="0">
              <a:latin typeface="Calibri"/>
              <a:cs typeface="Calibri"/>
            </a:endParaRPr>
          </a:p>
          <a:p>
            <a:pPr marL="355600" indent="-343535" algn="just">
              <a:lnSpc>
                <a:spcPct val="100000"/>
              </a:lnSpc>
              <a:spcBef>
                <a:spcPts val="675"/>
              </a:spcBef>
              <a:buFont typeface="Arial MT"/>
              <a:buChar char="•"/>
              <a:tabLst>
                <a:tab pos="356235" algn="l"/>
              </a:tabLst>
            </a:pPr>
            <a:r>
              <a:rPr lang="en-US" sz="2400" spc="-5" dirty="0">
                <a:latin typeface="Calibri"/>
                <a:cs typeface="Calibri"/>
              </a:rPr>
              <a:t>Impedance</a:t>
            </a:r>
            <a:r>
              <a:rPr lang="en-US" sz="2400" spc="5" dirty="0">
                <a:latin typeface="Calibri"/>
                <a:cs typeface="Calibri"/>
              </a:rPr>
              <a:t> </a:t>
            </a:r>
            <a:r>
              <a:rPr lang="en-US" sz="2400" spc="-25" dirty="0">
                <a:latin typeface="Calibri"/>
                <a:cs typeface="Calibri"/>
              </a:rPr>
              <a:t>relay</a:t>
            </a:r>
            <a:r>
              <a:rPr lang="en-US" sz="2400" dirty="0">
                <a:latin typeface="Calibri"/>
                <a:cs typeface="Calibri"/>
              </a:rPr>
              <a:t> </a:t>
            </a:r>
            <a:r>
              <a:rPr lang="en-US" sz="2400" spc="-5" dirty="0">
                <a:latin typeface="Calibri"/>
                <a:cs typeface="Calibri"/>
              </a:rPr>
              <a:t>and</a:t>
            </a:r>
            <a:r>
              <a:rPr lang="en-US" sz="2400" spc="10" dirty="0">
                <a:latin typeface="Calibri"/>
                <a:cs typeface="Calibri"/>
              </a:rPr>
              <a:t> </a:t>
            </a:r>
            <a:r>
              <a:rPr lang="en-US" sz="2400" spc="-10" dirty="0">
                <a:latin typeface="Calibri"/>
                <a:cs typeface="Calibri"/>
              </a:rPr>
              <a:t>Mho</a:t>
            </a:r>
            <a:r>
              <a:rPr lang="en-US" sz="2400" spc="35" dirty="0">
                <a:latin typeface="Calibri"/>
                <a:cs typeface="Calibri"/>
              </a:rPr>
              <a:t> </a:t>
            </a:r>
            <a:r>
              <a:rPr lang="en-US" sz="2400" spc="-25" dirty="0">
                <a:latin typeface="Calibri"/>
                <a:cs typeface="Calibri"/>
              </a:rPr>
              <a:t>relay</a:t>
            </a:r>
            <a:r>
              <a:rPr lang="en-US" sz="2400" spc="-10" dirty="0">
                <a:latin typeface="Calibri"/>
                <a:cs typeface="Calibri"/>
              </a:rPr>
              <a:t> use</a:t>
            </a:r>
            <a:r>
              <a:rPr lang="en-US" sz="2400" spc="30" dirty="0">
                <a:latin typeface="Calibri"/>
                <a:cs typeface="Calibri"/>
              </a:rPr>
              <a:t> </a:t>
            </a:r>
            <a:r>
              <a:rPr lang="en-US" sz="2400" spc="-10" dirty="0">
                <a:latin typeface="Calibri"/>
                <a:cs typeface="Calibri"/>
              </a:rPr>
              <a:t>this</a:t>
            </a:r>
            <a:r>
              <a:rPr lang="en-US" sz="2400" spc="30" dirty="0">
                <a:latin typeface="Calibri"/>
                <a:cs typeface="Calibri"/>
              </a:rPr>
              <a:t> </a:t>
            </a:r>
            <a:r>
              <a:rPr lang="en-US" sz="2400" spc="-10" dirty="0">
                <a:latin typeface="Calibri"/>
                <a:cs typeface="Calibri"/>
              </a:rPr>
              <a:t>principle.</a:t>
            </a:r>
            <a:endParaRPr lang="en-US" sz="2400" dirty="0">
              <a:latin typeface="Calibri"/>
              <a:cs typeface="Calibri"/>
            </a:endParaRPr>
          </a:p>
        </p:txBody>
      </p:sp>
      <p:pic>
        <p:nvPicPr>
          <p:cNvPr id="6" name="Picture 5">
            <a:extLst>
              <a:ext uri="{FF2B5EF4-FFF2-40B4-BE49-F238E27FC236}">
                <a16:creationId xmlns:a16="http://schemas.microsoft.com/office/drawing/2014/main" id="{9A753F73-D7F1-484E-8F90-150F01747E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2170720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7390-485E-43FF-9F87-5D6A07CD108F}"/>
              </a:ext>
            </a:extLst>
          </p:cNvPr>
          <p:cNvSpPr>
            <a:spLocks noGrp="1"/>
          </p:cNvSpPr>
          <p:nvPr>
            <p:ph type="title"/>
          </p:nvPr>
        </p:nvSpPr>
        <p:spPr>
          <a:xfrm>
            <a:off x="1262162" y="845716"/>
            <a:ext cx="5862813" cy="760816"/>
          </a:xfrm>
        </p:spPr>
        <p:txBody>
          <a:bodyPr>
            <a:normAutofit/>
          </a:bodyPr>
          <a:lstStyle/>
          <a:p>
            <a:pPr marL="12700">
              <a:lnSpc>
                <a:spcPct val="100000"/>
              </a:lnSpc>
              <a:spcBef>
                <a:spcPts val="100"/>
              </a:spcBef>
            </a:pPr>
            <a:r>
              <a:rPr lang="en-IN" sz="3600" dirty="0">
                <a:solidFill>
                  <a:srgbClr val="FF0000"/>
                </a:solidFill>
                <a:latin typeface="Calibri"/>
                <a:cs typeface="Calibri"/>
              </a:rPr>
              <a:t>Distance Relay </a:t>
            </a:r>
            <a:r>
              <a:rPr lang="en-IN" sz="3600" spc="-10" dirty="0">
                <a:solidFill>
                  <a:srgbClr val="FF0000"/>
                </a:solidFill>
                <a:latin typeface="Calibri"/>
                <a:cs typeface="Calibri"/>
              </a:rPr>
              <a:t>Protection</a:t>
            </a:r>
            <a:endParaRPr lang="en-IN" sz="3600" dirty="0">
              <a:solidFill>
                <a:srgbClr val="FF0000"/>
              </a:solidFill>
              <a:latin typeface="Calibri"/>
              <a:cs typeface="Calibri"/>
            </a:endParaRPr>
          </a:p>
        </p:txBody>
      </p:sp>
      <p:sp>
        <p:nvSpPr>
          <p:cNvPr id="3" name="Content Placeholder 2">
            <a:extLst>
              <a:ext uri="{FF2B5EF4-FFF2-40B4-BE49-F238E27FC236}">
                <a16:creationId xmlns:a16="http://schemas.microsoft.com/office/drawing/2014/main" id="{99232443-0BB9-408A-A311-5C24604BB0D5}"/>
              </a:ext>
            </a:extLst>
          </p:cNvPr>
          <p:cNvSpPr>
            <a:spLocks noGrp="1"/>
          </p:cNvSpPr>
          <p:nvPr>
            <p:ph idx="1"/>
          </p:nvPr>
        </p:nvSpPr>
        <p:spPr>
          <a:xfrm>
            <a:off x="1097280" y="1845735"/>
            <a:ext cx="6446518" cy="3225030"/>
          </a:xfrm>
        </p:spPr>
        <p:txBody>
          <a:bodyPr>
            <a:noAutofit/>
          </a:bodyPr>
          <a:lstStyle/>
          <a:p>
            <a:pPr>
              <a:lnSpc>
                <a:spcPct val="100000"/>
              </a:lnSpc>
              <a:spcBef>
                <a:spcPts val="15"/>
              </a:spcBef>
            </a:pPr>
            <a:endParaRPr lang="en-US" sz="1600">
              <a:latin typeface="Calibri"/>
              <a:cs typeface="Calibri"/>
            </a:endParaRPr>
          </a:p>
          <a:p>
            <a:pPr marL="12700" indent="0">
              <a:lnSpc>
                <a:spcPct val="100000"/>
              </a:lnSpc>
              <a:spcBef>
                <a:spcPts val="100"/>
              </a:spcBef>
              <a:buNone/>
              <a:tabLst>
                <a:tab pos="355600" algn="l"/>
              </a:tabLst>
            </a:pPr>
            <a:endParaRPr lang="en-US" b="1" u="sng" dirty="0">
              <a:solidFill>
                <a:schemeClr val="tx1"/>
              </a:solidFill>
              <a:cs typeface="Cambria"/>
            </a:endParaRPr>
          </a:p>
        </p:txBody>
      </p:sp>
      <p:sp>
        <p:nvSpPr>
          <p:cNvPr id="4" name="Slide Number Placeholder 3">
            <a:extLst>
              <a:ext uri="{FF2B5EF4-FFF2-40B4-BE49-F238E27FC236}">
                <a16:creationId xmlns:a16="http://schemas.microsoft.com/office/drawing/2014/main" id="{83C8E416-D372-457D-9132-56466D65B178}"/>
              </a:ext>
            </a:extLst>
          </p:cNvPr>
          <p:cNvSpPr>
            <a:spLocks noGrp="1"/>
          </p:cNvSpPr>
          <p:nvPr>
            <p:ph type="sldNum" sz="quarter" idx="12"/>
          </p:nvPr>
        </p:nvSpPr>
        <p:spPr/>
        <p:txBody>
          <a:bodyPr/>
          <a:lstStyle/>
          <a:p>
            <a:fld id="{CA9F79F9-620A-454C-B44A-099229A02D1C}" type="slidenum">
              <a:rPr lang="en-IN" smtClean="0"/>
              <a:pPr/>
              <a:t>93</a:t>
            </a:fld>
            <a:endParaRPr lang="en-IN"/>
          </a:p>
        </p:txBody>
      </p:sp>
      <p:sp>
        <p:nvSpPr>
          <p:cNvPr id="96" name="TextBox 95">
            <a:extLst>
              <a:ext uri="{FF2B5EF4-FFF2-40B4-BE49-F238E27FC236}">
                <a16:creationId xmlns:a16="http://schemas.microsoft.com/office/drawing/2014/main" id="{2D456AEE-D0C2-4AFF-A2CF-0F7F5067E4BC}"/>
              </a:ext>
            </a:extLst>
          </p:cNvPr>
          <p:cNvSpPr txBox="1"/>
          <p:nvPr/>
        </p:nvSpPr>
        <p:spPr>
          <a:xfrm>
            <a:off x="1458155" y="1845734"/>
            <a:ext cx="9754327" cy="2208297"/>
          </a:xfrm>
          <a:prstGeom prst="rect">
            <a:avLst/>
          </a:prstGeom>
          <a:noFill/>
        </p:spPr>
        <p:txBody>
          <a:bodyPr wrap="square">
            <a:spAutoFit/>
          </a:bodyPr>
          <a:lstStyle/>
          <a:p>
            <a:pPr marL="354965" marR="5080" indent="-342900" algn="just">
              <a:lnSpc>
                <a:spcPct val="100000"/>
              </a:lnSpc>
              <a:spcBef>
                <a:spcPts val="95"/>
              </a:spcBef>
              <a:buFont typeface="Arial MT"/>
              <a:buChar char="•"/>
              <a:tabLst>
                <a:tab pos="356235" algn="l"/>
              </a:tabLst>
            </a:pPr>
            <a:r>
              <a:rPr lang="en-US" sz="2000" spc="-5" dirty="0">
                <a:latin typeface="Calibri"/>
                <a:cs typeface="Calibri"/>
              </a:rPr>
              <a:t>The basic principle </a:t>
            </a:r>
            <a:r>
              <a:rPr lang="en-US" sz="2000" dirty="0">
                <a:latin typeface="Calibri"/>
                <a:cs typeface="Calibri"/>
              </a:rPr>
              <a:t>is </a:t>
            </a:r>
            <a:r>
              <a:rPr lang="en-US" sz="2000" spc="-10" dirty="0">
                <a:latin typeface="Calibri"/>
                <a:cs typeface="Calibri"/>
              </a:rPr>
              <a:t>that </a:t>
            </a:r>
            <a:r>
              <a:rPr lang="en-US" sz="2000" spc="-5" dirty="0">
                <a:latin typeface="Calibri"/>
                <a:cs typeface="Calibri"/>
              </a:rPr>
              <a:t>the </a:t>
            </a:r>
            <a:r>
              <a:rPr lang="en-US" sz="2000" spc="-10" dirty="0">
                <a:latin typeface="Calibri"/>
                <a:cs typeface="Calibri"/>
              </a:rPr>
              <a:t>apparent </a:t>
            </a:r>
            <a:r>
              <a:rPr lang="en-US" sz="2000" spc="-5" dirty="0">
                <a:latin typeface="Calibri"/>
                <a:cs typeface="Calibri"/>
              </a:rPr>
              <a:t>impedance </a:t>
            </a:r>
            <a:r>
              <a:rPr lang="en-US" sz="2000" dirty="0">
                <a:latin typeface="Calibri"/>
                <a:cs typeface="Calibri"/>
              </a:rPr>
              <a:t> </a:t>
            </a:r>
            <a:r>
              <a:rPr lang="en-US" sz="2000" spc="-5" dirty="0">
                <a:latin typeface="Calibri"/>
                <a:cs typeface="Calibri"/>
              </a:rPr>
              <a:t>seen </a:t>
            </a:r>
            <a:r>
              <a:rPr lang="en-US" sz="2000" spc="-15" dirty="0">
                <a:latin typeface="Calibri"/>
                <a:cs typeface="Calibri"/>
              </a:rPr>
              <a:t>by </a:t>
            </a:r>
            <a:r>
              <a:rPr lang="en-US" sz="2000" spc="-5" dirty="0">
                <a:latin typeface="Calibri"/>
                <a:cs typeface="Calibri"/>
              </a:rPr>
              <a:t>the </a:t>
            </a:r>
            <a:r>
              <a:rPr lang="en-US" sz="2000" spc="-25" dirty="0">
                <a:latin typeface="Calibri"/>
                <a:cs typeface="Calibri"/>
              </a:rPr>
              <a:t>relay </a:t>
            </a:r>
            <a:r>
              <a:rPr lang="en-US" sz="2000" spc="-10" dirty="0">
                <a:latin typeface="Calibri"/>
                <a:cs typeface="Calibri"/>
              </a:rPr>
              <a:t>reduces </a:t>
            </a:r>
            <a:r>
              <a:rPr lang="en-US" sz="2000" spc="-15" dirty="0">
                <a:latin typeface="Calibri"/>
                <a:cs typeface="Calibri"/>
              </a:rPr>
              <a:t>drastically </a:t>
            </a:r>
            <a:r>
              <a:rPr lang="en-US" sz="2000" dirty="0">
                <a:latin typeface="Calibri"/>
                <a:cs typeface="Calibri"/>
              </a:rPr>
              <a:t>in </a:t>
            </a:r>
            <a:r>
              <a:rPr lang="en-US" sz="2000" spc="-10" dirty="0">
                <a:latin typeface="Calibri"/>
                <a:cs typeface="Calibri"/>
              </a:rPr>
              <a:t>case </a:t>
            </a:r>
            <a:r>
              <a:rPr lang="en-US" sz="2000" spc="-5" dirty="0">
                <a:latin typeface="Calibri"/>
                <a:cs typeface="Calibri"/>
              </a:rPr>
              <a:t>of line </a:t>
            </a:r>
            <a:r>
              <a:rPr lang="en-US" sz="2000" dirty="0">
                <a:latin typeface="Calibri"/>
                <a:cs typeface="Calibri"/>
              </a:rPr>
              <a:t> </a:t>
            </a:r>
            <a:r>
              <a:rPr lang="en-US" sz="2000" spc="-15" dirty="0">
                <a:latin typeface="Calibri"/>
                <a:cs typeface="Calibri"/>
              </a:rPr>
              <a:t>fault.</a:t>
            </a:r>
            <a:endParaRPr lang="en-US" sz="2000" dirty="0">
              <a:latin typeface="Calibri"/>
              <a:cs typeface="Calibri"/>
            </a:endParaRPr>
          </a:p>
          <a:p>
            <a:pPr marL="355600" marR="5080" indent="-343535" algn="just">
              <a:lnSpc>
                <a:spcPct val="100000"/>
              </a:lnSpc>
              <a:spcBef>
                <a:spcPts val="675"/>
              </a:spcBef>
              <a:buFont typeface="Arial MT"/>
              <a:buChar char="•"/>
              <a:tabLst>
                <a:tab pos="356235" algn="l"/>
              </a:tabLst>
            </a:pPr>
            <a:r>
              <a:rPr lang="en-US" sz="2000" spc="-5" dirty="0">
                <a:latin typeface="Calibri"/>
                <a:cs typeface="Calibri"/>
              </a:rPr>
              <a:t>If the</a:t>
            </a:r>
            <a:r>
              <a:rPr lang="en-US" sz="2000" dirty="0">
                <a:latin typeface="Calibri"/>
                <a:cs typeface="Calibri"/>
              </a:rPr>
              <a:t> </a:t>
            </a:r>
            <a:r>
              <a:rPr lang="en-US" sz="2000" spc="-25" dirty="0">
                <a:latin typeface="Calibri"/>
                <a:cs typeface="Calibri"/>
              </a:rPr>
              <a:t>ratio</a:t>
            </a:r>
            <a:r>
              <a:rPr lang="en-US" sz="2000" spc="-20" dirty="0">
                <a:latin typeface="Calibri"/>
                <a:cs typeface="Calibri"/>
              </a:rPr>
              <a:t> </a:t>
            </a:r>
            <a:r>
              <a:rPr lang="en-US" sz="2000" spc="-5" dirty="0">
                <a:latin typeface="Calibri"/>
                <a:cs typeface="Calibri"/>
              </a:rPr>
              <a:t>of </a:t>
            </a:r>
            <a:r>
              <a:rPr lang="en-US" sz="2000" spc="-15" dirty="0">
                <a:latin typeface="Calibri"/>
                <a:cs typeface="Calibri"/>
              </a:rPr>
              <a:t>apparent</a:t>
            </a:r>
            <a:r>
              <a:rPr lang="en-US" sz="2000" spc="-10" dirty="0">
                <a:latin typeface="Calibri"/>
                <a:cs typeface="Calibri"/>
              </a:rPr>
              <a:t> </a:t>
            </a:r>
            <a:r>
              <a:rPr lang="en-US" sz="2000" spc="-5" dirty="0">
                <a:latin typeface="Calibri"/>
                <a:cs typeface="Calibri"/>
              </a:rPr>
              <a:t>impedance</a:t>
            </a:r>
            <a:r>
              <a:rPr lang="en-US" sz="2000" dirty="0">
                <a:latin typeface="Calibri"/>
                <a:cs typeface="Calibri"/>
              </a:rPr>
              <a:t> </a:t>
            </a:r>
            <a:r>
              <a:rPr lang="en-US" sz="2000" spc="-20" dirty="0">
                <a:latin typeface="Calibri"/>
                <a:cs typeface="Calibri"/>
              </a:rPr>
              <a:t>to</a:t>
            </a:r>
            <a:r>
              <a:rPr lang="en-US" sz="2000" spc="-15" dirty="0">
                <a:latin typeface="Calibri"/>
                <a:cs typeface="Calibri"/>
              </a:rPr>
              <a:t> </a:t>
            </a:r>
            <a:r>
              <a:rPr lang="en-US" sz="2000" spc="-5" dirty="0">
                <a:latin typeface="Calibri"/>
                <a:cs typeface="Calibri"/>
              </a:rPr>
              <a:t>the</a:t>
            </a:r>
            <a:r>
              <a:rPr lang="en-US" sz="2000" dirty="0">
                <a:latin typeface="Calibri"/>
                <a:cs typeface="Calibri"/>
              </a:rPr>
              <a:t> </a:t>
            </a:r>
            <a:r>
              <a:rPr lang="en-US" sz="2000" spc="-10" dirty="0">
                <a:latin typeface="Calibri"/>
                <a:cs typeface="Calibri"/>
              </a:rPr>
              <a:t>positive </a:t>
            </a:r>
            <a:r>
              <a:rPr lang="en-US" sz="2000" spc="-5" dirty="0">
                <a:latin typeface="Calibri"/>
                <a:cs typeface="Calibri"/>
              </a:rPr>
              <a:t> sequence impedance </a:t>
            </a:r>
            <a:r>
              <a:rPr lang="en-US" sz="2000" spc="-10" dirty="0">
                <a:latin typeface="Calibri"/>
                <a:cs typeface="Calibri"/>
              </a:rPr>
              <a:t>is less </a:t>
            </a:r>
            <a:r>
              <a:rPr lang="en-US" sz="2000" dirty="0">
                <a:latin typeface="Calibri"/>
                <a:cs typeface="Calibri"/>
              </a:rPr>
              <a:t>than </a:t>
            </a:r>
            <a:r>
              <a:rPr lang="en-US" sz="2000" spc="-40" dirty="0">
                <a:latin typeface="Calibri"/>
                <a:cs typeface="Calibri"/>
              </a:rPr>
              <a:t>unity, </a:t>
            </a:r>
            <a:r>
              <a:rPr lang="en-US" sz="2000" dirty="0">
                <a:latin typeface="Calibri"/>
                <a:cs typeface="Calibri"/>
              </a:rPr>
              <a:t>it </a:t>
            </a:r>
            <a:r>
              <a:rPr lang="en-US" sz="2000" spc="-15" dirty="0">
                <a:latin typeface="Calibri"/>
                <a:cs typeface="Calibri"/>
              </a:rPr>
              <a:t>indicates </a:t>
            </a:r>
            <a:r>
              <a:rPr lang="en-US" sz="2000" spc="-5" dirty="0">
                <a:latin typeface="Calibri"/>
                <a:cs typeface="Calibri"/>
              </a:rPr>
              <a:t>a </a:t>
            </a:r>
            <a:r>
              <a:rPr lang="en-US" sz="2000" dirty="0">
                <a:latin typeface="Calibri"/>
                <a:cs typeface="Calibri"/>
              </a:rPr>
              <a:t> </a:t>
            </a:r>
            <a:r>
              <a:rPr lang="en-US" sz="2000" spc="-15" dirty="0">
                <a:latin typeface="Calibri"/>
                <a:cs typeface="Calibri"/>
              </a:rPr>
              <a:t>fault.</a:t>
            </a:r>
            <a:endParaRPr lang="en-US" sz="2000" dirty="0">
              <a:latin typeface="Calibri"/>
              <a:cs typeface="Calibri"/>
            </a:endParaRPr>
          </a:p>
          <a:p>
            <a:pPr marL="356235" indent="-343535" algn="just">
              <a:lnSpc>
                <a:spcPct val="100000"/>
              </a:lnSpc>
              <a:spcBef>
                <a:spcPts val="670"/>
              </a:spcBef>
              <a:buFont typeface="Arial MT"/>
              <a:buChar char="•"/>
              <a:tabLst>
                <a:tab pos="356870" algn="l"/>
              </a:tabLst>
            </a:pPr>
            <a:r>
              <a:rPr lang="en-US" sz="2000" spc="-10" dirty="0">
                <a:latin typeface="Calibri"/>
                <a:cs typeface="Calibri"/>
              </a:rPr>
              <a:t>This</a:t>
            </a:r>
            <a:r>
              <a:rPr lang="en-US" sz="2000" dirty="0">
                <a:latin typeface="Calibri"/>
                <a:cs typeface="Calibri"/>
              </a:rPr>
              <a:t> </a:t>
            </a:r>
            <a:r>
              <a:rPr lang="en-US" sz="2000" spc="-15" dirty="0">
                <a:latin typeface="Calibri"/>
                <a:cs typeface="Calibri"/>
              </a:rPr>
              <a:t>protection</a:t>
            </a:r>
            <a:r>
              <a:rPr lang="en-US" sz="2000" spc="25" dirty="0">
                <a:latin typeface="Calibri"/>
                <a:cs typeface="Calibri"/>
              </a:rPr>
              <a:t> </a:t>
            </a:r>
            <a:r>
              <a:rPr lang="en-US" sz="2000" spc="-5" dirty="0">
                <a:latin typeface="Calibri"/>
                <a:cs typeface="Calibri"/>
              </a:rPr>
              <a:t>scheme</a:t>
            </a:r>
            <a:r>
              <a:rPr lang="en-US" sz="2000" spc="30" dirty="0">
                <a:latin typeface="Calibri"/>
                <a:cs typeface="Calibri"/>
              </a:rPr>
              <a:t> </a:t>
            </a:r>
            <a:r>
              <a:rPr lang="en-US" sz="2000" spc="-10" dirty="0">
                <a:latin typeface="Calibri"/>
                <a:cs typeface="Calibri"/>
              </a:rPr>
              <a:t>is</a:t>
            </a:r>
            <a:r>
              <a:rPr lang="en-US" sz="2000" spc="5" dirty="0">
                <a:latin typeface="Calibri"/>
                <a:cs typeface="Calibri"/>
              </a:rPr>
              <a:t> </a:t>
            </a:r>
            <a:r>
              <a:rPr lang="en-US" sz="2000" spc="-15" dirty="0">
                <a:latin typeface="Calibri"/>
                <a:cs typeface="Calibri"/>
              </a:rPr>
              <a:t>inherently</a:t>
            </a:r>
            <a:r>
              <a:rPr lang="en-US" sz="2000" spc="35" dirty="0">
                <a:latin typeface="Calibri"/>
                <a:cs typeface="Calibri"/>
              </a:rPr>
              <a:t> </a:t>
            </a:r>
            <a:r>
              <a:rPr lang="en-US" sz="2000" spc="-10" dirty="0">
                <a:latin typeface="Calibri"/>
                <a:cs typeface="Calibri"/>
              </a:rPr>
              <a:t>directional.</a:t>
            </a:r>
            <a:endParaRPr lang="en-US" sz="2000" dirty="0">
              <a:latin typeface="Calibri"/>
              <a:cs typeface="Calibri"/>
            </a:endParaRPr>
          </a:p>
          <a:p>
            <a:pPr marL="355600" indent="-343535" algn="just">
              <a:lnSpc>
                <a:spcPct val="100000"/>
              </a:lnSpc>
              <a:spcBef>
                <a:spcPts val="675"/>
              </a:spcBef>
              <a:buFont typeface="Arial MT"/>
              <a:buChar char="•"/>
              <a:tabLst>
                <a:tab pos="356235" algn="l"/>
              </a:tabLst>
            </a:pPr>
            <a:r>
              <a:rPr lang="en-US" sz="2000" spc="-5" dirty="0">
                <a:latin typeface="Calibri"/>
                <a:cs typeface="Calibri"/>
              </a:rPr>
              <a:t>Impedance</a:t>
            </a:r>
            <a:r>
              <a:rPr lang="en-US" sz="2000" spc="5" dirty="0">
                <a:latin typeface="Calibri"/>
                <a:cs typeface="Calibri"/>
              </a:rPr>
              <a:t> </a:t>
            </a:r>
            <a:r>
              <a:rPr lang="en-US" sz="2000" spc="-25" dirty="0">
                <a:latin typeface="Calibri"/>
                <a:cs typeface="Calibri"/>
              </a:rPr>
              <a:t>relay</a:t>
            </a:r>
            <a:r>
              <a:rPr lang="en-US" sz="2000" dirty="0">
                <a:latin typeface="Calibri"/>
                <a:cs typeface="Calibri"/>
              </a:rPr>
              <a:t> </a:t>
            </a:r>
            <a:r>
              <a:rPr lang="en-US" sz="2000" spc="-5" dirty="0">
                <a:latin typeface="Calibri"/>
                <a:cs typeface="Calibri"/>
              </a:rPr>
              <a:t>and</a:t>
            </a:r>
            <a:r>
              <a:rPr lang="en-US" sz="2000" spc="10" dirty="0">
                <a:latin typeface="Calibri"/>
                <a:cs typeface="Calibri"/>
              </a:rPr>
              <a:t> </a:t>
            </a:r>
            <a:r>
              <a:rPr lang="en-US" sz="2000" spc="-10" dirty="0">
                <a:latin typeface="Calibri"/>
                <a:cs typeface="Calibri"/>
              </a:rPr>
              <a:t>Mho</a:t>
            </a:r>
            <a:r>
              <a:rPr lang="en-US" sz="2000" spc="35" dirty="0">
                <a:latin typeface="Calibri"/>
                <a:cs typeface="Calibri"/>
              </a:rPr>
              <a:t> </a:t>
            </a:r>
            <a:r>
              <a:rPr lang="en-US" sz="2000" spc="-25" dirty="0">
                <a:latin typeface="Calibri"/>
                <a:cs typeface="Calibri"/>
              </a:rPr>
              <a:t>relay</a:t>
            </a:r>
            <a:r>
              <a:rPr lang="en-US" sz="2000" spc="-10" dirty="0">
                <a:latin typeface="Calibri"/>
                <a:cs typeface="Calibri"/>
              </a:rPr>
              <a:t> use</a:t>
            </a:r>
            <a:r>
              <a:rPr lang="en-US" sz="2000" spc="30" dirty="0">
                <a:latin typeface="Calibri"/>
                <a:cs typeface="Calibri"/>
              </a:rPr>
              <a:t> </a:t>
            </a:r>
            <a:r>
              <a:rPr lang="en-US" sz="2000" spc="-10" dirty="0">
                <a:latin typeface="Calibri"/>
                <a:cs typeface="Calibri"/>
              </a:rPr>
              <a:t>this</a:t>
            </a:r>
            <a:r>
              <a:rPr lang="en-US" sz="2000" spc="30" dirty="0">
                <a:latin typeface="Calibri"/>
                <a:cs typeface="Calibri"/>
              </a:rPr>
              <a:t> </a:t>
            </a:r>
            <a:r>
              <a:rPr lang="en-US" sz="2000" spc="-10" dirty="0">
                <a:latin typeface="Calibri"/>
                <a:cs typeface="Calibri"/>
              </a:rPr>
              <a:t>principle.</a:t>
            </a:r>
            <a:endParaRPr lang="en-US" sz="2000" dirty="0">
              <a:latin typeface="Calibri"/>
              <a:cs typeface="Calibri"/>
            </a:endParaRPr>
          </a:p>
        </p:txBody>
      </p:sp>
      <p:pic>
        <p:nvPicPr>
          <p:cNvPr id="6" name="object 3">
            <a:extLst>
              <a:ext uri="{FF2B5EF4-FFF2-40B4-BE49-F238E27FC236}">
                <a16:creationId xmlns:a16="http://schemas.microsoft.com/office/drawing/2014/main" id="{D22AEEB8-50F0-44D0-9EA3-69CFB583FB5B}"/>
              </a:ext>
            </a:extLst>
          </p:cNvPr>
          <p:cNvPicPr/>
          <p:nvPr/>
        </p:nvPicPr>
        <p:blipFill>
          <a:blip r:embed="rId2" cstate="print"/>
          <a:stretch>
            <a:fillRect/>
          </a:stretch>
        </p:blipFill>
        <p:spPr>
          <a:xfrm>
            <a:off x="3346883" y="4054031"/>
            <a:ext cx="5956916" cy="2164087"/>
          </a:xfrm>
          <a:prstGeom prst="rect">
            <a:avLst/>
          </a:prstGeom>
        </p:spPr>
      </p:pic>
      <p:pic>
        <p:nvPicPr>
          <p:cNvPr id="7" name="Picture 6">
            <a:extLst>
              <a:ext uri="{FF2B5EF4-FFF2-40B4-BE49-F238E27FC236}">
                <a16:creationId xmlns:a16="http://schemas.microsoft.com/office/drawing/2014/main" id="{2F1EF52D-1C0F-4880-BAF1-0311097A57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17450785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7390-485E-43FF-9F87-5D6A07CD108F}"/>
              </a:ext>
            </a:extLst>
          </p:cNvPr>
          <p:cNvSpPr>
            <a:spLocks noGrp="1"/>
          </p:cNvSpPr>
          <p:nvPr>
            <p:ph type="title"/>
          </p:nvPr>
        </p:nvSpPr>
        <p:spPr>
          <a:xfrm>
            <a:off x="1262162" y="845716"/>
            <a:ext cx="5862813" cy="760816"/>
          </a:xfrm>
        </p:spPr>
        <p:txBody>
          <a:bodyPr>
            <a:normAutofit/>
          </a:bodyPr>
          <a:lstStyle/>
          <a:p>
            <a:pPr marL="12700">
              <a:lnSpc>
                <a:spcPct val="100000"/>
              </a:lnSpc>
              <a:spcBef>
                <a:spcPts val="100"/>
              </a:spcBef>
            </a:pPr>
            <a:r>
              <a:rPr lang="en-IN" sz="3600" dirty="0">
                <a:solidFill>
                  <a:srgbClr val="FF0000"/>
                </a:solidFill>
                <a:latin typeface="Calibri"/>
                <a:cs typeface="Calibri"/>
              </a:rPr>
              <a:t>Over Current Relay </a:t>
            </a:r>
            <a:r>
              <a:rPr lang="en-IN" sz="3600" spc="-10" dirty="0">
                <a:solidFill>
                  <a:srgbClr val="FF0000"/>
                </a:solidFill>
                <a:latin typeface="Calibri"/>
                <a:cs typeface="Calibri"/>
              </a:rPr>
              <a:t>Protection</a:t>
            </a:r>
            <a:endParaRPr lang="en-IN" sz="3600" dirty="0">
              <a:solidFill>
                <a:srgbClr val="FF0000"/>
              </a:solidFill>
              <a:latin typeface="Calibri"/>
              <a:cs typeface="Calibri"/>
            </a:endParaRPr>
          </a:p>
        </p:txBody>
      </p:sp>
      <p:sp>
        <p:nvSpPr>
          <p:cNvPr id="3" name="Content Placeholder 2">
            <a:extLst>
              <a:ext uri="{FF2B5EF4-FFF2-40B4-BE49-F238E27FC236}">
                <a16:creationId xmlns:a16="http://schemas.microsoft.com/office/drawing/2014/main" id="{99232443-0BB9-408A-A311-5C24604BB0D5}"/>
              </a:ext>
            </a:extLst>
          </p:cNvPr>
          <p:cNvSpPr>
            <a:spLocks noGrp="1"/>
          </p:cNvSpPr>
          <p:nvPr>
            <p:ph idx="1"/>
          </p:nvPr>
        </p:nvSpPr>
        <p:spPr>
          <a:xfrm>
            <a:off x="1097280" y="1845735"/>
            <a:ext cx="6446518" cy="3225030"/>
          </a:xfrm>
        </p:spPr>
        <p:txBody>
          <a:bodyPr>
            <a:noAutofit/>
          </a:bodyPr>
          <a:lstStyle/>
          <a:p>
            <a:pPr>
              <a:lnSpc>
                <a:spcPct val="100000"/>
              </a:lnSpc>
              <a:spcBef>
                <a:spcPts val="15"/>
              </a:spcBef>
            </a:pPr>
            <a:endParaRPr lang="en-US" sz="1600">
              <a:latin typeface="Calibri"/>
              <a:cs typeface="Calibri"/>
            </a:endParaRPr>
          </a:p>
          <a:p>
            <a:pPr marL="12700" indent="0">
              <a:lnSpc>
                <a:spcPct val="100000"/>
              </a:lnSpc>
              <a:spcBef>
                <a:spcPts val="100"/>
              </a:spcBef>
              <a:buNone/>
              <a:tabLst>
                <a:tab pos="355600" algn="l"/>
              </a:tabLst>
            </a:pPr>
            <a:endParaRPr lang="en-US" b="1" u="sng" dirty="0">
              <a:solidFill>
                <a:schemeClr val="tx1"/>
              </a:solidFill>
              <a:cs typeface="Cambria"/>
            </a:endParaRPr>
          </a:p>
        </p:txBody>
      </p:sp>
      <p:sp>
        <p:nvSpPr>
          <p:cNvPr id="4" name="Slide Number Placeholder 3">
            <a:extLst>
              <a:ext uri="{FF2B5EF4-FFF2-40B4-BE49-F238E27FC236}">
                <a16:creationId xmlns:a16="http://schemas.microsoft.com/office/drawing/2014/main" id="{83C8E416-D372-457D-9132-56466D65B178}"/>
              </a:ext>
            </a:extLst>
          </p:cNvPr>
          <p:cNvSpPr>
            <a:spLocks noGrp="1"/>
          </p:cNvSpPr>
          <p:nvPr>
            <p:ph type="sldNum" sz="quarter" idx="12"/>
          </p:nvPr>
        </p:nvSpPr>
        <p:spPr/>
        <p:txBody>
          <a:bodyPr/>
          <a:lstStyle/>
          <a:p>
            <a:fld id="{CA9F79F9-620A-454C-B44A-099229A02D1C}" type="slidenum">
              <a:rPr lang="en-IN" smtClean="0"/>
              <a:pPr/>
              <a:t>94</a:t>
            </a:fld>
            <a:endParaRPr lang="en-IN"/>
          </a:p>
        </p:txBody>
      </p:sp>
      <p:sp>
        <p:nvSpPr>
          <p:cNvPr id="96" name="TextBox 95">
            <a:extLst>
              <a:ext uri="{FF2B5EF4-FFF2-40B4-BE49-F238E27FC236}">
                <a16:creationId xmlns:a16="http://schemas.microsoft.com/office/drawing/2014/main" id="{2D456AEE-D0C2-4AFF-A2CF-0F7F5067E4BC}"/>
              </a:ext>
            </a:extLst>
          </p:cNvPr>
          <p:cNvSpPr txBox="1"/>
          <p:nvPr/>
        </p:nvSpPr>
        <p:spPr>
          <a:xfrm>
            <a:off x="1458156" y="1845734"/>
            <a:ext cx="8795554" cy="2667397"/>
          </a:xfrm>
          <a:prstGeom prst="rect">
            <a:avLst/>
          </a:prstGeom>
          <a:noFill/>
        </p:spPr>
        <p:txBody>
          <a:bodyPr wrap="square">
            <a:spAutoFit/>
          </a:bodyPr>
          <a:lstStyle/>
          <a:p>
            <a:pPr marL="12700">
              <a:lnSpc>
                <a:spcPct val="100000"/>
              </a:lnSpc>
              <a:spcBef>
                <a:spcPts val="770"/>
              </a:spcBef>
            </a:pPr>
            <a:r>
              <a:rPr lang="en-US" sz="2400" spc="-10" dirty="0">
                <a:latin typeface="Calibri"/>
                <a:cs typeface="Calibri"/>
              </a:rPr>
              <a:t>Principle</a:t>
            </a:r>
            <a:r>
              <a:rPr lang="en-US" sz="2400" spc="25" dirty="0">
                <a:latin typeface="Calibri"/>
                <a:cs typeface="Calibri"/>
              </a:rPr>
              <a:t> </a:t>
            </a:r>
            <a:r>
              <a:rPr lang="en-US" sz="2400" spc="-5" dirty="0">
                <a:latin typeface="Calibri"/>
                <a:cs typeface="Calibri"/>
              </a:rPr>
              <a:t>of</a:t>
            </a:r>
            <a:r>
              <a:rPr lang="en-US" sz="2400" dirty="0">
                <a:latin typeface="Calibri"/>
                <a:cs typeface="Calibri"/>
              </a:rPr>
              <a:t> </a:t>
            </a:r>
            <a:r>
              <a:rPr lang="en-US" sz="2400" spc="-15" dirty="0">
                <a:latin typeface="Calibri"/>
                <a:cs typeface="Calibri"/>
              </a:rPr>
              <a:t>Over</a:t>
            </a:r>
            <a:r>
              <a:rPr lang="en-US" sz="2400" dirty="0">
                <a:latin typeface="Calibri"/>
                <a:cs typeface="Calibri"/>
              </a:rPr>
              <a:t> </a:t>
            </a:r>
            <a:r>
              <a:rPr lang="en-US" sz="2400" spc="-15" dirty="0">
                <a:latin typeface="Calibri"/>
                <a:cs typeface="Calibri"/>
              </a:rPr>
              <a:t>current</a:t>
            </a:r>
            <a:r>
              <a:rPr lang="en-US" sz="2400" spc="25" dirty="0">
                <a:latin typeface="Calibri"/>
                <a:cs typeface="Calibri"/>
              </a:rPr>
              <a:t> </a:t>
            </a:r>
            <a:r>
              <a:rPr lang="en-US" sz="2400" spc="-15" dirty="0">
                <a:latin typeface="Calibri"/>
                <a:cs typeface="Calibri"/>
              </a:rPr>
              <a:t>Protection</a:t>
            </a:r>
            <a:endParaRPr lang="en-US" sz="2400" dirty="0">
              <a:latin typeface="Calibri"/>
              <a:cs typeface="Calibri"/>
            </a:endParaRPr>
          </a:p>
          <a:p>
            <a:pPr marL="355600" marR="319405" indent="-343535">
              <a:lnSpc>
                <a:spcPct val="100000"/>
              </a:lnSpc>
              <a:spcBef>
                <a:spcPts val="675"/>
              </a:spcBef>
              <a:buFont typeface="Arial MT"/>
              <a:buChar char="•"/>
              <a:tabLst>
                <a:tab pos="355600" algn="l"/>
                <a:tab pos="356235" algn="l"/>
              </a:tabLst>
            </a:pPr>
            <a:r>
              <a:rPr lang="en-US" sz="2400" spc="-5" dirty="0">
                <a:latin typeface="Calibri"/>
                <a:cs typeface="Calibri"/>
              </a:rPr>
              <a:t>When</a:t>
            </a:r>
            <a:r>
              <a:rPr lang="en-US" sz="2400" spc="5" dirty="0">
                <a:latin typeface="Calibri"/>
                <a:cs typeface="Calibri"/>
              </a:rPr>
              <a:t> </a:t>
            </a:r>
            <a:r>
              <a:rPr lang="en-US" sz="2400" spc="-5" dirty="0">
                <a:latin typeface="Calibri"/>
                <a:cs typeface="Calibri"/>
              </a:rPr>
              <a:t>the</a:t>
            </a:r>
            <a:r>
              <a:rPr lang="en-US" sz="2400" spc="15" dirty="0">
                <a:latin typeface="Calibri"/>
                <a:cs typeface="Calibri"/>
              </a:rPr>
              <a:t> </a:t>
            </a:r>
            <a:r>
              <a:rPr lang="en-US" sz="2400" spc="-15" dirty="0">
                <a:latin typeface="Calibri"/>
                <a:cs typeface="Calibri"/>
              </a:rPr>
              <a:t>current</a:t>
            </a:r>
            <a:r>
              <a:rPr lang="en-US" sz="2400" spc="25" dirty="0">
                <a:latin typeface="Calibri"/>
                <a:cs typeface="Calibri"/>
              </a:rPr>
              <a:t> </a:t>
            </a:r>
            <a:r>
              <a:rPr lang="en-US" sz="2400" spc="-10" dirty="0">
                <a:latin typeface="Calibri"/>
                <a:cs typeface="Calibri"/>
              </a:rPr>
              <a:t>in</a:t>
            </a:r>
            <a:r>
              <a:rPr lang="en-US" sz="2400" spc="5" dirty="0">
                <a:latin typeface="Calibri"/>
                <a:cs typeface="Calibri"/>
              </a:rPr>
              <a:t> </a:t>
            </a:r>
            <a:r>
              <a:rPr lang="en-US" sz="2400" spc="-5" dirty="0">
                <a:latin typeface="Calibri"/>
                <a:cs typeface="Calibri"/>
              </a:rPr>
              <a:t>a </a:t>
            </a:r>
            <a:r>
              <a:rPr lang="en-US" sz="2400" spc="-30" dirty="0">
                <a:latin typeface="Calibri"/>
                <a:cs typeface="Calibri"/>
              </a:rPr>
              <a:t>system</a:t>
            </a:r>
            <a:r>
              <a:rPr lang="en-US" sz="2400" spc="25" dirty="0">
                <a:latin typeface="Calibri"/>
                <a:cs typeface="Calibri"/>
              </a:rPr>
              <a:t> </a:t>
            </a:r>
            <a:r>
              <a:rPr lang="en-US" sz="2400" spc="-20" dirty="0">
                <a:latin typeface="Calibri"/>
                <a:cs typeface="Calibri"/>
              </a:rPr>
              <a:t>exceeds</a:t>
            </a:r>
            <a:r>
              <a:rPr lang="en-US" sz="2400" spc="15" dirty="0">
                <a:latin typeface="Calibri"/>
                <a:cs typeface="Calibri"/>
              </a:rPr>
              <a:t> </a:t>
            </a:r>
            <a:r>
              <a:rPr lang="en-US" sz="2400" spc="-5" dirty="0">
                <a:latin typeface="Calibri"/>
                <a:cs typeface="Calibri"/>
              </a:rPr>
              <a:t>a </a:t>
            </a:r>
            <a:r>
              <a:rPr lang="en-US" sz="2400" dirty="0">
                <a:latin typeface="Calibri"/>
                <a:cs typeface="Calibri"/>
              </a:rPr>
              <a:t> </a:t>
            </a:r>
            <a:r>
              <a:rPr lang="en-US" sz="2400" spc="-15" dirty="0">
                <a:latin typeface="Calibri"/>
                <a:cs typeface="Calibri"/>
              </a:rPr>
              <a:t>predetermined</a:t>
            </a:r>
            <a:r>
              <a:rPr lang="en-US" sz="2400" spc="20" dirty="0">
                <a:latin typeface="Calibri"/>
                <a:cs typeface="Calibri"/>
              </a:rPr>
              <a:t> </a:t>
            </a:r>
            <a:r>
              <a:rPr lang="en-US" sz="2400" spc="-10" dirty="0">
                <a:latin typeface="Calibri"/>
                <a:cs typeface="Calibri"/>
              </a:rPr>
              <a:t>value,</a:t>
            </a:r>
            <a:r>
              <a:rPr lang="en-US" sz="2400" dirty="0">
                <a:latin typeface="Calibri"/>
                <a:cs typeface="Calibri"/>
              </a:rPr>
              <a:t> </a:t>
            </a:r>
            <a:r>
              <a:rPr lang="en-US" sz="2400" spc="-10" dirty="0">
                <a:latin typeface="Calibri"/>
                <a:cs typeface="Calibri"/>
              </a:rPr>
              <a:t>it</a:t>
            </a:r>
            <a:r>
              <a:rPr lang="en-US" sz="2400" dirty="0">
                <a:latin typeface="Calibri"/>
                <a:cs typeface="Calibri"/>
              </a:rPr>
              <a:t> </a:t>
            </a:r>
            <a:r>
              <a:rPr lang="en-US" sz="2400" spc="-15" dirty="0">
                <a:latin typeface="Calibri"/>
                <a:cs typeface="Calibri"/>
              </a:rPr>
              <a:t>indicates</a:t>
            </a:r>
            <a:r>
              <a:rPr lang="en-US" sz="2400" spc="25" dirty="0">
                <a:latin typeface="Calibri"/>
                <a:cs typeface="Calibri"/>
              </a:rPr>
              <a:t> </a:t>
            </a:r>
            <a:r>
              <a:rPr lang="en-US" sz="2400" spc="-5" dirty="0">
                <a:latin typeface="Calibri"/>
                <a:cs typeface="Calibri"/>
              </a:rPr>
              <a:t>the</a:t>
            </a:r>
            <a:r>
              <a:rPr lang="en-US" sz="2400" spc="20" dirty="0">
                <a:latin typeface="Calibri"/>
                <a:cs typeface="Calibri"/>
              </a:rPr>
              <a:t> </a:t>
            </a:r>
            <a:r>
              <a:rPr lang="en-US" sz="2400" spc="-10" dirty="0">
                <a:latin typeface="Calibri"/>
                <a:cs typeface="Calibri"/>
              </a:rPr>
              <a:t>presence</a:t>
            </a:r>
            <a:r>
              <a:rPr lang="en-US" sz="2400" spc="15" dirty="0">
                <a:latin typeface="Calibri"/>
                <a:cs typeface="Calibri"/>
              </a:rPr>
              <a:t> </a:t>
            </a:r>
            <a:r>
              <a:rPr lang="en-US" sz="2400" spc="-5" dirty="0">
                <a:latin typeface="Calibri"/>
                <a:cs typeface="Calibri"/>
              </a:rPr>
              <a:t>of</a:t>
            </a:r>
            <a:r>
              <a:rPr lang="en-US" sz="2400" dirty="0">
                <a:latin typeface="Calibri"/>
                <a:cs typeface="Calibri"/>
              </a:rPr>
              <a:t> </a:t>
            </a:r>
            <a:r>
              <a:rPr lang="en-US" sz="2400" spc="-5" dirty="0">
                <a:latin typeface="Calibri"/>
                <a:cs typeface="Calibri"/>
              </a:rPr>
              <a:t>a </a:t>
            </a:r>
            <a:r>
              <a:rPr lang="en-US" sz="2400" spc="-615" dirty="0">
                <a:latin typeface="Calibri"/>
                <a:cs typeface="Calibri"/>
              </a:rPr>
              <a:t> </a:t>
            </a:r>
            <a:r>
              <a:rPr lang="en-US" sz="2400" spc="-15" dirty="0">
                <a:latin typeface="Calibri"/>
                <a:cs typeface="Calibri"/>
              </a:rPr>
              <a:t>fault.</a:t>
            </a:r>
            <a:endParaRPr lang="en-US" sz="2400" dirty="0">
              <a:latin typeface="Calibri"/>
              <a:cs typeface="Calibri"/>
            </a:endParaRPr>
          </a:p>
          <a:p>
            <a:pPr marL="355600" marR="5080" indent="-343535">
              <a:lnSpc>
                <a:spcPct val="100000"/>
              </a:lnSpc>
              <a:spcBef>
                <a:spcPts val="670"/>
              </a:spcBef>
              <a:buFont typeface="Arial MT"/>
              <a:buChar char="•"/>
              <a:tabLst>
                <a:tab pos="355600" algn="l"/>
                <a:tab pos="356235" algn="l"/>
              </a:tabLst>
            </a:pPr>
            <a:r>
              <a:rPr lang="en-US" sz="2400" spc="-20" dirty="0">
                <a:latin typeface="Calibri"/>
                <a:cs typeface="Calibri"/>
              </a:rPr>
              <a:t>Relaying</a:t>
            </a:r>
            <a:r>
              <a:rPr lang="en-US" sz="2400" spc="-10" dirty="0">
                <a:latin typeface="Calibri"/>
                <a:cs typeface="Calibri"/>
              </a:rPr>
              <a:t> </a:t>
            </a:r>
            <a:r>
              <a:rPr lang="en-US" sz="2400" spc="-5" dirty="0">
                <a:latin typeface="Calibri"/>
                <a:cs typeface="Calibri"/>
              </a:rPr>
              <a:t>decision</a:t>
            </a:r>
            <a:r>
              <a:rPr lang="en-US" sz="2400" spc="25" dirty="0">
                <a:latin typeface="Calibri"/>
                <a:cs typeface="Calibri"/>
              </a:rPr>
              <a:t> </a:t>
            </a:r>
            <a:r>
              <a:rPr lang="en-US" sz="2400" spc="-10" dirty="0">
                <a:latin typeface="Calibri"/>
                <a:cs typeface="Calibri"/>
              </a:rPr>
              <a:t>is</a:t>
            </a:r>
            <a:r>
              <a:rPr lang="en-US" sz="2400" spc="10" dirty="0">
                <a:latin typeface="Calibri"/>
                <a:cs typeface="Calibri"/>
              </a:rPr>
              <a:t> </a:t>
            </a:r>
            <a:r>
              <a:rPr lang="en-US" sz="2400" spc="-5" dirty="0">
                <a:latin typeface="Calibri"/>
                <a:cs typeface="Calibri"/>
              </a:rPr>
              <a:t>based</a:t>
            </a:r>
            <a:r>
              <a:rPr lang="en-US" sz="2400" spc="25" dirty="0">
                <a:latin typeface="Calibri"/>
                <a:cs typeface="Calibri"/>
              </a:rPr>
              <a:t> </a:t>
            </a:r>
            <a:r>
              <a:rPr lang="en-US" sz="2400" spc="-10" dirty="0">
                <a:latin typeface="Calibri"/>
                <a:cs typeface="Calibri"/>
              </a:rPr>
              <a:t>solely</a:t>
            </a:r>
            <a:r>
              <a:rPr lang="en-US" sz="2400" spc="-5" dirty="0">
                <a:latin typeface="Calibri"/>
                <a:cs typeface="Calibri"/>
              </a:rPr>
              <a:t> on</a:t>
            </a:r>
            <a:r>
              <a:rPr lang="en-US" sz="2400" spc="10" dirty="0">
                <a:latin typeface="Calibri"/>
                <a:cs typeface="Calibri"/>
              </a:rPr>
              <a:t> </a:t>
            </a:r>
            <a:r>
              <a:rPr lang="en-US" sz="2400" spc="-5" dirty="0">
                <a:latin typeface="Calibri"/>
                <a:cs typeface="Calibri"/>
              </a:rPr>
              <a:t>the</a:t>
            </a:r>
            <a:r>
              <a:rPr lang="en-US" sz="2400" spc="20" dirty="0">
                <a:latin typeface="Calibri"/>
                <a:cs typeface="Calibri"/>
              </a:rPr>
              <a:t> </a:t>
            </a:r>
            <a:r>
              <a:rPr lang="en-US" sz="2400" spc="-10" dirty="0">
                <a:latin typeface="Calibri"/>
                <a:cs typeface="Calibri"/>
              </a:rPr>
              <a:t>magnitude</a:t>
            </a:r>
            <a:r>
              <a:rPr lang="en-US" sz="2400" spc="30" dirty="0">
                <a:latin typeface="Calibri"/>
                <a:cs typeface="Calibri"/>
              </a:rPr>
              <a:t> </a:t>
            </a:r>
            <a:r>
              <a:rPr lang="en-US" sz="2400" spc="-5" dirty="0">
                <a:latin typeface="Calibri"/>
                <a:cs typeface="Calibri"/>
              </a:rPr>
              <a:t>of </a:t>
            </a:r>
            <a:r>
              <a:rPr lang="en-US" sz="2400" spc="-620" dirty="0">
                <a:latin typeface="Calibri"/>
                <a:cs typeface="Calibri"/>
              </a:rPr>
              <a:t> </a:t>
            </a:r>
            <a:r>
              <a:rPr lang="en-US" sz="2400" spc="-15" dirty="0">
                <a:latin typeface="Calibri"/>
                <a:cs typeface="Calibri"/>
              </a:rPr>
              <a:t>current.</a:t>
            </a:r>
            <a:endParaRPr lang="en-US" sz="2400" dirty="0">
              <a:latin typeface="Calibri"/>
              <a:cs typeface="Calibri"/>
            </a:endParaRPr>
          </a:p>
          <a:p>
            <a:pPr marL="355600" marR="376555" indent="-343535">
              <a:lnSpc>
                <a:spcPct val="100000"/>
              </a:lnSpc>
              <a:spcBef>
                <a:spcPts val="675"/>
              </a:spcBef>
              <a:buFont typeface="Arial MT"/>
              <a:buChar char="•"/>
              <a:tabLst>
                <a:tab pos="355600" algn="l"/>
                <a:tab pos="356235" algn="l"/>
              </a:tabLst>
            </a:pPr>
            <a:r>
              <a:rPr lang="en-US" sz="2400" spc="-15" dirty="0">
                <a:latin typeface="Calibri"/>
                <a:cs typeface="Calibri"/>
              </a:rPr>
              <a:t>Over</a:t>
            </a:r>
            <a:r>
              <a:rPr lang="en-US" sz="2400" spc="-10" dirty="0">
                <a:latin typeface="Calibri"/>
                <a:cs typeface="Calibri"/>
              </a:rPr>
              <a:t> </a:t>
            </a:r>
            <a:r>
              <a:rPr lang="en-US" sz="2400" spc="-15" dirty="0">
                <a:latin typeface="Calibri"/>
                <a:cs typeface="Calibri"/>
              </a:rPr>
              <a:t>current</a:t>
            </a:r>
            <a:r>
              <a:rPr lang="en-US" sz="2400" spc="30" dirty="0">
                <a:latin typeface="Calibri"/>
                <a:cs typeface="Calibri"/>
              </a:rPr>
              <a:t> </a:t>
            </a:r>
            <a:r>
              <a:rPr lang="en-US" sz="2400" spc="-20" dirty="0">
                <a:latin typeface="Calibri"/>
                <a:cs typeface="Calibri"/>
              </a:rPr>
              <a:t>relaying</a:t>
            </a:r>
            <a:r>
              <a:rPr lang="en-US" sz="2400" spc="15" dirty="0">
                <a:latin typeface="Calibri"/>
                <a:cs typeface="Calibri"/>
              </a:rPr>
              <a:t> </a:t>
            </a:r>
            <a:r>
              <a:rPr lang="en-US" sz="2400" spc="-5" dirty="0">
                <a:latin typeface="Calibri"/>
                <a:cs typeface="Calibri"/>
              </a:rPr>
              <a:t>and</a:t>
            </a:r>
            <a:r>
              <a:rPr lang="en-US" sz="2400" spc="15" dirty="0">
                <a:latin typeface="Calibri"/>
                <a:cs typeface="Calibri"/>
              </a:rPr>
              <a:t> </a:t>
            </a:r>
            <a:r>
              <a:rPr lang="en-US" sz="2400" spc="-10" dirty="0">
                <a:latin typeface="Calibri"/>
                <a:cs typeface="Calibri"/>
              </a:rPr>
              <a:t>fuse</a:t>
            </a:r>
            <a:r>
              <a:rPr lang="en-US" sz="2400" spc="20" dirty="0">
                <a:latin typeface="Calibri"/>
                <a:cs typeface="Calibri"/>
              </a:rPr>
              <a:t> </a:t>
            </a:r>
            <a:r>
              <a:rPr lang="en-US" sz="2400" spc="-15" dirty="0">
                <a:latin typeface="Calibri"/>
                <a:cs typeface="Calibri"/>
              </a:rPr>
              <a:t>protection</a:t>
            </a:r>
            <a:r>
              <a:rPr lang="en-US" sz="2400" spc="30" dirty="0">
                <a:latin typeface="Calibri"/>
                <a:cs typeface="Calibri"/>
              </a:rPr>
              <a:t> </a:t>
            </a:r>
            <a:r>
              <a:rPr lang="en-US" sz="2400" spc="-5" dirty="0">
                <a:latin typeface="Calibri"/>
                <a:cs typeface="Calibri"/>
              </a:rPr>
              <a:t>uses</a:t>
            </a:r>
            <a:r>
              <a:rPr lang="en-US" sz="2400" spc="30" dirty="0">
                <a:latin typeface="Calibri"/>
                <a:cs typeface="Calibri"/>
              </a:rPr>
              <a:t> </a:t>
            </a:r>
            <a:r>
              <a:rPr lang="en-US" sz="2400" spc="-10" dirty="0">
                <a:latin typeface="Calibri"/>
                <a:cs typeface="Calibri"/>
              </a:rPr>
              <a:t>this </a:t>
            </a:r>
            <a:r>
              <a:rPr lang="en-US" sz="2400" spc="-620" dirty="0">
                <a:latin typeface="Calibri"/>
                <a:cs typeface="Calibri"/>
              </a:rPr>
              <a:t> </a:t>
            </a:r>
            <a:r>
              <a:rPr lang="en-US" sz="2400" spc="-10" dirty="0">
                <a:latin typeface="Calibri"/>
                <a:cs typeface="Calibri"/>
              </a:rPr>
              <a:t>principle</a:t>
            </a:r>
            <a:endParaRPr lang="en-US" sz="2400" dirty="0">
              <a:latin typeface="Calibri"/>
              <a:cs typeface="Calibri"/>
            </a:endParaRPr>
          </a:p>
          <a:p>
            <a:pPr marL="355600" indent="-343535">
              <a:lnSpc>
                <a:spcPct val="100000"/>
              </a:lnSpc>
              <a:spcBef>
                <a:spcPts val="670"/>
              </a:spcBef>
              <a:buFont typeface="Arial MT"/>
              <a:buChar char="•"/>
              <a:tabLst>
                <a:tab pos="355600" algn="l"/>
                <a:tab pos="356235" algn="l"/>
              </a:tabLst>
            </a:pPr>
            <a:r>
              <a:rPr lang="en-US" sz="2400" spc="-5" dirty="0">
                <a:latin typeface="Calibri"/>
                <a:cs typeface="Calibri"/>
              </a:rPr>
              <a:t>Used</a:t>
            </a:r>
            <a:r>
              <a:rPr lang="en-US" sz="2400" spc="-10" dirty="0">
                <a:latin typeface="Calibri"/>
                <a:cs typeface="Calibri"/>
              </a:rPr>
              <a:t> in</a:t>
            </a:r>
            <a:r>
              <a:rPr lang="en-US" sz="2400" spc="5" dirty="0">
                <a:latin typeface="Calibri"/>
                <a:cs typeface="Calibri"/>
              </a:rPr>
              <a:t> </a:t>
            </a:r>
            <a:r>
              <a:rPr lang="en-US" sz="2400" spc="-15" dirty="0">
                <a:latin typeface="Calibri"/>
                <a:cs typeface="Calibri"/>
              </a:rPr>
              <a:t>radial</a:t>
            </a:r>
            <a:r>
              <a:rPr lang="en-US" sz="2400" dirty="0">
                <a:latin typeface="Calibri"/>
                <a:cs typeface="Calibri"/>
              </a:rPr>
              <a:t> </a:t>
            </a:r>
            <a:r>
              <a:rPr lang="en-US" sz="2400" spc="-10" dirty="0">
                <a:latin typeface="Calibri"/>
                <a:cs typeface="Calibri"/>
              </a:rPr>
              <a:t>distribution</a:t>
            </a:r>
            <a:r>
              <a:rPr lang="en-US" sz="2400" spc="40" dirty="0">
                <a:latin typeface="Calibri"/>
                <a:cs typeface="Calibri"/>
              </a:rPr>
              <a:t> </a:t>
            </a:r>
            <a:r>
              <a:rPr lang="en-US" sz="2400" spc="-25" dirty="0">
                <a:latin typeface="Calibri"/>
                <a:cs typeface="Calibri"/>
              </a:rPr>
              <a:t>systems.</a:t>
            </a:r>
            <a:endParaRPr lang="en-US" sz="2400" dirty="0">
              <a:latin typeface="Calibri"/>
              <a:cs typeface="Calibri"/>
            </a:endParaRPr>
          </a:p>
        </p:txBody>
      </p:sp>
      <p:pic>
        <p:nvPicPr>
          <p:cNvPr id="7" name="object 3">
            <a:extLst>
              <a:ext uri="{FF2B5EF4-FFF2-40B4-BE49-F238E27FC236}">
                <a16:creationId xmlns:a16="http://schemas.microsoft.com/office/drawing/2014/main" id="{C2A4AC96-50F8-4360-9294-B41E664280FC}"/>
              </a:ext>
            </a:extLst>
          </p:cNvPr>
          <p:cNvPicPr/>
          <p:nvPr/>
        </p:nvPicPr>
        <p:blipFill>
          <a:blip r:embed="rId2" cstate="print"/>
          <a:stretch>
            <a:fillRect/>
          </a:stretch>
        </p:blipFill>
        <p:spPr>
          <a:xfrm>
            <a:off x="3693111" y="4513131"/>
            <a:ext cx="5095782" cy="1747105"/>
          </a:xfrm>
          <a:prstGeom prst="rect">
            <a:avLst/>
          </a:prstGeom>
        </p:spPr>
      </p:pic>
      <p:pic>
        <p:nvPicPr>
          <p:cNvPr id="8" name="Picture 7">
            <a:extLst>
              <a:ext uri="{FF2B5EF4-FFF2-40B4-BE49-F238E27FC236}">
                <a16:creationId xmlns:a16="http://schemas.microsoft.com/office/drawing/2014/main" id="{C61150EE-210B-4B70-8288-AC9B122377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36088623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7390-485E-43FF-9F87-5D6A07CD108F}"/>
              </a:ext>
            </a:extLst>
          </p:cNvPr>
          <p:cNvSpPr>
            <a:spLocks noGrp="1"/>
          </p:cNvSpPr>
          <p:nvPr>
            <p:ph type="title"/>
          </p:nvPr>
        </p:nvSpPr>
        <p:spPr>
          <a:xfrm>
            <a:off x="1262162" y="845716"/>
            <a:ext cx="5862813" cy="760816"/>
          </a:xfrm>
        </p:spPr>
        <p:txBody>
          <a:bodyPr>
            <a:normAutofit fontScale="90000"/>
          </a:bodyPr>
          <a:lstStyle/>
          <a:p>
            <a:pPr marL="12700">
              <a:lnSpc>
                <a:spcPct val="100000"/>
              </a:lnSpc>
              <a:spcBef>
                <a:spcPts val="100"/>
              </a:spcBef>
            </a:pPr>
            <a:r>
              <a:rPr lang="en-IN" sz="3600" dirty="0">
                <a:solidFill>
                  <a:srgbClr val="FF0000"/>
                </a:solidFill>
                <a:latin typeface="Calibri"/>
                <a:cs typeface="Calibri"/>
              </a:rPr>
              <a:t>Directional Over  Relay </a:t>
            </a:r>
            <a:r>
              <a:rPr lang="en-IN" sz="3600" spc="-10" dirty="0">
                <a:solidFill>
                  <a:srgbClr val="FF0000"/>
                </a:solidFill>
                <a:latin typeface="Calibri"/>
                <a:cs typeface="Calibri"/>
              </a:rPr>
              <a:t>Protection</a:t>
            </a:r>
            <a:endParaRPr lang="en-IN" sz="3600" dirty="0">
              <a:solidFill>
                <a:srgbClr val="FF0000"/>
              </a:solidFill>
              <a:latin typeface="Calibri"/>
              <a:cs typeface="Calibri"/>
            </a:endParaRPr>
          </a:p>
        </p:txBody>
      </p:sp>
      <p:sp>
        <p:nvSpPr>
          <p:cNvPr id="3" name="Content Placeholder 2">
            <a:extLst>
              <a:ext uri="{FF2B5EF4-FFF2-40B4-BE49-F238E27FC236}">
                <a16:creationId xmlns:a16="http://schemas.microsoft.com/office/drawing/2014/main" id="{99232443-0BB9-408A-A311-5C24604BB0D5}"/>
              </a:ext>
            </a:extLst>
          </p:cNvPr>
          <p:cNvSpPr>
            <a:spLocks noGrp="1"/>
          </p:cNvSpPr>
          <p:nvPr>
            <p:ph idx="1"/>
          </p:nvPr>
        </p:nvSpPr>
        <p:spPr>
          <a:xfrm>
            <a:off x="1097280" y="1845735"/>
            <a:ext cx="6446518" cy="3225030"/>
          </a:xfrm>
        </p:spPr>
        <p:txBody>
          <a:bodyPr>
            <a:noAutofit/>
          </a:bodyPr>
          <a:lstStyle/>
          <a:p>
            <a:pPr>
              <a:lnSpc>
                <a:spcPct val="100000"/>
              </a:lnSpc>
              <a:spcBef>
                <a:spcPts val="15"/>
              </a:spcBef>
            </a:pPr>
            <a:endParaRPr lang="en-US" sz="1600">
              <a:latin typeface="Calibri"/>
              <a:cs typeface="Calibri"/>
            </a:endParaRPr>
          </a:p>
          <a:p>
            <a:pPr marL="12700" indent="0">
              <a:lnSpc>
                <a:spcPct val="100000"/>
              </a:lnSpc>
              <a:spcBef>
                <a:spcPts val="100"/>
              </a:spcBef>
              <a:buNone/>
              <a:tabLst>
                <a:tab pos="355600" algn="l"/>
              </a:tabLst>
            </a:pPr>
            <a:endParaRPr lang="en-US" b="1" u="sng" dirty="0">
              <a:solidFill>
                <a:schemeClr val="tx1"/>
              </a:solidFill>
              <a:cs typeface="Cambria"/>
            </a:endParaRPr>
          </a:p>
        </p:txBody>
      </p:sp>
      <p:sp>
        <p:nvSpPr>
          <p:cNvPr id="4" name="Slide Number Placeholder 3">
            <a:extLst>
              <a:ext uri="{FF2B5EF4-FFF2-40B4-BE49-F238E27FC236}">
                <a16:creationId xmlns:a16="http://schemas.microsoft.com/office/drawing/2014/main" id="{83C8E416-D372-457D-9132-56466D65B178}"/>
              </a:ext>
            </a:extLst>
          </p:cNvPr>
          <p:cNvSpPr>
            <a:spLocks noGrp="1"/>
          </p:cNvSpPr>
          <p:nvPr>
            <p:ph type="sldNum" sz="quarter" idx="12"/>
          </p:nvPr>
        </p:nvSpPr>
        <p:spPr/>
        <p:txBody>
          <a:bodyPr/>
          <a:lstStyle/>
          <a:p>
            <a:fld id="{CA9F79F9-620A-454C-B44A-099229A02D1C}" type="slidenum">
              <a:rPr lang="en-IN" smtClean="0"/>
              <a:pPr/>
              <a:t>95</a:t>
            </a:fld>
            <a:endParaRPr lang="en-IN"/>
          </a:p>
        </p:txBody>
      </p:sp>
      <p:sp>
        <p:nvSpPr>
          <p:cNvPr id="96" name="TextBox 95">
            <a:extLst>
              <a:ext uri="{FF2B5EF4-FFF2-40B4-BE49-F238E27FC236}">
                <a16:creationId xmlns:a16="http://schemas.microsoft.com/office/drawing/2014/main" id="{2D456AEE-D0C2-4AFF-A2CF-0F7F5067E4BC}"/>
              </a:ext>
            </a:extLst>
          </p:cNvPr>
          <p:cNvSpPr txBox="1"/>
          <p:nvPr/>
        </p:nvSpPr>
        <p:spPr>
          <a:xfrm>
            <a:off x="1458156" y="1845734"/>
            <a:ext cx="8254015" cy="1302921"/>
          </a:xfrm>
          <a:prstGeom prst="rect">
            <a:avLst/>
          </a:prstGeom>
          <a:noFill/>
        </p:spPr>
        <p:txBody>
          <a:bodyPr wrap="square">
            <a:spAutoFit/>
          </a:bodyPr>
          <a:lstStyle/>
          <a:p>
            <a:pPr marL="355600" marR="135890" indent="-343535">
              <a:lnSpc>
                <a:spcPct val="100000"/>
              </a:lnSpc>
              <a:spcBef>
                <a:spcPts val="105"/>
              </a:spcBef>
              <a:buFont typeface="Arial MT"/>
              <a:buChar char="•"/>
              <a:tabLst>
                <a:tab pos="355600" algn="l"/>
                <a:tab pos="356235" algn="l"/>
              </a:tabLst>
            </a:pPr>
            <a:r>
              <a:rPr lang="en-US" sz="2400" spc="-10" dirty="0">
                <a:latin typeface="Calibri"/>
                <a:cs typeface="Calibri"/>
              </a:rPr>
              <a:t>Directional Over current Protection </a:t>
            </a:r>
            <a:r>
              <a:rPr lang="en-US" sz="2400" spc="-5" dirty="0">
                <a:latin typeface="Calibri"/>
                <a:cs typeface="Calibri"/>
              </a:rPr>
              <a:t>Uses both </a:t>
            </a:r>
            <a:r>
              <a:rPr lang="en-US" sz="2400" spc="-710" dirty="0">
                <a:latin typeface="Calibri"/>
                <a:cs typeface="Calibri"/>
              </a:rPr>
              <a:t> </a:t>
            </a:r>
            <a:r>
              <a:rPr lang="en-US" sz="2400" spc="-5" dirty="0">
                <a:latin typeface="Calibri"/>
                <a:cs typeface="Calibri"/>
              </a:rPr>
              <a:t>magnitude</a:t>
            </a:r>
            <a:r>
              <a:rPr lang="en-US" sz="2400" spc="10" dirty="0">
                <a:latin typeface="Calibri"/>
                <a:cs typeface="Calibri"/>
              </a:rPr>
              <a:t> </a:t>
            </a:r>
            <a:r>
              <a:rPr lang="en-US" sz="2400" dirty="0">
                <a:latin typeface="Calibri"/>
                <a:cs typeface="Calibri"/>
              </a:rPr>
              <a:t>of </a:t>
            </a:r>
            <a:r>
              <a:rPr lang="en-US" sz="2400" spc="-10" dirty="0">
                <a:latin typeface="Calibri"/>
                <a:cs typeface="Calibri"/>
              </a:rPr>
              <a:t>current</a:t>
            </a:r>
            <a:r>
              <a:rPr lang="en-US" sz="2400" spc="-25" dirty="0">
                <a:latin typeface="Calibri"/>
                <a:cs typeface="Calibri"/>
              </a:rPr>
              <a:t> </a:t>
            </a:r>
            <a:r>
              <a:rPr lang="en-US" sz="2400" spc="-5" dirty="0">
                <a:latin typeface="Calibri"/>
                <a:cs typeface="Calibri"/>
              </a:rPr>
              <a:t>and</a:t>
            </a:r>
            <a:r>
              <a:rPr lang="en-US" sz="2400" spc="5" dirty="0">
                <a:latin typeface="Calibri"/>
                <a:cs typeface="Calibri"/>
              </a:rPr>
              <a:t> </a:t>
            </a:r>
            <a:r>
              <a:rPr lang="en-US" sz="2400" spc="-5" dirty="0">
                <a:latin typeface="Calibri"/>
                <a:cs typeface="Calibri"/>
              </a:rPr>
              <a:t>phase</a:t>
            </a:r>
            <a:r>
              <a:rPr lang="en-US" sz="2400" spc="5" dirty="0">
                <a:latin typeface="Calibri"/>
                <a:cs typeface="Calibri"/>
              </a:rPr>
              <a:t> </a:t>
            </a:r>
            <a:r>
              <a:rPr lang="en-US" sz="2400" spc="-5" dirty="0">
                <a:latin typeface="Calibri"/>
                <a:cs typeface="Calibri"/>
              </a:rPr>
              <a:t>angle </a:t>
            </a:r>
            <a:r>
              <a:rPr lang="en-US" sz="2400" dirty="0">
                <a:latin typeface="Calibri"/>
                <a:cs typeface="Calibri"/>
              </a:rPr>
              <a:t> </a:t>
            </a:r>
            <a:r>
              <a:rPr lang="en-US" sz="2400" spc="-15" dirty="0">
                <a:latin typeface="Calibri"/>
                <a:cs typeface="Calibri"/>
              </a:rPr>
              <a:t>information</a:t>
            </a:r>
            <a:r>
              <a:rPr lang="en-US" sz="2400" spc="5" dirty="0">
                <a:latin typeface="Calibri"/>
                <a:cs typeface="Calibri"/>
              </a:rPr>
              <a:t> </a:t>
            </a:r>
            <a:r>
              <a:rPr lang="en-US" sz="2400" spc="-30" dirty="0">
                <a:latin typeface="Calibri"/>
                <a:cs typeface="Calibri"/>
              </a:rPr>
              <a:t>for</a:t>
            </a:r>
            <a:r>
              <a:rPr lang="en-US" sz="2400" spc="5" dirty="0">
                <a:latin typeface="Calibri"/>
                <a:cs typeface="Calibri"/>
              </a:rPr>
              <a:t> </a:t>
            </a:r>
            <a:r>
              <a:rPr lang="en-US" sz="2400" spc="-5" dirty="0">
                <a:latin typeface="Calibri"/>
                <a:cs typeface="Calibri"/>
              </a:rPr>
              <a:t>decision</a:t>
            </a:r>
            <a:r>
              <a:rPr lang="en-US" sz="2400" dirty="0">
                <a:latin typeface="Calibri"/>
                <a:cs typeface="Calibri"/>
              </a:rPr>
              <a:t> </a:t>
            </a:r>
            <a:r>
              <a:rPr lang="en-US" sz="2400" spc="-5" dirty="0">
                <a:latin typeface="Calibri"/>
                <a:cs typeface="Calibri"/>
              </a:rPr>
              <a:t>making.</a:t>
            </a:r>
            <a:endParaRPr lang="en-US" sz="2400" dirty="0">
              <a:latin typeface="Calibri"/>
              <a:cs typeface="Calibri"/>
            </a:endParaRPr>
          </a:p>
          <a:p>
            <a:pPr marL="355600" marR="5080" indent="-343535">
              <a:lnSpc>
                <a:spcPct val="100000"/>
              </a:lnSpc>
              <a:spcBef>
                <a:spcPts val="760"/>
              </a:spcBef>
              <a:buFont typeface="Arial MT"/>
              <a:buChar char="•"/>
              <a:tabLst>
                <a:tab pos="355600" algn="l"/>
                <a:tab pos="356235" algn="l"/>
              </a:tabLst>
            </a:pPr>
            <a:r>
              <a:rPr lang="en-US" sz="2400" spc="-5" dirty="0">
                <a:latin typeface="Calibri"/>
                <a:cs typeface="Calibri"/>
              </a:rPr>
              <a:t>Used</a:t>
            </a:r>
            <a:r>
              <a:rPr lang="en-US" sz="2400" spc="-25" dirty="0">
                <a:latin typeface="Calibri"/>
                <a:cs typeface="Calibri"/>
              </a:rPr>
              <a:t> </a:t>
            </a:r>
            <a:r>
              <a:rPr lang="en-US" sz="2400" spc="-5" dirty="0">
                <a:latin typeface="Calibri"/>
                <a:cs typeface="Calibri"/>
              </a:rPr>
              <a:t>in</a:t>
            </a:r>
            <a:r>
              <a:rPr lang="en-US" sz="2400" spc="10" dirty="0">
                <a:latin typeface="Calibri"/>
                <a:cs typeface="Calibri"/>
              </a:rPr>
              <a:t> </a:t>
            </a:r>
            <a:r>
              <a:rPr lang="en-US" sz="2400" spc="-15" dirty="0">
                <a:latin typeface="Calibri"/>
                <a:cs typeface="Calibri"/>
              </a:rPr>
              <a:t>radial</a:t>
            </a:r>
            <a:r>
              <a:rPr lang="en-US" sz="2400" dirty="0">
                <a:latin typeface="Calibri"/>
                <a:cs typeface="Calibri"/>
              </a:rPr>
              <a:t> </a:t>
            </a:r>
            <a:r>
              <a:rPr lang="en-US" sz="2400" spc="-10" dirty="0">
                <a:latin typeface="Calibri"/>
                <a:cs typeface="Calibri"/>
              </a:rPr>
              <a:t>distribution</a:t>
            </a:r>
            <a:r>
              <a:rPr lang="en-US" sz="2400" spc="35" dirty="0">
                <a:latin typeface="Calibri"/>
                <a:cs typeface="Calibri"/>
              </a:rPr>
              <a:t> </a:t>
            </a:r>
            <a:r>
              <a:rPr lang="en-US" sz="2400" spc="-25" dirty="0">
                <a:latin typeface="Calibri"/>
                <a:cs typeface="Calibri"/>
              </a:rPr>
              <a:t>systems</a:t>
            </a:r>
            <a:r>
              <a:rPr lang="en-US" sz="2400" dirty="0">
                <a:latin typeface="Calibri"/>
                <a:cs typeface="Calibri"/>
              </a:rPr>
              <a:t> </a:t>
            </a:r>
            <a:r>
              <a:rPr lang="en-US" sz="2400" spc="-5" dirty="0">
                <a:latin typeface="Calibri"/>
                <a:cs typeface="Calibri"/>
              </a:rPr>
              <a:t>with</a:t>
            </a:r>
            <a:r>
              <a:rPr lang="en-US" sz="2400" spc="15" dirty="0">
                <a:latin typeface="Calibri"/>
                <a:cs typeface="Calibri"/>
              </a:rPr>
              <a:t> </a:t>
            </a:r>
            <a:r>
              <a:rPr lang="en-US" sz="2400" spc="-10" dirty="0">
                <a:latin typeface="Calibri"/>
                <a:cs typeface="Calibri"/>
              </a:rPr>
              <a:t>source </a:t>
            </a:r>
            <a:r>
              <a:rPr lang="en-US" sz="2400" spc="-710" dirty="0">
                <a:latin typeface="Calibri"/>
                <a:cs typeface="Calibri"/>
              </a:rPr>
              <a:t> </a:t>
            </a:r>
            <a:r>
              <a:rPr lang="en-US" sz="2400" spc="-15" dirty="0">
                <a:latin typeface="Calibri"/>
                <a:cs typeface="Calibri"/>
              </a:rPr>
              <a:t>at </a:t>
            </a:r>
            <a:r>
              <a:rPr lang="en-US" sz="2400" spc="-5" dirty="0">
                <a:latin typeface="Calibri"/>
                <a:cs typeface="Calibri"/>
              </a:rPr>
              <a:t>both</a:t>
            </a:r>
            <a:r>
              <a:rPr lang="en-US" sz="2400" spc="10" dirty="0">
                <a:latin typeface="Calibri"/>
                <a:cs typeface="Calibri"/>
              </a:rPr>
              <a:t> </a:t>
            </a:r>
            <a:r>
              <a:rPr lang="en-US" sz="2400" spc="-5" dirty="0">
                <a:latin typeface="Calibri"/>
                <a:cs typeface="Calibri"/>
              </a:rPr>
              <a:t>ends</a:t>
            </a:r>
            <a:endParaRPr lang="en-US" sz="2400" dirty="0">
              <a:latin typeface="Calibri"/>
              <a:cs typeface="Calibri"/>
            </a:endParaRPr>
          </a:p>
        </p:txBody>
      </p:sp>
      <p:pic>
        <p:nvPicPr>
          <p:cNvPr id="8" name="object 3">
            <a:extLst>
              <a:ext uri="{FF2B5EF4-FFF2-40B4-BE49-F238E27FC236}">
                <a16:creationId xmlns:a16="http://schemas.microsoft.com/office/drawing/2014/main" id="{0BDA7128-9776-4848-9357-4797C2C288E7}"/>
              </a:ext>
            </a:extLst>
          </p:cNvPr>
          <p:cNvPicPr/>
          <p:nvPr/>
        </p:nvPicPr>
        <p:blipFill>
          <a:blip r:embed="rId2" cstate="print"/>
          <a:stretch>
            <a:fillRect/>
          </a:stretch>
        </p:blipFill>
        <p:spPr>
          <a:xfrm>
            <a:off x="2556768" y="3387858"/>
            <a:ext cx="6951216" cy="2327141"/>
          </a:xfrm>
          <a:prstGeom prst="rect">
            <a:avLst/>
          </a:prstGeom>
        </p:spPr>
      </p:pic>
      <p:pic>
        <p:nvPicPr>
          <p:cNvPr id="9" name="Picture 8">
            <a:extLst>
              <a:ext uri="{FF2B5EF4-FFF2-40B4-BE49-F238E27FC236}">
                <a16:creationId xmlns:a16="http://schemas.microsoft.com/office/drawing/2014/main" id="{207186F4-A646-48FB-AF15-564C10FBD1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23648533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7390-485E-43FF-9F87-5D6A07CD108F}"/>
              </a:ext>
            </a:extLst>
          </p:cNvPr>
          <p:cNvSpPr>
            <a:spLocks noGrp="1"/>
          </p:cNvSpPr>
          <p:nvPr>
            <p:ph type="title"/>
          </p:nvPr>
        </p:nvSpPr>
        <p:spPr>
          <a:xfrm>
            <a:off x="1262162" y="845716"/>
            <a:ext cx="6621209" cy="760816"/>
          </a:xfrm>
        </p:spPr>
        <p:txBody>
          <a:bodyPr>
            <a:normAutofit fontScale="90000"/>
          </a:bodyPr>
          <a:lstStyle/>
          <a:p>
            <a:pPr marL="12700">
              <a:lnSpc>
                <a:spcPct val="100000"/>
              </a:lnSpc>
              <a:spcBef>
                <a:spcPts val="100"/>
              </a:spcBef>
            </a:pPr>
            <a:r>
              <a:rPr lang="en-US" sz="2800" spc="-15" dirty="0">
                <a:solidFill>
                  <a:srgbClr val="FF0000"/>
                </a:solidFill>
                <a:latin typeface="+mn-lt"/>
              </a:rPr>
              <a:t>Differential</a:t>
            </a:r>
            <a:r>
              <a:rPr lang="en-US" sz="2800" spc="-25" dirty="0">
                <a:solidFill>
                  <a:srgbClr val="FF0000"/>
                </a:solidFill>
                <a:latin typeface="+mn-lt"/>
              </a:rPr>
              <a:t> Relay</a:t>
            </a:r>
            <a:r>
              <a:rPr lang="en-US" sz="2800" spc="-30" dirty="0">
                <a:solidFill>
                  <a:srgbClr val="FF0000"/>
                </a:solidFill>
                <a:latin typeface="+mn-lt"/>
              </a:rPr>
              <a:t> </a:t>
            </a:r>
            <a:r>
              <a:rPr lang="en-US" sz="2800" spc="-15" dirty="0">
                <a:solidFill>
                  <a:srgbClr val="FF0000"/>
                </a:solidFill>
                <a:latin typeface="+mn-lt"/>
              </a:rPr>
              <a:t>Protection</a:t>
            </a:r>
            <a:r>
              <a:rPr lang="en-US" sz="2800" spc="15" dirty="0">
                <a:solidFill>
                  <a:srgbClr val="FF0000"/>
                </a:solidFill>
                <a:latin typeface="+mn-lt"/>
              </a:rPr>
              <a:t> </a:t>
            </a:r>
            <a:r>
              <a:rPr lang="en-US" sz="2800" spc="-25" dirty="0">
                <a:solidFill>
                  <a:srgbClr val="FF0000"/>
                </a:solidFill>
                <a:latin typeface="+mn-lt"/>
              </a:rPr>
              <a:t>for </a:t>
            </a:r>
            <a:r>
              <a:rPr lang="en-US" sz="2800" spc="-800" dirty="0">
                <a:solidFill>
                  <a:srgbClr val="FF0000"/>
                </a:solidFill>
                <a:latin typeface="+mn-lt"/>
              </a:rPr>
              <a:t> </a:t>
            </a:r>
            <a:r>
              <a:rPr lang="en-US" sz="2800" spc="-25" dirty="0">
                <a:solidFill>
                  <a:srgbClr val="FF0000"/>
                </a:solidFill>
                <a:latin typeface="+mn-lt"/>
              </a:rPr>
              <a:t>Transmission</a:t>
            </a:r>
            <a:r>
              <a:rPr lang="en-US" sz="2800" spc="-30" dirty="0">
                <a:solidFill>
                  <a:srgbClr val="FF0000"/>
                </a:solidFill>
                <a:latin typeface="+mn-lt"/>
              </a:rPr>
              <a:t> </a:t>
            </a:r>
            <a:r>
              <a:rPr lang="en-US" sz="2800" dirty="0">
                <a:solidFill>
                  <a:srgbClr val="FF0000"/>
                </a:solidFill>
                <a:latin typeface="+mn-lt"/>
              </a:rPr>
              <a:t>Line</a:t>
            </a:r>
            <a:endParaRPr lang="en-IN" sz="4000" dirty="0">
              <a:solidFill>
                <a:srgbClr val="FF0000"/>
              </a:solidFill>
              <a:latin typeface="+mn-lt"/>
              <a:cs typeface="Calibri"/>
            </a:endParaRPr>
          </a:p>
        </p:txBody>
      </p:sp>
      <p:sp>
        <p:nvSpPr>
          <p:cNvPr id="3" name="Content Placeholder 2">
            <a:extLst>
              <a:ext uri="{FF2B5EF4-FFF2-40B4-BE49-F238E27FC236}">
                <a16:creationId xmlns:a16="http://schemas.microsoft.com/office/drawing/2014/main" id="{99232443-0BB9-408A-A311-5C24604BB0D5}"/>
              </a:ext>
            </a:extLst>
          </p:cNvPr>
          <p:cNvSpPr>
            <a:spLocks noGrp="1"/>
          </p:cNvSpPr>
          <p:nvPr>
            <p:ph idx="1"/>
          </p:nvPr>
        </p:nvSpPr>
        <p:spPr>
          <a:xfrm>
            <a:off x="1097280" y="1845735"/>
            <a:ext cx="6446518" cy="3225030"/>
          </a:xfrm>
        </p:spPr>
        <p:txBody>
          <a:bodyPr>
            <a:noAutofit/>
          </a:bodyPr>
          <a:lstStyle/>
          <a:p>
            <a:pPr>
              <a:lnSpc>
                <a:spcPct val="100000"/>
              </a:lnSpc>
              <a:spcBef>
                <a:spcPts val="15"/>
              </a:spcBef>
            </a:pPr>
            <a:endParaRPr lang="en-US" sz="1600" dirty="0">
              <a:latin typeface="Calibri"/>
              <a:cs typeface="Calibri"/>
            </a:endParaRPr>
          </a:p>
          <a:p>
            <a:pPr marL="12700" indent="0">
              <a:lnSpc>
                <a:spcPct val="100000"/>
              </a:lnSpc>
              <a:spcBef>
                <a:spcPts val="100"/>
              </a:spcBef>
              <a:buNone/>
              <a:tabLst>
                <a:tab pos="355600" algn="l"/>
              </a:tabLst>
            </a:pPr>
            <a:endParaRPr lang="en-US" b="1" u="sng" dirty="0">
              <a:solidFill>
                <a:schemeClr val="tx1"/>
              </a:solidFill>
              <a:cs typeface="Cambria"/>
            </a:endParaRPr>
          </a:p>
        </p:txBody>
      </p:sp>
      <p:sp>
        <p:nvSpPr>
          <p:cNvPr id="4" name="Slide Number Placeholder 3">
            <a:extLst>
              <a:ext uri="{FF2B5EF4-FFF2-40B4-BE49-F238E27FC236}">
                <a16:creationId xmlns:a16="http://schemas.microsoft.com/office/drawing/2014/main" id="{83C8E416-D372-457D-9132-56466D65B178}"/>
              </a:ext>
            </a:extLst>
          </p:cNvPr>
          <p:cNvSpPr>
            <a:spLocks noGrp="1"/>
          </p:cNvSpPr>
          <p:nvPr>
            <p:ph type="sldNum" sz="quarter" idx="12"/>
          </p:nvPr>
        </p:nvSpPr>
        <p:spPr/>
        <p:txBody>
          <a:bodyPr/>
          <a:lstStyle/>
          <a:p>
            <a:fld id="{CA9F79F9-620A-454C-B44A-099229A02D1C}" type="slidenum">
              <a:rPr lang="en-IN" smtClean="0"/>
              <a:pPr/>
              <a:t>96</a:t>
            </a:fld>
            <a:endParaRPr lang="en-IN"/>
          </a:p>
        </p:txBody>
      </p:sp>
      <p:sp>
        <p:nvSpPr>
          <p:cNvPr id="96" name="TextBox 95">
            <a:extLst>
              <a:ext uri="{FF2B5EF4-FFF2-40B4-BE49-F238E27FC236}">
                <a16:creationId xmlns:a16="http://schemas.microsoft.com/office/drawing/2014/main" id="{2D456AEE-D0C2-4AFF-A2CF-0F7F5067E4BC}"/>
              </a:ext>
            </a:extLst>
          </p:cNvPr>
          <p:cNvSpPr txBox="1"/>
          <p:nvPr/>
        </p:nvSpPr>
        <p:spPr>
          <a:xfrm>
            <a:off x="1458156" y="1845734"/>
            <a:ext cx="8254015" cy="1774845"/>
          </a:xfrm>
          <a:prstGeom prst="rect">
            <a:avLst/>
          </a:prstGeom>
          <a:noFill/>
        </p:spPr>
        <p:txBody>
          <a:bodyPr wrap="square">
            <a:spAutoFit/>
          </a:bodyPr>
          <a:lstStyle/>
          <a:p>
            <a:pPr marL="355600" marR="5080" indent="-343535">
              <a:lnSpc>
                <a:spcPct val="100000"/>
              </a:lnSpc>
              <a:spcBef>
                <a:spcPts val="105"/>
              </a:spcBef>
              <a:buFont typeface="Arial MT"/>
              <a:buChar char="•"/>
              <a:tabLst>
                <a:tab pos="355600" algn="l"/>
                <a:tab pos="356235" algn="l"/>
              </a:tabLst>
            </a:pPr>
            <a:r>
              <a:rPr lang="en-US" sz="2400" spc="-20" dirty="0">
                <a:latin typeface="Calibri"/>
                <a:cs typeface="Calibri"/>
              </a:rPr>
              <a:t>By </a:t>
            </a:r>
            <a:r>
              <a:rPr lang="en-US" sz="2400" spc="-5" dirty="0">
                <a:latin typeface="Calibri"/>
                <a:cs typeface="Calibri"/>
              </a:rPr>
              <a:t>comparing</a:t>
            </a:r>
            <a:r>
              <a:rPr lang="en-US" sz="2400" spc="15" dirty="0">
                <a:latin typeface="Calibri"/>
                <a:cs typeface="Calibri"/>
              </a:rPr>
              <a:t> </a:t>
            </a:r>
            <a:r>
              <a:rPr lang="en-US" sz="2400" spc="-5" dirty="0">
                <a:latin typeface="Calibri"/>
                <a:cs typeface="Calibri"/>
              </a:rPr>
              <a:t>the</a:t>
            </a:r>
            <a:r>
              <a:rPr lang="en-US" sz="2400" spc="5" dirty="0">
                <a:latin typeface="Calibri"/>
                <a:cs typeface="Calibri"/>
              </a:rPr>
              <a:t> </a:t>
            </a:r>
            <a:r>
              <a:rPr lang="en-US" sz="2400" spc="-10" dirty="0">
                <a:latin typeface="Calibri"/>
                <a:cs typeface="Calibri"/>
              </a:rPr>
              <a:t>two currents</a:t>
            </a:r>
            <a:r>
              <a:rPr lang="en-US" sz="2400" spc="-30" dirty="0">
                <a:latin typeface="Calibri"/>
                <a:cs typeface="Calibri"/>
              </a:rPr>
              <a:t> </a:t>
            </a:r>
            <a:r>
              <a:rPr lang="en-US" sz="2400" spc="-5" dirty="0">
                <a:latin typeface="Calibri"/>
                <a:cs typeface="Calibri"/>
              </a:rPr>
              <a:t>either</a:t>
            </a:r>
            <a:r>
              <a:rPr lang="en-US" sz="2400" spc="5" dirty="0">
                <a:latin typeface="Calibri"/>
                <a:cs typeface="Calibri"/>
              </a:rPr>
              <a:t> </a:t>
            </a:r>
            <a:r>
              <a:rPr lang="en-US" sz="2400" spc="-10" dirty="0">
                <a:latin typeface="Calibri"/>
                <a:cs typeface="Calibri"/>
              </a:rPr>
              <a:t>in </a:t>
            </a:r>
            <a:r>
              <a:rPr lang="en-US" sz="2400" spc="-5" dirty="0">
                <a:latin typeface="Calibri"/>
                <a:cs typeface="Calibri"/>
              </a:rPr>
              <a:t> magnitude</a:t>
            </a:r>
            <a:r>
              <a:rPr lang="en-US" sz="2400" spc="10" dirty="0">
                <a:latin typeface="Calibri"/>
                <a:cs typeface="Calibri"/>
              </a:rPr>
              <a:t> </a:t>
            </a:r>
            <a:r>
              <a:rPr lang="en-US" sz="2400" dirty="0">
                <a:latin typeface="Calibri"/>
                <a:cs typeface="Calibri"/>
              </a:rPr>
              <a:t>or</a:t>
            </a:r>
            <a:r>
              <a:rPr lang="en-US" sz="2400" spc="-5" dirty="0">
                <a:latin typeface="Calibri"/>
                <a:cs typeface="Calibri"/>
              </a:rPr>
              <a:t> in</a:t>
            </a:r>
            <a:r>
              <a:rPr lang="en-US" sz="2400" spc="10" dirty="0">
                <a:latin typeface="Calibri"/>
                <a:cs typeface="Calibri"/>
              </a:rPr>
              <a:t> </a:t>
            </a:r>
            <a:r>
              <a:rPr lang="en-US" sz="2400" spc="-5" dirty="0">
                <a:latin typeface="Calibri"/>
                <a:cs typeface="Calibri"/>
              </a:rPr>
              <a:t>phase</a:t>
            </a:r>
            <a:r>
              <a:rPr lang="en-US" sz="2400" dirty="0">
                <a:latin typeface="Calibri"/>
                <a:cs typeface="Calibri"/>
              </a:rPr>
              <a:t> or</a:t>
            </a:r>
            <a:r>
              <a:rPr lang="en-US" sz="2400" spc="-5" dirty="0">
                <a:latin typeface="Calibri"/>
                <a:cs typeface="Calibri"/>
              </a:rPr>
              <a:t> in</a:t>
            </a:r>
            <a:r>
              <a:rPr lang="en-US" sz="2400" dirty="0">
                <a:latin typeface="Calibri"/>
                <a:cs typeface="Calibri"/>
              </a:rPr>
              <a:t> </a:t>
            </a:r>
            <a:r>
              <a:rPr lang="en-US" sz="2400" spc="-5" dirty="0">
                <a:latin typeface="Calibri"/>
                <a:cs typeface="Calibri"/>
              </a:rPr>
              <a:t>both,</a:t>
            </a:r>
            <a:r>
              <a:rPr lang="en-US" sz="2400" spc="15" dirty="0">
                <a:latin typeface="Calibri"/>
                <a:cs typeface="Calibri"/>
              </a:rPr>
              <a:t> </a:t>
            </a:r>
            <a:r>
              <a:rPr lang="en-US" sz="2400" spc="-15" dirty="0">
                <a:latin typeface="Calibri"/>
                <a:cs typeface="Calibri"/>
              </a:rPr>
              <a:t>fault</a:t>
            </a:r>
            <a:r>
              <a:rPr lang="en-US" sz="2400" spc="10" dirty="0">
                <a:latin typeface="Calibri"/>
                <a:cs typeface="Calibri"/>
              </a:rPr>
              <a:t> </a:t>
            </a:r>
            <a:r>
              <a:rPr lang="en-US" sz="2400" spc="-10" dirty="0">
                <a:latin typeface="Calibri"/>
                <a:cs typeface="Calibri"/>
              </a:rPr>
              <a:t>can </a:t>
            </a:r>
            <a:r>
              <a:rPr lang="en-US" sz="2400" spc="-5" dirty="0">
                <a:latin typeface="Calibri"/>
                <a:cs typeface="Calibri"/>
              </a:rPr>
              <a:t>be </a:t>
            </a:r>
            <a:r>
              <a:rPr lang="en-US" sz="2400" spc="-710" dirty="0">
                <a:latin typeface="Calibri"/>
                <a:cs typeface="Calibri"/>
              </a:rPr>
              <a:t> </a:t>
            </a:r>
            <a:r>
              <a:rPr lang="en-US" sz="2400" spc="-10" dirty="0">
                <a:latin typeface="Calibri"/>
                <a:cs typeface="Calibri"/>
              </a:rPr>
              <a:t>determined.</a:t>
            </a:r>
            <a:endParaRPr lang="en-US" sz="2400" dirty="0">
              <a:latin typeface="Calibri"/>
              <a:cs typeface="Calibri"/>
            </a:endParaRPr>
          </a:p>
          <a:p>
            <a:pPr marL="355600" marR="20955" indent="-343535">
              <a:lnSpc>
                <a:spcPct val="100000"/>
              </a:lnSpc>
              <a:spcBef>
                <a:spcPts val="760"/>
              </a:spcBef>
              <a:buFont typeface="Arial MT"/>
              <a:buChar char="•"/>
              <a:tabLst>
                <a:tab pos="355600" algn="l"/>
                <a:tab pos="356235" algn="l"/>
              </a:tabLst>
            </a:pPr>
            <a:r>
              <a:rPr lang="en-US" sz="2400" spc="-5" dirty="0">
                <a:latin typeface="Calibri"/>
                <a:cs typeface="Calibri"/>
              </a:rPr>
              <a:t>Its</a:t>
            </a:r>
            <a:r>
              <a:rPr lang="en-US" sz="2400" dirty="0">
                <a:latin typeface="Calibri"/>
                <a:cs typeface="Calibri"/>
              </a:rPr>
              <a:t> </a:t>
            </a:r>
            <a:r>
              <a:rPr lang="en-US" sz="2400" spc="-10" dirty="0">
                <a:latin typeface="Calibri"/>
                <a:cs typeface="Calibri"/>
              </a:rPr>
              <a:t>implementation</a:t>
            </a:r>
            <a:r>
              <a:rPr lang="en-US" sz="2400" spc="25" dirty="0">
                <a:latin typeface="Calibri"/>
                <a:cs typeface="Calibri"/>
              </a:rPr>
              <a:t> </a:t>
            </a:r>
            <a:r>
              <a:rPr lang="en-US" sz="2400" spc="-15" dirty="0">
                <a:latin typeface="Calibri"/>
                <a:cs typeface="Calibri"/>
              </a:rPr>
              <a:t>requires</a:t>
            </a:r>
            <a:r>
              <a:rPr lang="en-US" sz="2400" spc="-25" dirty="0">
                <a:latin typeface="Calibri"/>
                <a:cs typeface="Calibri"/>
              </a:rPr>
              <a:t> </a:t>
            </a:r>
            <a:r>
              <a:rPr lang="en-US" sz="2400" dirty="0">
                <a:latin typeface="Calibri"/>
                <a:cs typeface="Calibri"/>
              </a:rPr>
              <a:t>a</a:t>
            </a:r>
            <a:r>
              <a:rPr lang="en-US" sz="2400" spc="10" dirty="0">
                <a:latin typeface="Calibri"/>
                <a:cs typeface="Calibri"/>
              </a:rPr>
              <a:t> </a:t>
            </a:r>
            <a:r>
              <a:rPr lang="en-US" sz="2400" spc="-10" dirty="0">
                <a:latin typeface="Calibri"/>
                <a:cs typeface="Calibri"/>
              </a:rPr>
              <a:t>communication </a:t>
            </a:r>
            <a:r>
              <a:rPr lang="en-US" sz="2400" spc="-710" dirty="0">
                <a:latin typeface="Calibri"/>
                <a:cs typeface="Calibri"/>
              </a:rPr>
              <a:t> </a:t>
            </a:r>
            <a:r>
              <a:rPr lang="en-US" sz="2400" spc="-5" dirty="0">
                <a:latin typeface="Calibri"/>
                <a:cs typeface="Calibri"/>
              </a:rPr>
              <a:t>channel.</a:t>
            </a:r>
            <a:endParaRPr lang="en-US" sz="2400" dirty="0">
              <a:latin typeface="Calibri"/>
              <a:cs typeface="Calibri"/>
            </a:endParaRPr>
          </a:p>
          <a:p>
            <a:pPr marL="355600" indent="-343535">
              <a:lnSpc>
                <a:spcPct val="100000"/>
              </a:lnSpc>
              <a:spcBef>
                <a:spcPts val="765"/>
              </a:spcBef>
              <a:buFont typeface="Arial MT"/>
              <a:buChar char="•"/>
              <a:tabLst>
                <a:tab pos="355600" algn="l"/>
                <a:tab pos="356235" algn="l"/>
              </a:tabLst>
            </a:pPr>
            <a:r>
              <a:rPr lang="en-US" sz="2400" spc="-5" dirty="0">
                <a:latin typeface="Calibri"/>
                <a:cs typeface="Calibri"/>
              </a:rPr>
              <a:t>It</a:t>
            </a:r>
            <a:r>
              <a:rPr lang="en-US" sz="2400" spc="-15" dirty="0">
                <a:latin typeface="Calibri"/>
                <a:cs typeface="Calibri"/>
              </a:rPr>
              <a:t> </a:t>
            </a:r>
            <a:r>
              <a:rPr lang="en-US" sz="2400" spc="-5" dirty="0">
                <a:latin typeface="Calibri"/>
                <a:cs typeface="Calibri"/>
              </a:rPr>
              <a:t>is</a:t>
            </a:r>
            <a:r>
              <a:rPr lang="en-US" sz="2400" spc="-20" dirty="0">
                <a:latin typeface="Calibri"/>
                <a:cs typeface="Calibri"/>
              </a:rPr>
              <a:t> </a:t>
            </a:r>
            <a:r>
              <a:rPr lang="en-US" sz="2400" spc="-10" dirty="0">
                <a:latin typeface="Calibri"/>
                <a:cs typeface="Calibri"/>
              </a:rPr>
              <a:t>extremely</a:t>
            </a:r>
            <a:r>
              <a:rPr lang="en-US" sz="2400" spc="-45" dirty="0">
                <a:latin typeface="Calibri"/>
                <a:cs typeface="Calibri"/>
              </a:rPr>
              <a:t> </a:t>
            </a:r>
            <a:r>
              <a:rPr lang="en-US" sz="2400" spc="-15" dirty="0">
                <a:latin typeface="Calibri"/>
                <a:cs typeface="Calibri"/>
              </a:rPr>
              <a:t>accurate.</a:t>
            </a:r>
            <a:endParaRPr lang="en-US" sz="2400" dirty="0">
              <a:latin typeface="Calibri"/>
              <a:cs typeface="Calibri"/>
            </a:endParaRPr>
          </a:p>
        </p:txBody>
      </p:sp>
      <p:pic>
        <p:nvPicPr>
          <p:cNvPr id="7" name="object 3">
            <a:extLst>
              <a:ext uri="{FF2B5EF4-FFF2-40B4-BE49-F238E27FC236}">
                <a16:creationId xmlns:a16="http://schemas.microsoft.com/office/drawing/2014/main" id="{5A4F6786-B496-4E5E-AE08-587552E30F61}"/>
              </a:ext>
            </a:extLst>
          </p:cNvPr>
          <p:cNvPicPr/>
          <p:nvPr/>
        </p:nvPicPr>
        <p:blipFill>
          <a:blip r:embed="rId2" cstate="print"/>
          <a:stretch>
            <a:fillRect/>
          </a:stretch>
        </p:blipFill>
        <p:spPr>
          <a:xfrm>
            <a:off x="2929630" y="3701988"/>
            <a:ext cx="6516211" cy="2310296"/>
          </a:xfrm>
          <a:prstGeom prst="rect">
            <a:avLst/>
          </a:prstGeom>
        </p:spPr>
      </p:pic>
      <p:pic>
        <p:nvPicPr>
          <p:cNvPr id="9" name="Picture 8">
            <a:extLst>
              <a:ext uri="{FF2B5EF4-FFF2-40B4-BE49-F238E27FC236}">
                <a16:creationId xmlns:a16="http://schemas.microsoft.com/office/drawing/2014/main" id="{986B91D0-26AA-44F8-A541-DEF4E37212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11309949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7390-485E-43FF-9F87-5D6A07CD108F}"/>
              </a:ext>
            </a:extLst>
          </p:cNvPr>
          <p:cNvSpPr>
            <a:spLocks noGrp="1"/>
          </p:cNvSpPr>
          <p:nvPr>
            <p:ph type="title"/>
          </p:nvPr>
        </p:nvSpPr>
        <p:spPr>
          <a:xfrm>
            <a:off x="1262162" y="845716"/>
            <a:ext cx="6621209" cy="760816"/>
          </a:xfrm>
        </p:spPr>
        <p:txBody>
          <a:bodyPr>
            <a:normAutofit fontScale="90000"/>
          </a:bodyPr>
          <a:lstStyle/>
          <a:p>
            <a:pPr marL="12700">
              <a:lnSpc>
                <a:spcPct val="100000"/>
              </a:lnSpc>
              <a:spcBef>
                <a:spcPts val="100"/>
              </a:spcBef>
            </a:pPr>
            <a:r>
              <a:rPr lang="en-US" sz="2800" spc="-15" dirty="0">
                <a:solidFill>
                  <a:srgbClr val="FF0000"/>
                </a:solidFill>
                <a:latin typeface="+mn-lt"/>
              </a:rPr>
              <a:t>Differential</a:t>
            </a:r>
            <a:r>
              <a:rPr lang="en-US" sz="2800" spc="-25" dirty="0">
                <a:solidFill>
                  <a:srgbClr val="FF0000"/>
                </a:solidFill>
                <a:latin typeface="+mn-lt"/>
              </a:rPr>
              <a:t> Relay</a:t>
            </a:r>
            <a:r>
              <a:rPr lang="en-US" sz="2800" spc="-30" dirty="0">
                <a:solidFill>
                  <a:srgbClr val="FF0000"/>
                </a:solidFill>
                <a:latin typeface="+mn-lt"/>
              </a:rPr>
              <a:t> </a:t>
            </a:r>
            <a:r>
              <a:rPr lang="en-US" sz="2800" spc="-15" dirty="0">
                <a:solidFill>
                  <a:srgbClr val="FF0000"/>
                </a:solidFill>
                <a:latin typeface="+mn-lt"/>
              </a:rPr>
              <a:t>Protection</a:t>
            </a:r>
            <a:r>
              <a:rPr lang="en-US" sz="2800" spc="15" dirty="0">
                <a:solidFill>
                  <a:srgbClr val="FF0000"/>
                </a:solidFill>
                <a:latin typeface="+mn-lt"/>
              </a:rPr>
              <a:t> </a:t>
            </a:r>
            <a:r>
              <a:rPr lang="en-US" sz="2800" spc="-25" dirty="0">
                <a:solidFill>
                  <a:srgbClr val="FF0000"/>
                </a:solidFill>
                <a:latin typeface="+mn-lt"/>
              </a:rPr>
              <a:t>for </a:t>
            </a:r>
            <a:r>
              <a:rPr lang="en-US" sz="2800" spc="-800" dirty="0">
                <a:solidFill>
                  <a:srgbClr val="FF0000"/>
                </a:solidFill>
                <a:latin typeface="+mn-lt"/>
              </a:rPr>
              <a:t> </a:t>
            </a:r>
            <a:r>
              <a:rPr lang="en-US" sz="2800" spc="-25" dirty="0">
                <a:solidFill>
                  <a:srgbClr val="FF0000"/>
                </a:solidFill>
                <a:latin typeface="+mn-lt"/>
              </a:rPr>
              <a:t>Transmission</a:t>
            </a:r>
            <a:r>
              <a:rPr lang="en-US" sz="2800" spc="-30" dirty="0">
                <a:solidFill>
                  <a:srgbClr val="FF0000"/>
                </a:solidFill>
                <a:latin typeface="+mn-lt"/>
              </a:rPr>
              <a:t> </a:t>
            </a:r>
            <a:r>
              <a:rPr lang="en-US" sz="2800" dirty="0">
                <a:solidFill>
                  <a:srgbClr val="FF0000"/>
                </a:solidFill>
                <a:latin typeface="+mn-lt"/>
              </a:rPr>
              <a:t>Line</a:t>
            </a:r>
            <a:endParaRPr lang="en-IN" sz="4000" dirty="0">
              <a:solidFill>
                <a:srgbClr val="FF0000"/>
              </a:solidFill>
              <a:latin typeface="+mn-lt"/>
              <a:cs typeface="Calibri"/>
            </a:endParaRPr>
          </a:p>
        </p:txBody>
      </p:sp>
      <p:sp>
        <p:nvSpPr>
          <p:cNvPr id="3" name="Content Placeholder 2">
            <a:extLst>
              <a:ext uri="{FF2B5EF4-FFF2-40B4-BE49-F238E27FC236}">
                <a16:creationId xmlns:a16="http://schemas.microsoft.com/office/drawing/2014/main" id="{99232443-0BB9-408A-A311-5C24604BB0D5}"/>
              </a:ext>
            </a:extLst>
          </p:cNvPr>
          <p:cNvSpPr>
            <a:spLocks noGrp="1"/>
          </p:cNvSpPr>
          <p:nvPr>
            <p:ph idx="1"/>
          </p:nvPr>
        </p:nvSpPr>
        <p:spPr>
          <a:xfrm>
            <a:off x="1097280" y="1845735"/>
            <a:ext cx="6446518" cy="3225030"/>
          </a:xfrm>
        </p:spPr>
        <p:txBody>
          <a:bodyPr>
            <a:noAutofit/>
          </a:bodyPr>
          <a:lstStyle/>
          <a:p>
            <a:pPr>
              <a:lnSpc>
                <a:spcPct val="100000"/>
              </a:lnSpc>
              <a:spcBef>
                <a:spcPts val="15"/>
              </a:spcBef>
            </a:pPr>
            <a:endParaRPr lang="en-US" sz="1600" dirty="0">
              <a:latin typeface="Calibri"/>
              <a:cs typeface="Calibri"/>
            </a:endParaRPr>
          </a:p>
          <a:p>
            <a:pPr marL="12700" indent="0">
              <a:lnSpc>
                <a:spcPct val="100000"/>
              </a:lnSpc>
              <a:spcBef>
                <a:spcPts val="100"/>
              </a:spcBef>
              <a:buNone/>
              <a:tabLst>
                <a:tab pos="355600" algn="l"/>
              </a:tabLst>
            </a:pPr>
            <a:endParaRPr lang="en-US" b="1" u="sng" dirty="0">
              <a:solidFill>
                <a:schemeClr val="tx1"/>
              </a:solidFill>
              <a:cs typeface="Cambria"/>
            </a:endParaRPr>
          </a:p>
        </p:txBody>
      </p:sp>
      <p:sp>
        <p:nvSpPr>
          <p:cNvPr id="4" name="Slide Number Placeholder 3">
            <a:extLst>
              <a:ext uri="{FF2B5EF4-FFF2-40B4-BE49-F238E27FC236}">
                <a16:creationId xmlns:a16="http://schemas.microsoft.com/office/drawing/2014/main" id="{83C8E416-D372-457D-9132-56466D65B178}"/>
              </a:ext>
            </a:extLst>
          </p:cNvPr>
          <p:cNvSpPr>
            <a:spLocks noGrp="1"/>
          </p:cNvSpPr>
          <p:nvPr>
            <p:ph type="sldNum" sz="quarter" idx="12"/>
          </p:nvPr>
        </p:nvSpPr>
        <p:spPr/>
        <p:txBody>
          <a:bodyPr/>
          <a:lstStyle/>
          <a:p>
            <a:fld id="{CA9F79F9-620A-454C-B44A-099229A02D1C}" type="slidenum">
              <a:rPr lang="en-IN" smtClean="0"/>
              <a:pPr/>
              <a:t>97</a:t>
            </a:fld>
            <a:endParaRPr lang="en-IN"/>
          </a:p>
        </p:txBody>
      </p:sp>
      <p:sp>
        <p:nvSpPr>
          <p:cNvPr id="96" name="TextBox 95">
            <a:extLst>
              <a:ext uri="{FF2B5EF4-FFF2-40B4-BE49-F238E27FC236}">
                <a16:creationId xmlns:a16="http://schemas.microsoft.com/office/drawing/2014/main" id="{2D456AEE-D0C2-4AFF-A2CF-0F7F5067E4BC}"/>
              </a:ext>
            </a:extLst>
          </p:cNvPr>
          <p:cNvSpPr txBox="1"/>
          <p:nvPr/>
        </p:nvSpPr>
        <p:spPr>
          <a:xfrm>
            <a:off x="1458156" y="1845734"/>
            <a:ext cx="8254015" cy="1774845"/>
          </a:xfrm>
          <a:prstGeom prst="rect">
            <a:avLst/>
          </a:prstGeom>
          <a:noFill/>
        </p:spPr>
        <p:txBody>
          <a:bodyPr wrap="square">
            <a:spAutoFit/>
          </a:bodyPr>
          <a:lstStyle/>
          <a:p>
            <a:pPr marL="355600" marR="5080" indent="-343535">
              <a:lnSpc>
                <a:spcPct val="100000"/>
              </a:lnSpc>
              <a:spcBef>
                <a:spcPts val="105"/>
              </a:spcBef>
              <a:buFont typeface="Arial MT"/>
              <a:buChar char="•"/>
              <a:tabLst>
                <a:tab pos="355600" algn="l"/>
                <a:tab pos="356235" algn="l"/>
              </a:tabLst>
            </a:pPr>
            <a:r>
              <a:rPr lang="en-US" sz="2400" spc="-20" dirty="0">
                <a:latin typeface="Calibri"/>
                <a:cs typeface="Calibri"/>
              </a:rPr>
              <a:t>By </a:t>
            </a:r>
            <a:r>
              <a:rPr lang="en-US" sz="2400" spc="-5" dirty="0">
                <a:latin typeface="Calibri"/>
                <a:cs typeface="Calibri"/>
              </a:rPr>
              <a:t>comparing</a:t>
            </a:r>
            <a:r>
              <a:rPr lang="en-US" sz="2400" spc="15" dirty="0">
                <a:latin typeface="Calibri"/>
                <a:cs typeface="Calibri"/>
              </a:rPr>
              <a:t> </a:t>
            </a:r>
            <a:r>
              <a:rPr lang="en-US" sz="2400" spc="-5" dirty="0">
                <a:latin typeface="Calibri"/>
                <a:cs typeface="Calibri"/>
              </a:rPr>
              <a:t>the</a:t>
            </a:r>
            <a:r>
              <a:rPr lang="en-US" sz="2400" spc="5" dirty="0">
                <a:latin typeface="Calibri"/>
                <a:cs typeface="Calibri"/>
              </a:rPr>
              <a:t> </a:t>
            </a:r>
            <a:r>
              <a:rPr lang="en-US" sz="2400" spc="-10" dirty="0">
                <a:latin typeface="Calibri"/>
                <a:cs typeface="Calibri"/>
              </a:rPr>
              <a:t>two currents</a:t>
            </a:r>
            <a:r>
              <a:rPr lang="en-US" sz="2400" spc="-30" dirty="0">
                <a:latin typeface="Calibri"/>
                <a:cs typeface="Calibri"/>
              </a:rPr>
              <a:t> </a:t>
            </a:r>
            <a:r>
              <a:rPr lang="en-US" sz="2400" spc="-5" dirty="0">
                <a:latin typeface="Calibri"/>
                <a:cs typeface="Calibri"/>
              </a:rPr>
              <a:t>either</a:t>
            </a:r>
            <a:r>
              <a:rPr lang="en-US" sz="2400" spc="5" dirty="0">
                <a:latin typeface="Calibri"/>
                <a:cs typeface="Calibri"/>
              </a:rPr>
              <a:t> </a:t>
            </a:r>
            <a:r>
              <a:rPr lang="en-US" sz="2400" spc="-10" dirty="0">
                <a:latin typeface="Calibri"/>
                <a:cs typeface="Calibri"/>
              </a:rPr>
              <a:t>in </a:t>
            </a:r>
            <a:r>
              <a:rPr lang="en-US" sz="2400" spc="-5" dirty="0">
                <a:latin typeface="Calibri"/>
                <a:cs typeface="Calibri"/>
              </a:rPr>
              <a:t> magnitude</a:t>
            </a:r>
            <a:r>
              <a:rPr lang="en-US" sz="2400" spc="10" dirty="0">
                <a:latin typeface="Calibri"/>
                <a:cs typeface="Calibri"/>
              </a:rPr>
              <a:t> </a:t>
            </a:r>
            <a:r>
              <a:rPr lang="en-US" sz="2400" dirty="0">
                <a:latin typeface="Calibri"/>
                <a:cs typeface="Calibri"/>
              </a:rPr>
              <a:t>or</a:t>
            </a:r>
            <a:r>
              <a:rPr lang="en-US" sz="2400" spc="-5" dirty="0">
                <a:latin typeface="Calibri"/>
                <a:cs typeface="Calibri"/>
              </a:rPr>
              <a:t> in</a:t>
            </a:r>
            <a:r>
              <a:rPr lang="en-US" sz="2400" spc="10" dirty="0">
                <a:latin typeface="Calibri"/>
                <a:cs typeface="Calibri"/>
              </a:rPr>
              <a:t> </a:t>
            </a:r>
            <a:r>
              <a:rPr lang="en-US" sz="2400" spc="-5" dirty="0">
                <a:latin typeface="Calibri"/>
                <a:cs typeface="Calibri"/>
              </a:rPr>
              <a:t>phase</a:t>
            </a:r>
            <a:r>
              <a:rPr lang="en-US" sz="2400" dirty="0">
                <a:latin typeface="Calibri"/>
                <a:cs typeface="Calibri"/>
              </a:rPr>
              <a:t> or</a:t>
            </a:r>
            <a:r>
              <a:rPr lang="en-US" sz="2400" spc="-5" dirty="0">
                <a:latin typeface="Calibri"/>
                <a:cs typeface="Calibri"/>
              </a:rPr>
              <a:t> in</a:t>
            </a:r>
            <a:r>
              <a:rPr lang="en-US" sz="2400" dirty="0">
                <a:latin typeface="Calibri"/>
                <a:cs typeface="Calibri"/>
              </a:rPr>
              <a:t> </a:t>
            </a:r>
            <a:r>
              <a:rPr lang="en-US" sz="2400" spc="-5" dirty="0">
                <a:latin typeface="Calibri"/>
                <a:cs typeface="Calibri"/>
              </a:rPr>
              <a:t>both,</a:t>
            </a:r>
            <a:r>
              <a:rPr lang="en-US" sz="2400" spc="15" dirty="0">
                <a:latin typeface="Calibri"/>
                <a:cs typeface="Calibri"/>
              </a:rPr>
              <a:t> </a:t>
            </a:r>
            <a:r>
              <a:rPr lang="en-US" sz="2400" spc="-15" dirty="0">
                <a:latin typeface="Calibri"/>
                <a:cs typeface="Calibri"/>
              </a:rPr>
              <a:t>fault</a:t>
            </a:r>
            <a:r>
              <a:rPr lang="en-US" sz="2400" spc="10" dirty="0">
                <a:latin typeface="Calibri"/>
                <a:cs typeface="Calibri"/>
              </a:rPr>
              <a:t> </a:t>
            </a:r>
            <a:r>
              <a:rPr lang="en-US" sz="2400" spc="-10" dirty="0">
                <a:latin typeface="Calibri"/>
                <a:cs typeface="Calibri"/>
              </a:rPr>
              <a:t>can </a:t>
            </a:r>
            <a:r>
              <a:rPr lang="en-US" sz="2400" spc="-5" dirty="0">
                <a:latin typeface="Calibri"/>
                <a:cs typeface="Calibri"/>
              </a:rPr>
              <a:t>be </a:t>
            </a:r>
            <a:r>
              <a:rPr lang="en-US" sz="2400" spc="-710" dirty="0">
                <a:latin typeface="Calibri"/>
                <a:cs typeface="Calibri"/>
              </a:rPr>
              <a:t> </a:t>
            </a:r>
            <a:r>
              <a:rPr lang="en-US" sz="2400" spc="-10" dirty="0">
                <a:latin typeface="Calibri"/>
                <a:cs typeface="Calibri"/>
              </a:rPr>
              <a:t>determined.</a:t>
            </a:r>
            <a:endParaRPr lang="en-US" sz="2400" dirty="0">
              <a:latin typeface="Calibri"/>
              <a:cs typeface="Calibri"/>
            </a:endParaRPr>
          </a:p>
          <a:p>
            <a:pPr marL="355600" marR="20955" indent="-343535">
              <a:lnSpc>
                <a:spcPct val="100000"/>
              </a:lnSpc>
              <a:spcBef>
                <a:spcPts val="760"/>
              </a:spcBef>
              <a:buFont typeface="Arial MT"/>
              <a:buChar char="•"/>
              <a:tabLst>
                <a:tab pos="355600" algn="l"/>
                <a:tab pos="356235" algn="l"/>
              </a:tabLst>
            </a:pPr>
            <a:r>
              <a:rPr lang="en-US" sz="2400" spc="-5" dirty="0">
                <a:latin typeface="Calibri"/>
                <a:cs typeface="Calibri"/>
              </a:rPr>
              <a:t>Its</a:t>
            </a:r>
            <a:r>
              <a:rPr lang="en-US" sz="2400" dirty="0">
                <a:latin typeface="Calibri"/>
                <a:cs typeface="Calibri"/>
              </a:rPr>
              <a:t> </a:t>
            </a:r>
            <a:r>
              <a:rPr lang="en-US" sz="2400" spc="-10" dirty="0">
                <a:latin typeface="Calibri"/>
                <a:cs typeface="Calibri"/>
              </a:rPr>
              <a:t>implementation</a:t>
            </a:r>
            <a:r>
              <a:rPr lang="en-US" sz="2400" spc="25" dirty="0">
                <a:latin typeface="Calibri"/>
                <a:cs typeface="Calibri"/>
              </a:rPr>
              <a:t> </a:t>
            </a:r>
            <a:r>
              <a:rPr lang="en-US" sz="2400" spc="-15" dirty="0">
                <a:latin typeface="Calibri"/>
                <a:cs typeface="Calibri"/>
              </a:rPr>
              <a:t>requires</a:t>
            </a:r>
            <a:r>
              <a:rPr lang="en-US" sz="2400" spc="-25" dirty="0">
                <a:latin typeface="Calibri"/>
                <a:cs typeface="Calibri"/>
              </a:rPr>
              <a:t> </a:t>
            </a:r>
            <a:r>
              <a:rPr lang="en-US" sz="2400" dirty="0">
                <a:latin typeface="Calibri"/>
                <a:cs typeface="Calibri"/>
              </a:rPr>
              <a:t>a</a:t>
            </a:r>
            <a:r>
              <a:rPr lang="en-US" sz="2400" spc="10" dirty="0">
                <a:latin typeface="Calibri"/>
                <a:cs typeface="Calibri"/>
              </a:rPr>
              <a:t> </a:t>
            </a:r>
            <a:r>
              <a:rPr lang="en-US" sz="2400" spc="-10" dirty="0">
                <a:latin typeface="Calibri"/>
                <a:cs typeface="Calibri"/>
              </a:rPr>
              <a:t>communication </a:t>
            </a:r>
            <a:r>
              <a:rPr lang="en-US" sz="2400" spc="-710" dirty="0">
                <a:latin typeface="Calibri"/>
                <a:cs typeface="Calibri"/>
              </a:rPr>
              <a:t> </a:t>
            </a:r>
            <a:r>
              <a:rPr lang="en-US" sz="2400" spc="-5" dirty="0">
                <a:latin typeface="Calibri"/>
                <a:cs typeface="Calibri"/>
              </a:rPr>
              <a:t>channel.</a:t>
            </a:r>
            <a:endParaRPr lang="en-US" sz="2400" dirty="0">
              <a:latin typeface="Calibri"/>
              <a:cs typeface="Calibri"/>
            </a:endParaRPr>
          </a:p>
          <a:p>
            <a:pPr marL="355600" indent="-343535">
              <a:lnSpc>
                <a:spcPct val="100000"/>
              </a:lnSpc>
              <a:spcBef>
                <a:spcPts val="765"/>
              </a:spcBef>
              <a:buFont typeface="Arial MT"/>
              <a:buChar char="•"/>
              <a:tabLst>
                <a:tab pos="355600" algn="l"/>
                <a:tab pos="356235" algn="l"/>
              </a:tabLst>
            </a:pPr>
            <a:r>
              <a:rPr lang="en-US" sz="2400" spc="-5" dirty="0">
                <a:latin typeface="Calibri"/>
                <a:cs typeface="Calibri"/>
              </a:rPr>
              <a:t>It</a:t>
            </a:r>
            <a:r>
              <a:rPr lang="en-US" sz="2400" spc="-15" dirty="0">
                <a:latin typeface="Calibri"/>
                <a:cs typeface="Calibri"/>
              </a:rPr>
              <a:t> </a:t>
            </a:r>
            <a:r>
              <a:rPr lang="en-US" sz="2400" spc="-5" dirty="0">
                <a:latin typeface="Calibri"/>
                <a:cs typeface="Calibri"/>
              </a:rPr>
              <a:t>is</a:t>
            </a:r>
            <a:r>
              <a:rPr lang="en-US" sz="2400" spc="-20" dirty="0">
                <a:latin typeface="Calibri"/>
                <a:cs typeface="Calibri"/>
              </a:rPr>
              <a:t> </a:t>
            </a:r>
            <a:r>
              <a:rPr lang="en-US" sz="2400" spc="-10" dirty="0">
                <a:latin typeface="Calibri"/>
                <a:cs typeface="Calibri"/>
              </a:rPr>
              <a:t>extremely</a:t>
            </a:r>
            <a:r>
              <a:rPr lang="en-US" sz="2400" spc="-45" dirty="0">
                <a:latin typeface="Calibri"/>
                <a:cs typeface="Calibri"/>
              </a:rPr>
              <a:t> </a:t>
            </a:r>
            <a:r>
              <a:rPr lang="en-US" sz="2400" spc="-15" dirty="0">
                <a:latin typeface="Calibri"/>
                <a:cs typeface="Calibri"/>
              </a:rPr>
              <a:t>accurate.</a:t>
            </a:r>
            <a:endParaRPr lang="en-US" sz="2400" dirty="0">
              <a:latin typeface="Calibri"/>
              <a:cs typeface="Calibri"/>
            </a:endParaRPr>
          </a:p>
        </p:txBody>
      </p:sp>
      <p:pic>
        <p:nvPicPr>
          <p:cNvPr id="7" name="object 3">
            <a:extLst>
              <a:ext uri="{FF2B5EF4-FFF2-40B4-BE49-F238E27FC236}">
                <a16:creationId xmlns:a16="http://schemas.microsoft.com/office/drawing/2014/main" id="{5A4F6786-B496-4E5E-AE08-587552E30F61}"/>
              </a:ext>
            </a:extLst>
          </p:cNvPr>
          <p:cNvPicPr/>
          <p:nvPr/>
        </p:nvPicPr>
        <p:blipFill>
          <a:blip r:embed="rId2" cstate="print"/>
          <a:stretch>
            <a:fillRect/>
          </a:stretch>
        </p:blipFill>
        <p:spPr>
          <a:xfrm>
            <a:off x="2929630" y="3701988"/>
            <a:ext cx="6516211" cy="2310296"/>
          </a:xfrm>
          <a:prstGeom prst="rect">
            <a:avLst/>
          </a:prstGeom>
        </p:spPr>
      </p:pic>
      <p:pic>
        <p:nvPicPr>
          <p:cNvPr id="8" name="Picture 7">
            <a:extLst>
              <a:ext uri="{FF2B5EF4-FFF2-40B4-BE49-F238E27FC236}">
                <a16:creationId xmlns:a16="http://schemas.microsoft.com/office/drawing/2014/main" id="{36A17A6D-DF48-4032-A133-0114E4DEA9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29147472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3483" cy="6858000"/>
          </a:xfrm>
        </p:spPr>
        <p:txBody>
          <a:bodyPr/>
          <a:lstStyle/>
          <a:p>
            <a:pPr algn="ctr"/>
            <a:br>
              <a:rPr lang="en-US" sz="3600" b="1" dirty="0"/>
            </a:br>
            <a:endParaRPr lang="en-IN" sz="3600" b="1" dirty="0"/>
          </a:p>
        </p:txBody>
      </p:sp>
      <p:sp>
        <p:nvSpPr>
          <p:cNvPr id="3" name="Content Placeholder 2"/>
          <p:cNvSpPr>
            <a:spLocks noGrp="1"/>
          </p:cNvSpPr>
          <p:nvPr>
            <p:ph idx="1"/>
          </p:nvPr>
        </p:nvSpPr>
        <p:spPr>
          <a:xfrm>
            <a:off x="337625" y="211016"/>
            <a:ext cx="11549575" cy="6358596"/>
          </a:xfrm>
        </p:spPr>
        <p:txBody>
          <a:bodyPr/>
          <a:lstStyle/>
          <a:p>
            <a:pPr>
              <a:buNone/>
            </a:pPr>
            <a:endParaRPr lang="en-US" sz="3200" dirty="0"/>
          </a:p>
          <a:p>
            <a:pPr lvl="1">
              <a:buNone/>
            </a:pPr>
            <a:r>
              <a:rPr lang="en-IN" sz="3000" dirty="0"/>
              <a:t>                                               </a:t>
            </a:r>
            <a:r>
              <a:rPr lang="en-US" sz="4000" b="1" dirty="0">
                <a:solidFill>
                  <a:srgbClr val="C00000"/>
                </a:solidFill>
              </a:rPr>
              <a:t>MODULE-04</a:t>
            </a:r>
            <a:endParaRPr lang="en-IN" sz="4000" b="1" dirty="0">
              <a:solidFill>
                <a:srgbClr val="C00000"/>
              </a:solidFill>
            </a:endParaRPr>
          </a:p>
          <a:p>
            <a:pPr lvl="1">
              <a:buNone/>
            </a:pPr>
            <a:r>
              <a:rPr lang="en-US" sz="4000" b="1" dirty="0">
                <a:solidFill>
                  <a:srgbClr val="C00000"/>
                </a:solidFill>
              </a:rPr>
              <a:t> </a:t>
            </a:r>
          </a:p>
          <a:p>
            <a:pPr lvl="1">
              <a:buNone/>
            </a:pPr>
            <a:r>
              <a:rPr lang="en-IN" sz="3000" dirty="0"/>
              <a:t>   </a:t>
            </a:r>
          </a:p>
          <a:p>
            <a:pPr algn="ctr">
              <a:buNone/>
            </a:pPr>
            <a:r>
              <a:rPr lang="en-IN" sz="3600" dirty="0">
                <a:latin typeface="Algerian" panose="04020705040A02060702" pitchFamily="82" charset="0"/>
              </a:rPr>
              <a:t>    </a:t>
            </a:r>
            <a:r>
              <a:rPr lang="en-US" sz="3600" dirty="0">
                <a:latin typeface="Algerian" panose="04020705040A02060702" pitchFamily="82" charset="0"/>
              </a:rPr>
              <a:t>SWITCHGEAR &amp; CIRCUIT BREAKER</a:t>
            </a:r>
            <a:endParaRPr lang="en-US" sz="5400" dirty="0">
              <a:latin typeface="Algerian" panose="04020705040A02060702" pitchFamily="82" charset="0"/>
            </a:endParaRPr>
          </a:p>
          <a:p>
            <a:pPr lvl="1">
              <a:buNone/>
            </a:pPr>
            <a:endParaRPr lang="en-US" dirty="0"/>
          </a:p>
          <a:p>
            <a:pPr lvl="1">
              <a:buNone/>
            </a:pPr>
            <a:endParaRPr lang="en-IN" dirty="0"/>
          </a:p>
        </p:txBody>
      </p:sp>
      <p:sp>
        <p:nvSpPr>
          <p:cNvPr id="4" name="Slide Number Placeholder 3"/>
          <p:cNvSpPr>
            <a:spLocks noGrp="1"/>
          </p:cNvSpPr>
          <p:nvPr>
            <p:ph type="sldNum" sz="quarter" idx="12"/>
          </p:nvPr>
        </p:nvSpPr>
        <p:spPr/>
        <p:txBody>
          <a:bodyPr/>
          <a:lstStyle/>
          <a:p>
            <a:fld id="{CA9F79F9-620A-454C-B44A-099229A02D1C}" type="slidenum">
              <a:rPr lang="en-IN" smtClean="0"/>
              <a:pPr/>
              <a:t>98</a:t>
            </a:fld>
            <a:endParaRPr lang="en-IN"/>
          </a:p>
        </p:txBody>
      </p:sp>
      <p:pic>
        <p:nvPicPr>
          <p:cNvPr id="7" name="Picture 6">
            <a:extLst>
              <a:ext uri="{FF2B5EF4-FFF2-40B4-BE49-F238E27FC236}">
                <a16:creationId xmlns:a16="http://schemas.microsoft.com/office/drawing/2014/main" id="{AB00DCDB-4FE7-4D66-B820-B41503A95D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7063" y="288388"/>
            <a:ext cx="2402203" cy="821321"/>
          </a:xfrm>
          <a:prstGeom prst="rect">
            <a:avLst/>
          </a:prstGeom>
        </p:spPr>
      </p:pic>
    </p:spTree>
    <p:extLst>
      <p:ext uri="{BB962C8B-B14F-4D97-AF65-F5344CB8AC3E}">
        <p14:creationId xmlns:p14="http://schemas.microsoft.com/office/powerpoint/2010/main" val="229421261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B35F2-D34A-4402-AA0B-C837886F65D1}"/>
              </a:ext>
            </a:extLst>
          </p:cNvPr>
          <p:cNvSpPr>
            <a:spLocks noGrp="1"/>
          </p:cNvSpPr>
          <p:nvPr>
            <p:ph type="title"/>
          </p:nvPr>
        </p:nvSpPr>
        <p:spPr>
          <a:xfrm>
            <a:off x="1097280" y="286603"/>
            <a:ext cx="7132320" cy="1450757"/>
          </a:xfrm>
        </p:spPr>
        <p:txBody>
          <a:bodyPr/>
          <a:lstStyle/>
          <a:p>
            <a:r>
              <a:rPr lang="en-IN" sz="4800" spc="-20" dirty="0">
                <a:solidFill>
                  <a:srgbClr val="FF0000"/>
                </a:solidFill>
              </a:rPr>
              <a:t>What </a:t>
            </a:r>
            <a:r>
              <a:rPr lang="en-IN" sz="4800" dirty="0">
                <a:solidFill>
                  <a:srgbClr val="FF0000"/>
                </a:solidFill>
              </a:rPr>
              <a:t>is</a:t>
            </a:r>
            <a:r>
              <a:rPr lang="en-IN" sz="4800" spc="-30" dirty="0">
                <a:solidFill>
                  <a:srgbClr val="FF0000"/>
                </a:solidFill>
              </a:rPr>
              <a:t> </a:t>
            </a:r>
            <a:r>
              <a:rPr lang="en-IN" sz="4800" spc="-25" dirty="0">
                <a:solidFill>
                  <a:srgbClr val="FF0000"/>
                </a:solidFill>
              </a:rPr>
              <a:t>Switchgear?</a:t>
            </a:r>
            <a:endParaRPr lang="en-IN" dirty="0">
              <a:solidFill>
                <a:srgbClr val="FF0000"/>
              </a:solidFill>
            </a:endParaRPr>
          </a:p>
        </p:txBody>
      </p:sp>
      <p:sp>
        <p:nvSpPr>
          <p:cNvPr id="3" name="Content Placeholder 2">
            <a:extLst>
              <a:ext uri="{FF2B5EF4-FFF2-40B4-BE49-F238E27FC236}">
                <a16:creationId xmlns:a16="http://schemas.microsoft.com/office/drawing/2014/main" id="{1BD4B309-D966-45B7-B3F4-7DF3604BFDA1}"/>
              </a:ext>
            </a:extLst>
          </p:cNvPr>
          <p:cNvSpPr>
            <a:spLocks noGrp="1"/>
          </p:cNvSpPr>
          <p:nvPr>
            <p:ph idx="1"/>
          </p:nvPr>
        </p:nvSpPr>
        <p:spPr>
          <a:xfrm>
            <a:off x="1097280" y="1845733"/>
            <a:ext cx="10058400" cy="2380037"/>
          </a:xfrm>
        </p:spPr>
        <p:txBody>
          <a:bodyPr/>
          <a:lstStyle/>
          <a:p>
            <a:pPr marL="355600" marR="6350" indent="-343535" algn="just">
              <a:lnSpc>
                <a:spcPct val="99900"/>
              </a:lnSpc>
              <a:spcBef>
                <a:spcPts val="105"/>
              </a:spcBef>
              <a:buFont typeface="Arial MT"/>
              <a:buChar char="•"/>
              <a:tabLst>
                <a:tab pos="356235" algn="l"/>
              </a:tabLst>
            </a:pPr>
            <a:r>
              <a:rPr lang="en-US" sz="3200" b="1" dirty="0">
                <a:solidFill>
                  <a:srgbClr val="FF0000"/>
                </a:solidFill>
                <a:latin typeface="Cambria"/>
                <a:cs typeface="Cambria"/>
              </a:rPr>
              <a:t>Switchgear </a:t>
            </a:r>
            <a:r>
              <a:rPr lang="en-US" sz="3200" spc="10" dirty="0">
                <a:latin typeface="Cambria"/>
                <a:cs typeface="Cambria"/>
              </a:rPr>
              <a:t>is </a:t>
            </a:r>
            <a:r>
              <a:rPr lang="en-US" sz="3200" spc="5" dirty="0">
                <a:latin typeface="Cambria"/>
                <a:cs typeface="Cambria"/>
              </a:rPr>
              <a:t>the </a:t>
            </a:r>
            <a:r>
              <a:rPr lang="en-US" sz="3200" spc="45" dirty="0">
                <a:latin typeface="Cambria"/>
                <a:cs typeface="Cambria"/>
              </a:rPr>
              <a:t>combination </a:t>
            </a:r>
            <a:r>
              <a:rPr lang="en-US" sz="3200" spc="70" dirty="0">
                <a:latin typeface="Cambria"/>
                <a:cs typeface="Cambria"/>
              </a:rPr>
              <a:t>of </a:t>
            </a:r>
            <a:r>
              <a:rPr lang="en-US" sz="3200" spc="40" dirty="0">
                <a:solidFill>
                  <a:srgbClr val="00B0F0"/>
                </a:solidFill>
                <a:latin typeface="Cambria"/>
                <a:cs typeface="Cambria"/>
              </a:rPr>
              <a:t>switches</a:t>
            </a:r>
            <a:r>
              <a:rPr lang="en-US" sz="3200" spc="40" dirty="0">
                <a:latin typeface="Cambria"/>
                <a:cs typeface="Cambria"/>
              </a:rPr>
              <a:t>, </a:t>
            </a:r>
            <a:r>
              <a:rPr lang="en-US" sz="3200" spc="45" dirty="0">
                <a:latin typeface="Cambria"/>
                <a:cs typeface="Cambria"/>
              </a:rPr>
              <a:t> </a:t>
            </a:r>
            <a:r>
              <a:rPr lang="en-US" sz="3200" spc="35" dirty="0">
                <a:solidFill>
                  <a:srgbClr val="00B0F0"/>
                </a:solidFill>
                <a:latin typeface="Cambria"/>
                <a:cs typeface="Cambria"/>
              </a:rPr>
              <a:t>fuses</a:t>
            </a:r>
            <a:r>
              <a:rPr lang="en-US" sz="3200" spc="775" dirty="0">
                <a:solidFill>
                  <a:srgbClr val="00B0F0"/>
                </a:solidFill>
                <a:latin typeface="Cambria"/>
                <a:cs typeface="Cambria"/>
              </a:rPr>
              <a:t> </a:t>
            </a:r>
            <a:r>
              <a:rPr lang="en-US" sz="3200" spc="-5" dirty="0">
                <a:solidFill>
                  <a:srgbClr val="00B0F0"/>
                </a:solidFill>
                <a:latin typeface="Cambria"/>
                <a:cs typeface="Cambria"/>
              </a:rPr>
              <a:t>or</a:t>
            </a:r>
            <a:r>
              <a:rPr lang="en-US" sz="3200" dirty="0">
                <a:solidFill>
                  <a:srgbClr val="00B0F0"/>
                </a:solidFill>
                <a:latin typeface="Cambria"/>
                <a:cs typeface="Cambria"/>
              </a:rPr>
              <a:t> </a:t>
            </a:r>
            <a:r>
              <a:rPr lang="en-US" sz="3200" spc="20" dirty="0">
                <a:solidFill>
                  <a:srgbClr val="00B0F0"/>
                </a:solidFill>
                <a:latin typeface="Cambria"/>
                <a:cs typeface="Cambria"/>
              </a:rPr>
              <a:t>circuit</a:t>
            </a:r>
            <a:r>
              <a:rPr lang="en-US" sz="3200" spc="25" dirty="0">
                <a:solidFill>
                  <a:srgbClr val="00B0F0"/>
                </a:solidFill>
                <a:latin typeface="Cambria"/>
                <a:cs typeface="Cambria"/>
              </a:rPr>
              <a:t> </a:t>
            </a:r>
            <a:r>
              <a:rPr lang="en-US" sz="3200" spc="5" dirty="0">
                <a:solidFill>
                  <a:srgbClr val="00B0F0"/>
                </a:solidFill>
                <a:latin typeface="Cambria"/>
                <a:cs typeface="Cambria"/>
              </a:rPr>
              <a:t>breakers(CB)</a:t>
            </a:r>
            <a:r>
              <a:rPr lang="en-US" sz="3200" spc="10" dirty="0">
                <a:solidFill>
                  <a:srgbClr val="00B0F0"/>
                </a:solidFill>
                <a:latin typeface="Cambria"/>
                <a:cs typeface="Cambria"/>
              </a:rPr>
              <a:t> </a:t>
            </a:r>
            <a:r>
              <a:rPr lang="en-US" sz="3200" spc="70" dirty="0">
                <a:latin typeface="Cambria"/>
                <a:cs typeface="Cambria"/>
              </a:rPr>
              <a:t>used</a:t>
            </a:r>
            <a:r>
              <a:rPr lang="en-US" sz="3200" spc="75" dirty="0">
                <a:latin typeface="Cambria"/>
                <a:cs typeface="Cambria"/>
              </a:rPr>
              <a:t> </a:t>
            </a:r>
            <a:r>
              <a:rPr lang="en-US" sz="3200" dirty="0">
                <a:latin typeface="Cambria"/>
                <a:cs typeface="Cambria"/>
              </a:rPr>
              <a:t>to </a:t>
            </a:r>
            <a:r>
              <a:rPr lang="en-US" sz="3200" spc="5" dirty="0">
                <a:latin typeface="Cambria"/>
                <a:cs typeface="Cambria"/>
              </a:rPr>
              <a:t> </a:t>
            </a:r>
            <a:r>
              <a:rPr lang="en-US" sz="3200" spc="15" dirty="0">
                <a:solidFill>
                  <a:srgbClr val="7030A0"/>
                </a:solidFill>
                <a:latin typeface="Cambria"/>
                <a:cs typeface="Cambria"/>
              </a:rPr>
              <a:t>control</a:t>
            </a:r>
            <a:r>
              <a:rPr lang="en-US" sz="3200" spc="20" dirty="0">
                <a:solidFill>
                  <a:srgbClr val="7030A0"/>
                </a:solidFill>
                <a:latin typeface="Cambria"/>
                <a:cs typeface="Cambria"/>
              </a:rPr>
              <a:t> </a:t>
            </a:r>
            <a:r>
              <a:rPr lang="en-US" sz="3200" spc="140" dirty="0">
                <a:solidFill>
                  <a:srgbClr val="7030A0"/>
                </a:solidFill>
                <a:latin typeface="Cambria"/>
                <a:cs typeface="Cambria"/>
              </a:rPr>
              <a:t>,</a:t>
            </a:r>
            <a:r>
              <a:rPr lang="en-US" sz="3200" spc="145" dirty="0">
                <a:solidFill>
                  <a:srgbClr val="7030A0"/>
                </a:solidFill>
                <a:latin typeface="Cambria"/>
                <a:cs typeface="Cambria"/>
              </a:rPr>
              <a:t> </a:t>
            </a:r>
            <a:r>
              <a:rPr lang="en-US" sz="3200" dirty="0">
                <a:solidFill>
                  <a:srgbClr val="7030A0"/>
                </a:solidFill>
                <a:latin typeface="Cambria"/>
                <a:cs typeface="Cambria"/>
              </a:rPr>
              <a:t>protect</a:t>
            </a:r>
            <a:r>
              <a:rPr lang="en-US" sz="3200" spc="5" dirty="0">
                <a:solidFill>
                  <a:srgbClr val="7030A0"/>
                </a:solidFill>
                <a:latin typeface="Cambria"/>
                <a:cs typeface="Cambria"/>
              </a:rPr>
              <a:t> </a:t>
            </a:r>
            <a:r>
              <a:rPr lang="en-US" sz="3200" spc="290" dirty="0">
                <a:solidFill>
                  <a:srgbClr val="7030A0"/>
                </a:solidFill>
                <a:latin typeface="Cambria"/>
                <a:cs typeface="Cambria"/>
              </a:rPr>
              <a:t>&amp;</a:t>
            </a:r>
            <a:r>
              <a:rPr lang="en-US" sz="3200" spc="295" dirty="0">
                <a:solidFill>
                  <a:srgbClr val="7030A0"/>
                </a:solidFill>
                <a:latin typeface="Cambria"/>
                <a:cs typeface="Cambria"/>
              </a:rPr>
              <a:t> </a:t>
            </a:r>
            <a:r>
              <a:rPr lang="en-US" sz="3200" spc="15" dirty="0">
                <a:solidFill>
                  <a:srgbClr val="7030A0"/>
                </a:solidFill>
                <a:latin typeface="Cambria"/>
                <a:cs typeface="Cambria"/>
              </a:rPr>
              <a:t>isolate</a:t>
            </a:r>
            <a:r>
              <a:rPr lang="en-US" sz="3200" spc="20" dirty="0">
                <a:solidFill>
                  <a:srgbClr val="7030A0"/>
                </a:solidFill>
                <a:latin typeface="Cambria"/>
                <a:cs typeface="Cambria"/>
              </a:rPr>
              <a:t> </a:t>
            </a:r>
            <a:r>
              <a:rPr lang="en-US" sz="3200" spc="5" dirty="0">
                <a:latin typeface="Cambria"/>
                <a:cs typeface="Cambria"/>
              </a:rPr>
              <a:t>electrical </a:t>
            </a:r>
            <a:r>
              <a:rPr lang="en-US" sz="3200" spc="10" dirty="0">
                <a:latin typeface="Cambria"/>
                <a:cs typeface="Cambria"/>
              </a:rPr>
              <a:t> </a:t>
            </a:r>
            <a:r>
              <a:rPr lang="en-US" sz="3200" spc="65" dirty="0">
                <a:latin typeface="Cambria"/>
                <a:cs typeface="Cambria"/>
              </a:rPr>
              <a:t>equipment.</a:t>
            </a:r>
            <a:endParaRPr lang="en-US" sz="3200" dirty="0">
              <a:latin typeface="Cambria"/>
              <a:cs typeface="Cambria"/>
            </a:endParaRPr>
          </a:p>
          <a:p>
            <a:pPr marL="355600" marR="5080" indent="-342900" algn="just">
              <a:lnSpc>
                <a:spcPct val="100000"/>
              </a:lnSpc>
              <a:spcBef>
                <a:spcPts val="770"/>
              </a:spcBef>
              <a:buFont typeface="Arial MT"/>
              <a:buChar char="•"/>
              <a:tabLst>
                <a:tab pos="355600" algn="l"/>
              </a:tabLst>
            </a:pPr>
            <a:r>
              <a:rPr lang="en-US" sz="3200" dirty="0">
                <a:latin typeface="Cambria"/>
                <a:cs typeface="Cambria"/>
              </a:rPr>
              <a:t>It</a:t>
            </a:r>
            <a:r>
              <a:rPr lang="en-US" sz="3200" spc="5" dirty="0">
                <a:latin typeface="Cambria"/>
                <a:cs typeface="Cambria"/>
              </a:rPr>
              <a:t> </a:t>
            </a:r>
            <a:r>
              <a:rPr lang="en-US" sz="3200" spc="10" dirty="0">
                <a:latin typeface="Cambria"/>
                <a:cs typeface="Cambria"/>
              </a:rPr>
              <a:t>is</a:t>
            </a:r>
            <a:r>
              <a:rPr lang="en-US" sz="3200" spc="15" dirty="0">
                <a:latin typeface="Cambria"/>
                <a:cs typeface="Cambria"/>
              </a:rPr>
              <a:t> </a:t>
            </a:r>
            <a:r>
              <a:rPr lang="en-US" sz="3200" spc="70" dirty="0">
                <a:latin typeface="Cambria"/>
                <a:cs typeface="Cambria"/>
              </a:rPr>
              <a:t>used </a:t>
            </a:r>
            <a:r>
              <a:rPr lang="en-US" sz="3200" spc="40" dirty="0">
                <a:solidFill>
                  <a:srgbClr val="FF3399"/>
                </a:solidFill>
                <a:latin typeface="Cambria"/>
                <a:cs typeface="Cambria"/>
              </a:rPr>
              <a:t>de-energize</a:t>
            </a:r>
            <a:r>
              <a:rPr lang="en-US" sz="3200" spc="45" dirty="0">
                <a:solidFill>
                  <a:srgbClr val="FF3399"/>
                </a:solidFill>
                <a:latin typeface="Cambria"/>
                <a:cs typeface="Cambria"/>
              </a:rPr>
              <a:t> </a:t>
            </a:r>
            <a:r>
              <a:rPr lang="en-US" sz="3200" spc="55" dirty="0">
                <a:latin typeface="Cambria"/>
                <a:cs typeface="Cambria"/>
              </a:rPr>
              <a:t>equipment</a:t>
            </a:r>
            <a:r>
              <a:rPr lang="en-US" sz="3200" spc="60" dirty="0">
                <a:latin typeface="Cambria"/>
                <a:cs typeface="Cambria"/>
              </a:rPr>
              <a:t> </a:t>
            </a:r>
            <a:r>
              <a:rPr lang="en-US" sz="3200" spc="290" dirty="0">
                <a:latin typeface="Cambria"/>
                <a:cs typeface="Cambria"/>
              </a:rPr>
              <a:t>&amp; </a:t>
            </a:r>
            <a:r>
              <a:rPr lang="en-US" sz="3200" spc="5" dirty="0">
                <a:solidFill>
                  <a:srgbClr val="FF3399"/>
                </a:solidFill>
                <a:latin typeface="Cambria"/>
                <a:cs typeface="Cambria"/>
              </a:rPr>
              <a:t>clear </a:t>
            </a:r>
            <a:r>
              <a:rPr lang="en-US" sz="3200" spc="10" dirty="0">
                <a:solidFill>
                  <a:srgbClr val="FF3399"/>
                </a:solidFill>
                <a:latin typeface="Cambria"/>
                <a:cs typeface="Cambria"/>
              </a:rPr>
              <a:t> </a:t>
            </a:r>
            <a:r>
              <a:rPr lang="en-US" sz="3200" spc="60" dirty="0">
                <a:solidFill>
                  <a:srgbClr val="FF3399"/>
                </a:solidFill>
                <a:latin typeface="Cambria"/>
                <a:cs typeface="Cambria"/>
              </a:rPr>
              <a:t>faults</a:t>
            </a:r>
            <a:r>
              <a:rPr lang="en-US" sz="3200" spc="60" dirty="0">
                <a:latin typeface="Cambria"/>
                <a:cs typeface="Cambria"/>
              </a:rPr>
              <a:t>.</a:t>
            </a:r>
            <a:endParaRPr lang="en-US" sz="3200" dirty="0">
              <a:latin typeface="Cambria"/>
              <a:cs typeface="Cambria"/>
            </a:endParaRPr>
          </a:p>
          <a:p>
            <a:endParaRPr lang="en-IN" dirty="0"/>
          </a:p>
        </p:txBody>
      </p:sp>
      <p:sp>
        <p:nvSpPr>
          <p:cNvPr id="4" name="Slide Number Placeholder 3">
            <a:extLst>
              <a:ext uri="{FF2B5EF4-FFF2-40B4-BE49-F238E27FC236}">
                <a16:creationId xmlns:a16="http://schemas.microsoft.com/office/drawing/2014/main" id="{88CD30A5-2AC2-4F1E-8616-257421E938C4}"/>
              </a:ext>
            </a:extLst>
          </p:cNvPr>
          <p:cNvSpPr>
            <a:spLocks noGrp="1"/>
          </p:cNvSpPr>
          <p:nvPr>
            <p:ph type="sldNum" sz="quarter" idx="12"/>
          </p:nvPr>
        </p:nvSpPr>
        <p:spPr/>
        <p:txBody>
          <a:bodyPr/>
          <a:lstStyle/>
          <a:p>
            <a:fld id="{CA9F79F9-620A-454C-B44A-099229A02D1C}" type="slidenum">
              <a:rPr lang="en-IN" smtClean="0"/>
              <a:pPr/>
              <a:t>99</a:t>
            </a:fld>
            <a:endParaRPr lang="en-IN"/>
          </a:p>
        </p:txBody>
      </p:sp>
      <p:pic>
        <p:nvPicPr>
          <p:cNvPr id="6" name="Picture 5">
            <a:extLst>
              <a:ext uri="{FF2B5EF4-FFF2-40B4-BE49-F238E27FC236}">
                <a16:creationId xmlns:a16="http://schemas.microsoft.com/office/drawing/2014/main" id="{59984007-FC42-4189-9C13-CFAF4175F2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997" y="288389"/>
            <a:ext cx="2402203" cy="670400"/>
          </a:xfrm>
          <a:prstGeom prst="rect">
            <a:avLst/>
          </a:prstGeom>
        </p:spPr>
      </p:pic>
    </p:spTree>
    <p:extLst>
      <p:ext uri="{BB962C8B-B14F-4D97-AF65-F5344CB8AC3E}">
        <p14:creationId xmlns:p14="http://schemas.microsoft.com/office/powerpoint/2010/main" val="31976550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2001</TotalTime>
  <Words>7272</Words>
  <Application>Microsoft Office PowerPoint</Application>
  <PresentationFormat>Widescreen</PresentationFormat>
  <Paragraphs>922</Paragraphs>
  <Slides>135</Slides>
  <Notes>1</Notes>
  <HiddenSlides>0</HiddenSlides>
  <MMClips>0</MMClips>
  <ScaleCrop>false</ScaleCrop>
  <HeadingPairs>
    <vt:vector size="6" baseType="variant">
      <vt:variant>
        <vt:lpstr>Fonts Used</vt:lpstr>
      </vt:variant>
      <vt:variant>
        <vt:i4>24</vt:i4>
      </vt:variant>
      <vt:variant>
        <vt:lpstr>Theme</vt:lpstr>
      </vt:variant>
      <vt:variant>
        <vt:i4>1</vt:i4>
      </vt:variant>
      <vt:variant>
        <vt:lpstr>Slide Titles</vt:lpstr>
      </vt:variant>
      <vt:variant>
        <vt:i4>135</vt:i4>
      </vt:variant>
    </vt:vector>
  </HeadingPairs>
  <TitlesOfParts>
    <vt:vector size="160" baseType="lpstr">
      <vt:lpstr>Algerian</vt:lpstr>
      <vt:lpstr>-apple-system</vt:lpstr>
      <vt:lpstr>Arial</vt:lpstr>
      <vt:lpstr>Arial</vt:lpstr>
      <vt:lpstr>Arial MT</vt:lpstr>
      <vt:lpstr>Calibri</vt:lpstr>
      <vt:lpstr>Calibri Light</vt:lpstr>
      <vt:lpstr>Cambria</vt:lpstr>
      <vt:lpstr>Candara</vt:lpstr>
      <vt:lpstr>Comic Sans MS</vt:lpstr>
      <vt:lpstr>Constantia</vt:lpstr>
      <vt:lpstr>Courier New</vt:lpstr>
      <vt:lpstr>Georgia</vt:lpstr>
      <vt:lpstr>Lucida Sans Unicode</vt:lpstr>
      <vt:lpstr>Microsoft Sans Serif</vt:lpstr>
      <vt:lpstr>Palatino Linotype</vt:lpstr>
      <vt:lpstr>Palatino Linotype</vt:lpstr>
      <vt:lpstr>Segoe UI Symbol</vt:lpstr>
      <vt:lpstr>Sylfaen</vt:lpstr>
      <vt:lpstr>Symbol</vt:lpstr>
      <vt:lpstr>Tahoma</vt:lpstr>
      <vt:lpstr>Times New Roman</vt:lpstr>
      <vt:lpstr>Verdana</vt:lpstr>
      <vt:lpstr>Wingdings</vt:lpstr>
      <vt:lpstr>Retrospect</vt:lpstr>
      <vt:lpstr>PowerPoint Presentation</vt:lpstr>
      <vt:lpstr> </vt:lpstr>
      <vt:lpstr> </vt:lpstr>
      <vt:lpstr> </vt:lpstr>
      <vt:lpstr>To discuss:</vt:lpstr>
      <vt:lpstr>What is System protection?</vt:lpstr>
      <vt:lpstr>PROTECTION SYMBOL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Damage to Main Equipment</vt:lpstr>
      <vt:lpstr>FAULT IN POWER SYSTEM</vt:lpstr>
      <vt:lpstr>Fault Types (Shunt)</vt:lpstr>
      <vt:lpstr>Fault Types (Shunt)</vt:lpstr>
      <vt:lpstr>    </vt:lpstr>
      <vt:lpstr>PowerPoint Presentation</vt:lpstr>
      <vt:lpstr>    </vt:lpstr>
      <vt:lpstr>    </vt:lpstr>
      <vt:lpstr>    </vt:lpstr>
      <vt:lpstr> </vt:lpstr>
      <vt:lpstr>    </vt:lpstr>
      <vt:lpstr>Types of Relays</vt:lpstr>
      <vt:lpstr>PowerPoint Presentation</vt:lpstr>
      <vt:lpstr>PowerPoint Presentation</vt:lpstr>
      <vt:lpstr>Relay Definitions</vt:lpstr>
      <vt:lpstr>Relay Definitions</vt:lpstr>
      <vt:lpstr>Relay Definitions</vt:lpstr>
      <vt:lpstr>Requirement of Protective System</vt:lpstr>
      <vt:lpstr> Descriptions</vt:lpstr>
      <vt:lpstr> Descriptions</vt:lpstr>
      <vt:lpstr>Reliability</vt:lpstr>
      <vt:lpstr> </vt:lpstr>
      <vt:lpstr> </vt:lpstr>
      <vt:lpstr> </vt:lpstr>
      <vt:lpstr> </vt:lpstr>
      <vt:lpstr>PowerPoint Presentation</vt:lpstr>
      <vt:lpstr>PowerPoint Presentation</vt:lpstr>
      <vt:lpstr>Attracted armature type</vt:lpstr>
      <vt:lpstr>   </vt:lpstr>
      <vt:lpstr>  </vt:lpstr>
      <vt:lpstr>  </vt:lpstr>
      <vt:lpstr>  </vt:lpstr>
      <vt:lpstr>  </vt:lpstr>
      <vt:lpstr>  </vt:lpstr>
      <vt:lpstr>  </vt:lpstr>
      <vt:lpstr>  </vt:lpstr>
      <vt:lpstr>  </vt:lpstr>
      <vt:lpstr>  Distance Relay  (one of the type is  mho relay)</vt:lpstr>
      <vt:lpstr>  Distance Relay  (one of the type is  mho relay)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Fault and Abnormal  Conditions</vt:lpstr>
      <vt:lpstr>Zones of Protection</vt:lpstr>
      <vt:lpstr>TRANSFORMER PROTECTION</vt:lpstr>
      <vt:lpstr>Factors in choosing Protective Gear  for a Transformer</vt:lpstr>
      <vt:lpstr>Buchholz Protection</vt:lpstr>
      <vt:lpstr>Generator  Protection</vt:lpstr>
      <vt:lpstr>FAULT IN THE GENERATOR</vt:lpstr>
      <vt:lpstr>MOTOR PROTECTION</vt:lpstr>
      <vt:lpstr>Types of Fault in Motors</vt:lpstr>
      <vt:lpstr>Motor Protection Summary</vt:lpstr>
      <vt:lpstr>Motor Protection Stalling</vt:lpstr>
      <vt:lpstr>CURRENT RELAYS</vt:lpstr>
      <vt:lpstr>Bus Bar Protection</vt:lpstr>
      <vt:lpstr>Bus Bar Protection</vt:lpstr>
      <vt:lpstr>Bus Bar Protection</vt:lpstr>
      <vt:lpstr>Bus Bar Protection</vt:lpstr>
      <vt:lpstr>Bus Bar Protection</vt:lpstr>
      <vt:lpstr>Transmission line Protection</vt:lpstr>
      <vt:lpstr>Distance Relay Protection</vt:lpstr>
      <vt:lpstr>Distance Relay Protection</vt:lpstr>
      <vt:lpstr>Over Current Relay Protection</vt:lpstr>
      <vt:lpstr>Directional Over  Relay Protection</vt:lpstr>
      <vt:lpstr>Differential Relay Protection for  Transmission Line</vt:lpstr>
      <vt:lpstr>Differential Relay Protection for  Transmission Line</vt:lpstr>
      <vt:lpstr> </vt:lpstr>
      <vt:lpstr>What is Switchgear?</vt:lpstr>
      <vt:lpstr>Different elements of switchgear</vt:lpstr>
      <vt:lpstr>Function wise categories</vt:lpstr>
      <vt:lpstr>Voltage wise switchgear categories</vt:lpstr>
      <vt:lpstr>AUTO RECLOSING</vt:lpstr>
      <vt:lpstr>Theory of Circuit Interruption</vt:lpstr>
      <vt:lpstr>The ARC</vt:lpstr>
      <vt:lpstr>The ARC</vt:lpstr>
      <vt:lpstr>Restriking Voltage &amp; Recovery Voltage</vt:lpstr>
      <vt:lpstr>Methods of Arc Interruption</vt:lpstr>
      <vt:lpstr>Recovery rate theory</vt:lpstr>
      <vt:lpstr>Arc interruption  (or) Extinction  methods</vt:lpstr>
      <vt:lpstr>INTERRUPTION OF CAPACITIVE CURRENT</vt:lpstr>
      <vt:lpstr>TRANSIENT VOLTAGE ACROSS THE GAP  OF THE CIRCUIT BREAKER WHEN THE  CAPACITIVE CURRENT IS INTERRUPTED</vt:lpstr>
      <vt:lpstr>TRANSIENT VOLTAGE ACROSS THE GAP  OF THE CIRCUIT BREAKER WHEN THE  CAPACITIVE CURRENT IS INTERRUPTED</vt:lpstr>
      <vt:lpstr>TRANSIENT VOLTAGE ACROSS THE GAP  OF THE CIRCUIT BREAKER WHEN THE  CAPACITIVE CURRENT IS INTERRUPTED</vt:lpstr>
      <vt:lpstr>PowerPoint Presentation</vt:lpstr>
      <vt:lpstr>CIRCUIT BREAKERS</vt:lpstr>
      <vt:lpstr>TYPES OF CIRCUIT BREAKERS</vt:lpstr>
      <vt:lpstr>OIL CIRCUIT BREAKER</vt:lpstr>
      <vt:lpstr>OIL CIRCUIT BREAKER</vt:lpstr>
      <vt:lpstr>Bulk Oil Circuit breaker</vt:lpstr>
      <vt:lpstr>Low Oil Circuit Breaker</vt:lpstr>
      <vt:lpstr>OIL CIRCUIT BREAKER</vt:lpstr>
      <vt:lpstr>VACCUM CIRCUIT BREAKER</vt:lpstr>
      <vt:lpstr>VACCUM CIRCUIT BREAKER</vt:lpstr>
      <vt:lpstr>AIR BLAST CIRCUIT BREAKERS</vt:lpstr>
      <vt:lpstr>AIR BLAST CIRCUIT BREAKERS</vt:lpstr>
      <vt:lpstr>SF6 CIRCUIT BREAKERS</vt:lpstr>
      <vt:lpstr>SF6 CIRCUIT BREAKERS</vt:lpstr>
      <vt:lpstr>Comparison of Circuit Breakers</vt:lpstr>
      <vt:lpstr>TESTING OF CIRCUIT BREAKER</vt:lpstr>
      <vt:lpstr>TYPES OF TESTING IN CIRCUIT BREAKER</vt:lpstr>
      <vt:lpstr>PowerPoint Presentation</vt:lpstr>
      <vt:lpstr>Mechanical endurance test</vt:lpstr>
      <vt:lpstr>Short Time Withstand Current Capacity</vt:lpstr>
      <vt:lpstr>Website References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dc:title>
  <dc:creator>aditi</dc:creator>
  <cp:lastModifiedBy>CHITTARANJAN SWAIN</cp:lastModifiedBy>
  <cp:revision>272</cp:revision>
  <dcterms:created xsi:type="dcterms:W3CDTF">2021-04-17T16:04:27Z</dcterms:created>
  <dcterms:modified xsi:type="dcterms:W3CDTF">2021-07-04T14:42:09Z</dcterms:modified>
</cp:coreProperties>
</file>